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77" r:id="rId5"/>
    <p:sldId id="300" r:id="rId6"/>
    <p:sldId id="302" r:id="rId7"/>
    <p:sldId id="301" r:id="rId8"/>
    <p:sldId id="303" r:id="rId9"/>
    <p:sldId id="304" r:id="rId10"/>
    <p:sldId id="305" r:id="rId11"/>
    <p:sldId id="307" r:id="rId12"/>
    <p:sldId id="306" r:id="rId13"/>
    <p:sldId id="308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5" autoAdjust="0"/>
  </p:normalViewPr>
  <p:slideViewPr>
    <p:cSldViewPr>
      <p:cViewPr varScale="1">
        <p:scale>
          <a:sx n="87" d="100"/>
          <a:sy n="87" d="100"/>
        </p:scale>
        <p:origin x="69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9/22/2013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9/22/2013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5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5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8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9/22/2013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ad@e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uovia/duovia-distributed" TargetMode="External"/><Relationship Id="rId5" Type="http://schemas.openxmlformats.org/officeDocument/2006/relationships/hyperlink" Target="http://www.nuget.org/packages/DuoVia.Net.Distributed/" TargetMode="External"/><Relationship Id="rId4" Type="http://schemas.openxmlformats.org/officeDocument/2006/relationships/hyperlink" Target="http://www.tsjensen.com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65763"/>
            <a:ext cx="11125200" cy="140623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To the TPL &amp; Beyond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648200"/>
            <a:ext cx="108204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Taking the Task </a:t>
            </a:r>
            <a:r>
              <a:rPr lang="en-US" sz="3200" dirty="0"/>
              <a:t>Parallel </a:t>
            </a:r>
            <a:r>
              <a:rPr lang="en-US" sz="3200" dirty="0" smtClean="0"/>
              <a:t>Library into </a:t>
            </a:r>
          </a:p>
          <a:p>
            <a:r>
              <a:rPr lang="en-US" sz="3200" dirty="0" smtClean="0"/>
              <a:t>             ...the Distributed Computing Zone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.DoSprint</a:t>
            </a:r>
            <a:r>
              <a:rPr lang="en-US" sz="4000" dirty="0" smtClean="0"/>
              <a:t>(4)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As the CTO</a:t>
            </a:r>
          </a:p>
          <a:p>
            <a:r>
              <a:rPr lang="en-US" sz="3600" dirty="0" smtClean="0"/>
              <a:t>I want the same performance data </a:t>
            </a:r>
          </a:p>
          <a:p>
            <a:pPr lvl="1"/>
            <a:r>
              <a:rPr lang="en-US" sz="3400" dirty="0" smtClean="0"/>
              <a:t>From the following 6 regions</a:t>
            </a:r>
          </a:p>
          <a:p>
            <a:pPr lvl="2"/>
            <a:r>
              <a:rPr lang="en-US" sz="3300" b="1" dirty="0" smtClean="0">
                <a:solidFill>
                  <a:srgbClr val="00B0F0"/>
                </a:solidFill>
              </a:rPr>
              <a:t>West US, East US, North Europe </a:t>
            </a:r>
          </a:p>
          <a:p>
            <a:pPr lvl="2"/>
            <a:r>
              <a:rPr lang="en-US" sz="3300" b="1" dirty="0" smtClean="0">
                <a:solidFill>
                  <a:srgbClr val="00B0F0"/>
                </a:solidFill>
              </a:rPr>
              <a:t>West Europe, Southeast Asia, East Asia</a:t>
            </a:r>
            <a:endParaRPr lang="en-US" sz="3300" b="1" dirty="0" smtClean="0">
              <a:solidFill>
                <a:srgbClr val="00B0F0"/>
              </a:solidFill>
            </a:endParaRPr>
          </a:p>
          <a:p>
            <a:pPr lvl="1"/>
            <a:r>
              <a:rPr lang="en-US" sz="3400" dirty="0" smtClean="0"/>
              <a:t>At the same time throughout the day</a:t>
            </a:r>
          </a:p>
          <a:p>
            <a:r>
              <a:rPr lang="en-US" sz="3600" dirty="0" smtClean="0"/>
              <a:t>So that I can make some charts and graphs</a:t>
            </a:r>
          </a:p>
          <a:p>
            <a:pPr lvl="1"/>
            <a:r>
              <a:rPr lang="en-US" sz="3400" dirty="0" smtClean="0"/>
              <a:t>That will wow the board, and</a:t>
            </a:r>
          </a:p>
          <a:p>
            <a:pPr lvl="1"/>
            <a:r>
              <a:rPr lang="en-US" sz="3400" dirty="0" smtClean="0"/>
              <a:t>That will allow you to keep your job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9609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.OhCrapWhatNow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Suggestions?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2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.GoTo</a:t>
            </a:r>
            <a:r>
              <a:rPr lang="en-US" sz="4000" dirty="0" smtClean="0"/>
              <a:t>(</a:t>
            </a:r>
            <a:r>
              <a:rPr lang="en-US" sz="4000" dirty="0" err="1" smtClean="0"/>
              <a:t>VisualStudio</a:t>
            </a:r>
            <a:r>
              <a:rPr lang="en-US" sz="4000" dirty="0" smtClean="0"/>
              <a:t>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Install-Package </a:t>
            </a:r>
            <a:r>
              <a:rPr lang="en-US" sz="3400" dirty="0" err="1" smtClean="0"/>
              <a:t>DuoVia.Net.Distributed</a:t>
            </a:r>
            <a:endParaRPr lang="en-US" sz="3400" dirty="0" smtClean="0"/>
          </a:p>
          <a:p>
            <a:r>
              <a:rPr lang="en-US" sz="3400" dirty="0" smtClean="0"/>
              <a:t>Modify </a:t>
            </a:r>
            <a:r>
              <a:rPr lang="en-US" sz="3200" dirty="0" err="1" smtClean="0">
                <a:solidFill>
                  <a:srgbClr val="00B0F0"/>
                </a:solidFill>
              </a:rPr>
              <a:t>Parallel.ForEach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7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.PeelTheOnion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dirty="0"/>
              <a:t>&lt;</a:t>
            </a:r>
            <a:r>
              <a:rPr lang="en-US" sz="3200" dirty="0" err="1"/>
              <a:t>noteToPresenter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/>
              <a:t>   </a:t>
            </a:r>
            <a:r>
              <a:rPr lang="en-US" sz="3200" dirty="0"/>
              <a:t>&lt;/</a:t>
            </a:r>
            <a:r>
              <a:rPr lang="en-US" sz="3200" dirty="0" err="1"/>
              <a:t>noteToPresenter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 smtClean="0"/>
              <a:t>&lt;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&lt;</a:t>
            </a:r>
            <a:r>
              <a:rPr lang="en-US" sz="3200" dirty="0" err="1"/>
              <a:t>askEasyQuestions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92D050"/>
                </a:solidFill>
              </a:rPr>
              <a:t>&lt;!-- &lt;</a:t>
            </a:r>
            <a:r>
              <a:rPr lang="en-US" sz="3200" dirty="0" err="1" smtClean="0">
                <a:solidFill>
                  <a:srgbClr val="92D050"/>
                </a:solidFill>
              </a:rPr>
              <a:t>stumpTheDummy</a:t>
            </a:r>
            <a:r>
              <a:rPr lang="en-US" sz="3200" dirty="0" smtClean="0">
                <a:solidFill>
                  <a:srgbClr val="92D050"/>
                </a:solidFill>
              </a:rPr>
              <a:t> /&gt; --&gt;</a:t>
            </a:r>
          </a:p>
          <a:p>
            <a:pPr marL="0" indent="0">
              <a:buNone/>
            </a:pPr>
            <a:r>
              <a:rPr lang="en-US" sz="3200" dirty="0" smtClean="0"/>
              <a:t>   &lt;/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&lt;/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62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.GetInfo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601200" cy="4267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Tyler Jensen </a:t>
            </a:r>
          </a:p>
          <a:p>
            <a:pPr lvl="1"/>
            <a:r>
              <a:rPr lang="en-US" sz="2800" dirty="0" err="1" smtClean="0">
                <a:hlinkClick r:id="rId3"/>
              </a:rPr>
              <a:t>tyler</a:t>
            </a:r>
            <a:r>
              <a:rPr lang="en-US" sz="2800" dirty="0" smtClean="0">
                <a:hlinkClick r:id="rId3"/>
              </a:rPr>
              <a:t> [at] tsjensen.com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>
                <a:hlinkClick r:id="rId4"/>
              </a:rPr>
              <a:t>http://www.tsjensen.com/blog</a:t>
            </a:r>
            <a:r>
              <a:rPr lang="en-US" sz="2800" dirty="0" smtClean="0"/>
              <a:t> </a:t>
            </a:r>
          </a:p>
          <a:p>
            <a:r>
              <a:rPr lang="en-US" sz="3200" dirty="0" smtClean="0"/>
              <a:t>DuoVia.Net.Distributed</a:t>
            </a:r>
          </a:p>
          <a:p>
            <a:pPr lvl="1"/>
            <a:r>
              <a:rPr lang="en-US" sz="2800" dirty="0">
                <a:hlinkClick r:id="rId5"/>
              </a:rPr>
              <a:t>http://www.nuget.org/packages/DuoVia.Net.Distributed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 </a:t>
            </a:r>
          </a:p>
          <a:p>
            <a:pPr lvl="1"/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github.com/duovia/duovia-distributed</a:t>
            </a:r>
            <a:r>
              <a:rPr lang="en-US" sz="2800" dirty="0" smtClean="0"/>
              <a:t> 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813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.IntroduceSelf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 </a:t>
            </a:r>
            <a:r>
              <a:rPr lang="en-US" sz="3200" dirty="0" smtClean="0"/>
              <a:t>Writer, </a:t>
            </a:r>
            <a:r>
              <a:rPr lang="en-US" sz="3200" dirty="0" smtClean="0"/>
              <a:t>1992</a:t>
            </a:r>
            <a:endParaRPr lang="en-US" sz="3200" dirty="0"/>
          </a:p>
          <a:p>
            <a:r>
              <a:rPr lang="en-US" sz="3200" dirty="0" smtClean="0"/>
              <a:t>ASP &amp; </a:t>
            </a:r>
            <a:r>
              <a:rPr lang="en-US" sz="3200" dirty="0" smtClean="0"/>
              <a:t>Delphi, 1998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3200" dirty="0" smtClean="0"/>
              <a:t>C# / .NET, 2001 (beta 2)</a:t>
            </a:r>
          </a:p>
          <a:p>
            <a:r>
              <a:rPr lang="en-US" sz="3200" dirty="0" smtClean="0"/>
              <a:t>Sr. Software Engineer, Ancestry.com</a:t>
            </a:r>
            <a:endParaRPr lang="en-US" sz="3200" dirty="0" smtClean="0"/>
          </a:p>
          <a:p>
            <a:r>
              <a:rPr lang="en-US" sz="2800" dirty="0" smtClean="0"/>
              <a:t>return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“{ “name”:  “Tyler Jensen”, </a:t>
            </a:r>
            <a:br>
              <a:rPr lang="en-US" sz="2800" dirty="0" smtClean="0">
                <a:solidFill>
                  <a:srgbClr val="00B0F0"/>
                </a:solidFill>
                <a:latin typeface="+mj-lt"/>
              </a:rPr>
            </a:b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       “email”: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“</a:t>
            </a:r>
            <a:r>
              <a:rPr lang="en-US" sz="2800" dirty="0" err="1" smtClean="0">
                <a:solidFill>
                  <a:srgbClr val="00B0F0"/>
                </a:solidFill>
                <a:latin typeface="+mj-lt"/>
              </a:rPr>
              <a:t>tyler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[at]tsjensen.com”</a:t>
            </a:r>
            <a:br>
              <a:rPr lang="en-US" sz="2800" dirty="0" smtClean="0">
                <a:solidFill>
                  <a:srgbClr val="00B0F0"/>
                </a:solidFill>
                <a:latin typeface="+mj-lt"/>
              </a:rPr>
            </a:b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       “blog”:  “www.tsjensen.com/blog”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}”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.SetAgenda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Sprint 1: Simple requirements</a:t>
            </a:r>
            <a:endParaRPr lang="en-US" sz="3600" dirty="0"/>
          </a:p>
          <a:p>
            <a:r>
              <a:rPr lang="en-US" sz="3600" dirty="0" smtClean="0"/>
              <a:t>Sprint 2: Add some requirements</a:t>
            </a:r>
            <a:endParaRPr lang="en-US" sz="3600" dirty="0" smtClean="0"/>
          </a:p>
          <a:p>
            <a:r>
              <a:rPr lang="en-US" sz="3600" dirty="0" smtClean="0"/>
              <a:t>Sprint 3: Heap on speed demands</a:t>
            </a:r>
          </a:p>
          <a:p>
            <a:r>
              <a:rPr lang="en-US" sz="3600" dirty="0" smtClean="0"/>
              <a:t>Sprint 4: Add crazy  impossible</a:t>
            </a:r>
          </a:p>
          <a:p>
            <a:r>
              <a:rPr lang="en-US" sz="3600" dirty="0" smtClean="0"/>
              <a:t>Retrospective &amp; Code Review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029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.DoSprint</a:t>
            </a:r>
            <a:r>
              <a:rPr lang="en-US" sz="4000" dirty="0" smtClean="0"/>
              <a:t>(1)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As a boss</a:t>
            </a:r>
          </a:p>
          <a:p>
            <a:r>
              <a:rPr lang="en-US" sz="3600" dirty="0" smtClean="0"/>
              <a:t>I want performance data that measures</a:t>
            </a:r>
          </a:p>
          <a:p>
            <a:pPr lvl="1"/>
            <a:r>
              <a:rPr lang="en-US" sz="3400" dirty="0" smtClean="0"/>
              <a:t>How long it takes to reach our home page</a:t>
            </a:r>
          </a:p>
          <a:p>
            <a:pPr lvl="1"/>
            <a:r>
              <a:rPr lang="en-US" sz="3400" dirty="0" smtClean="0"/>
              <a:t>How long it takes to download our home page</a:t>
            </a:r>
          </a:p>
          <a:p>
            <a:r>
              <a:rPr lang="en-US" sz="3600" dirty="0" smtClean="0"/>
              <a:t>So that I can make some charts and graphs</a:t>
            </a:r>
          </a:p>
          <a:p>
            <a:pPr lvl="1"/>
            <a:r>
              <a:rPr lang="en-US" sz="3400" dirty="0" smtClean="0"/>
              <a:t>To determine your value, and</a:t>
            </a:r>
          </a:p>
          <a:p>
            <a:pPr lvl="1"/>
            <a:r>
              <a:rPr lang="en-US" sz="3400" dirty="0" smtClean="0"/>
              <a:t>To impress my boss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2745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.GoTo</a:t>
            </a:r>
            <a:r>
              <a:rPr lang="en-US" sz="4000" dirty="0" smtClean="0"/>
              <a:t>(</a:t>
            </a:r>
            <a:r>
              <a:rPr lang="en-US" sz="4000" dirty="0" err="1" smtClean="0"/>
              <a:t>VisualStudio</a:t>
            </a:r>
            <a:r>
              <a:rPr lang="en-US" sz="4000" dirty="0" smtClean="0"/>
              <a:t>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Write code to take a URL</a:t>
            </a:r>
          </a:p>
          <a:p>
            <a:pPr lvl="1"/>
            <a:r>
              <a:rPr lang="en-US" sz="3200" dirty="0" smtClean="0"/>
              <a:t>Get time in MS to receive response</a:t>
            </a:r>
          </a:p>
          <a:p>
            <a:pPr lvl="1"/>
            <a:r>
              <a:rPr lang="en-US" sz="3200" dirty="0" smtClean="0"/>
              <a:t>Get time in MS to read response from stream</a:t>
            </a:r>
          </a:p>
          <a:p>
            <a:pPr lvl="1"/>
            <a:r>
              <a:rPr lang="en-US" sz="3200" dirty="0" smtClean="0"/>
              <a:t>Write the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806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.DoSprint</a:t>
            </a:r>
            <a:r>
              <a:rPr lang="en-US" sz="4000" dirty="0" smtClean="0"/>
              <a:t>(2)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 a boss</a:t>
            </a:r>
          </a:p>
          <a:p>
            <a:r>
              <a:rPr lang="en-US" sz="3600" dirty="0" smtClean="0"/>
              <a:t>I want the same performance data </a:t>
            </a:r>
          </a:p>
          <a:p>
            <a:pPr lvl="1"/>
            <a:r>
              <a:rPr lang="en-US" sz="3400" dirty="0" smtClean="0"/>
              <a:t>on these 10 web pages</a:t>
            </a:r>
          </a:p>
          <a:p>
            <a:r>
              <a:rPr lang="en-US" sz="3600" dirty="0" smtClean="0"/>
              <a:t>So that I can make some charts and graphs</a:t>
            </a:r>
          </a:p>
          <a:p>
            <a:pPr lvl="1"/>
            <a:r>
              <a:rPr lang="en-US" sz="3400" dirty="0" smtClean="0"/>
              <a:t>To impress the board, and</a:t>
            </a:r>
          </a:p>
          <a:p>
            <a:pPr lvl="1"/>
            <a:r>
              <a:rPr lang="en-US" sz="3400" dirty="0" smtClean="0"/>
              <a:t>To satisfy my boss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0583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.GoTo</a:t>
            </a:r>
            <a:r>
              <a:rPr lang="en-US" sz="4000" dirty="0" smtClean="0"/>
              <a:t>(</a:t>
            </a:r>
            <a:r>
              <a:rPr lang="en-US" sz="4000" dirty="0" err="1" smtClean="0"/>
              <a:t>VisualStudio</a:t>
            </a:r>
            <a:r>
              <a:rPr lang="en-US" sz="4000" dirty="0" smtClean="0"/>
              <a:t>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Write code to add URL array</a:t>
            </a:r>
          </a:p>
          <a:p>
            <a:r>
              <a:rPr lang="en-US" sz="3400" dirty="0" smtClean="0"/>
              <a:t>Write </a:t>
            </a:r>
            <a:r>
              <a:rPr lang="en-US" sz="3400" dirty="0" err="1" smtClean="0">
                <a:solidFill>
                  <a:srgbClr val="00B0F0"/>
                </a:solidFill>
              </a:rPr>
              <a:t>foreach</a:t>
            </a:r>
            <a:endParaRPr lang="en-US" sz="3400" dirty="0" smtClean="0">
              <a:solidFill>
                <a:srgbClr val="00B0F0"/>
              </a:solidFill>
            </a:endParaRPr>
          </a:p>
          <a:p>
            <a:pPr lvl="1"/>
            <a:r>
              <a:rPr lang="en-US" sz="3200" dirty="0" smtClean="0"/>
              <a:t>Get and write results for each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3233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.DoSprint</a:t>
            </a:r>
            <a:r>
              <a:rPr lang="en-US" sz="4000" dirty="0" smtClean="0"/>
              <a:t>(3)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As a boss</a:t>
            </a:r>
          </a:p>
          <a:p>
            <a:r>
              <a:rPr lang="en-US" sz="3600" dirty="0" smtClean="0"/>
              <a:t>I want the same performance data </a:t>
            </a:r>
          </a:p>
          <a:p>
            <a:pPr lvl="1"/>
            <a:r>
              <a:rPr lang="en-US" sz="3400" dirty="0" smtClean="0"/>
              <a:t>on 10 web pages</a:t>
            </a:r>
          </a:p>
          <a:p>
            <a:pPr lvl="1"/>
            <a:r>
              <a:rPr lang="en-US" sz="3400" dirty="0" smtClean="0"/>
              <a:t>at the same time (in parallel)</a:t>
            </a:r>
          </a:p>
          <a:p>
            <a:r>
              <a:rPr lang="en-US" sz="3600" dirty="0" smtClean="0"/>
              <a:t>So that I can make some charts and graphs</a:t>
            </a:r>
          </a:p>
          <a:p>
            <a:pPr lvl="1"/>
            <a:r>
              <a:rPr lang="en-US" sz="3400" dirty="0" smtClean="0"/>
              <a:t>That appear in real time, and</a:t>
            </a:r>
          </a:p>
          <a:p>
            <a:pPr lvl="1"/>
            <a:r>
              <a:rPr lang="en-US" sz="3400" dirty="0" smtClean="0"/>
              <a:t>That will get me that promotion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5769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.GoTo</a:t>
            </a:r>
            <a:r>
              <a:rPr lang="en-US" sz="4000" dirty="0" smtClean="0"/>
              <a:t>(</a:t>
            </a:r>
            <a:r>
              <a:rPr lang="en-US" sz="4000" dirty="0" err="1" smtClean="0"/>
              <a:t>VisualStudio</a:t>
            </a:r>
            <a:r>
              <a:rPr lang="en-US" sz="4000" dirty="0" smtClean="0"/>
              <a:t>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Convert </a:t>
            </a:r>
            <a:r>
              <a:rPr lang="en-US" sz="3400" dirty="0" err="1" smtClean="0">
                <a:solidFill>
                  <a:srgbClr val="00B0F0"/>
                </a:solidFill>
              </a:rPr>
              <a:t>foreach</a:t>
            </a:r>
            <a:r>
              <a:rPr lang="en-US" sz="3200" dirty="0" smtClean="0"/>
              <a:t> to </a:t>
            </a:r>
            <a:r>
              <a:rPr lang="en-US" sz="3200" dirty="0" err="1" smtClean="0">
                <a:solidFill>
                  <a:srgbClr val="00B0F0"/>
                </a:solidFill>
              </a:rPr>
              <a:t>Parallel.ForEach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0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373</Words>
  <Application>Microsoft Office PowerPoint</Application>
  <PresentationFormat>Widescreen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To the TPL &amp; Beyond</vt:lpstr>
      <vt:lpstr>this.IntroduceSelf()</vt:lpstr>
      <vt:lpstr>this.SetAgenda()</vt:lpstr>
      <vt:lpstr>this.DoSprint(1)</vt:lpstr>
      <vt:lpstr>this.GoTo(VisualStudio)</vt:lpstr>
      <vt:lpstr>this.DoSprint(2)</vt:lpstr>
      <vt:lpstr>this.GoTo(VisualStudio)</vt:lpstr>
      <vt:lpstr>this.DoSprint(3)</vt:lpstr>
      <vt:lpstr>this.GoTo(VisualStudio)</vt:lpstr>
      <vt:lpstr>this.DoSprint(4)</vt:lpstr>
      <vt:lpstr>this.OhCrapWhatNow()</vt:lpstr>
      <vt:lpstr>this.GoTo(VisualStudio)</vt:lpstr>
      <vt:lpstr>this.PeelTheOnion()</vt:lpstr>
      <vt:lpstr>this.GetInfo()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2013-08-31T15:17:26Z</dcterms:created>
  <dcterms:modified xsi:type="dcterms:W3CDTF">2013-09-22T18:35:58Z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