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00" r:id="rId5"/>
    <p:sldId id="387" r:id="rId6"/>
    <p:sldId id="301" r:id="rId7"/>
    <p:sldId id="302" r:id="rId8"/>
    <p:sldId id="350" r:id="rId9"/>
    <p:sldId id="303" r:id="rId10"/>
    <p:sldId id="3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ubernetes" id="{8F25CB6F-4E2B-9C40-A2FA-20504D4FAF89}">
          <p14:sldIdLst>
            <p14:sldId id="300"/>
            <p14:sldId id="387"/>
            <p14:sldId id="301"/>
            <p14:sldId id="302"/>
            <p14:sldId id="350"/>
            <p14:sldId id="303"/>
            <p14:sldId id="388"/>
          </p14:sldIdLst>
        </p14:section>
        <p14:section name="DevOps" id="{3C22C11B-EE3E-0940-937C-02FD28D1CA4E}">
          <p14:sldIdLst/>
        </p14:section>
        <p14:section name="Microservices" id="{0596C69D-7FAC-E94F-8691-7365F1307529}">
          <p14:sldIdLst/>
        </p14:section>
        <p14:section name="Case studies" id="{F70F3429-600D-0747-B7CD-270FFADAF49E}">
          <p14:sldIdLst/>
        </p14:section>
        <p14:section name="AKS" id="{DC601934-DF1F-BF4E-8CB1-7A22F4BE4A4F}">
          <p14:sldIdLst/>
        </p14:section>
        <p14:section name="Conclusion" id="{C64B227A-894D-9549-A544-7FF38AA3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1"/>
    <p:restoredTop sz="94780"/>
  </p:normalViewPr>
  <p:slideViewPr>
    <p:cSldViewPr snapToGrid="0">
      <p:cViewPr varScale="1">
        <p:scale>
          <a:sx n="138" d="100"/>
          <a:sy n="138"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2895A8C0-FB40-A245-9033-C67D97BEB886}"/>
    <pc:docChg chg="modSld">
      <pc:chgData name="Mel Cone (THEY/THEM)" userId="ca9bb274-a033-4728-90ea-eb52a189b673" providerId="ADAL" clId="{2895A8C0-FB40-A245-9033-C67D97BEB886}" dt="2020-02-18T22:14:40.564" v="6" actId="20577"/>
      <pc:docMkLst>
        <pc:docMk/>
      </pc:docMkLst>
      <pc:sldChg chg="modSp">
        <pc:chgData name="Mel Cone (THEY/THEM)" userId="ca9bb274-a033-4728-90ea-eb52a189b673" providerId="ADAL" clId="{2895A8C0-FB40-A245-9033-C67D97BEB886}" dt="2020-02-18T22:14:40.564" v="6" actId="20577"/>
        <pc:sldMkLst>
          <pc:docMk/>
          <pc:sldMk cId="232408872" sldId="303"/>
        </pc:sldMkLst>
        <pc:spChg chg="mod">
          <ac:chgData name="Mel Cone (THEY/THEM)" userId="ca9bb274-a033-4728-90ea-eb52a189b673" providerId="ADAL" clId="{2895A8C0-FB40-A245-9033-C67D97BEB886}" dt="2020-02-18T22:14:40.564" v="6" actId="20577"/>
          <ac:spMkLst>
            <pc:docMk/>
            <pc:sldMk cId="232408872" sldId="303"/>
            <ac:spMk id="4" creationId="{30CD3FA6-4440-408C-841B-B2E00E7F2A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058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2</a:t>
            </a:fld>
            <a:endParaRPr lang="en-US"/>
          </a:p>
        </p:txBody>
      </p:sp>
    </p:spTree>
    <p:extLst>
      <p:ext uri="{BB962C8B-B14F-4D97-AF65-F5344CB8AC3E}">
        <p14:creationId xmlns:p14="http://schemas.microsoft.com/office/powerpoint/2010/main" val="336276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077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Pod models an application-specific "logical host" and can contain different application containers which are relatively tightly coupled. For example, a Pod might include both the container with your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app as well as a different container that feeds the data to be published by the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webserver. The containers in a Pod share an IP Address and port space, are always co-located and co-scheduled, and run in a shared context on the same Node.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are the atomic unit on the Kubernetes platform. When we create a Deployment on Kubernetes, that Deployment creates Pods with containers inside them (as opposed to creating containers directly). Each Pod is tied to the Node where it is scheduled, and remains there until termination (according to restart policy) or deletion. In case of a Node failure, identical Pods are scheduled on other available Nodes in the cluster.</a:t>
            </a:r>
          </a:p>
          <a:p>
            <a:r>
              <a:rPr lang="en-US" sz="1200" b="0" i="1" kern="1200">
                <a:solidFill>
                  <a:schemeClr val="tx1"/>
                </a:solidFill>
                <a:effectLst/>
                <a:latin typeface="+mn-lt"/>
                <a:ea typeface="+mn-ea"/>
                <a:cs typeface="+mn-cs"/>
              </a:rPr>
              <a:t>A Pod is a group of one or more application containers (such as Docker or </a:t>
            </a:r>
            <a:r>
              <a:rPr lang="en-US" sz="1200" b="0" i="1" kern="1200" err="1">
                <a:solidFill>
                  <a:schemeClr val="tx1"/>
                </a:solidFill>
                <a:effectLst/>
                <a:latin typeface="+mn-lt"/>
                <a:ea typeface="+mn-ea"/>
                <a:cs typeface="+mn-cs"/>
              </a:rPr>
              <a:t>rkt</a:t>
            </a:r>
            <a:r>
              <a:rPr lang="en-US" sz="1200" b="0" i="1" kern="1200">
                <a:solidFill>
                  <a:schemeClr val="tx1"/>
                </a:solidFill>
                <a:effectLst/>
                <a:latin typeface="+mn-lt"/>
                <a:ea typeface="+mn-ea"/>
                <a:cs typeface="+mn-cs"/>
              </a:rPr>
              <a:t>) and includes shared storage (volumes), IP address and information about how to run them.</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can be used to host vertically integrated application stacks (e.g. LAMP), but their primary motivation is to support co-located, co-managed helper programs, such as: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content management systems, file and data loaders, local cache managers,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log and checkpoint backup, compression, rotation, snapshotting,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 change watchers, log </a:t>
            </a:r>
            <a:r>
              <a:rPr lang="en-US" sz="1200" b="0" i="0" kern="1200" err="1">
                <a:solidFill>
                  <a:schemeClr val="tx1"/>
                </a:solidFill>
                <a:effectLst/>
                <a:latin typeface="+mn-lt"/>
                <a:ea typeface="+mn-ea"/>
                <a:cs typeface="+mn-cs"/>
              </a:rPr>
              <a:t>tailers</a:t>
            </a:r>
            <a:r>
              <a:rPr lang="en-US" sz="1200" b="0" i="0" kern="1200">
                <a:solidFill>
                  <a:schemeClr val="tx1"/>
                </a:solidFill>
                <a:effectLst/>
                <a:latin typeface="+mn-lt"/>
                <a:ea typeface="+mn-ea"/>
                <a:cs typeface="+mn-cs"/>
              </a:rPr>
              <a:t>, logging and monitoring adapters, event publishers,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proxies, bridges, and adapters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controllers, managers, configurators, and updaters</a:t>
            </a:r>
          </a:p>
          <a:p>
            <a:r>
              <a:rPr lang="en-US" sz="1200" b="0" i="0" kern="1200">
                <a:solidFill>
                  <a:schemeClr val="tx1"/>
                </a:solidFill>
                <a:effectLst/>
                <a:latin typeface="+mn-lt"/>
                <a:ea typeface="+mn-ea"/>
                <a:cs typeface="+mn-cs"/>
              </a:rPr>
              <a:t>Individual pods are not intended to run multiple instances of the same application</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962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5</a:t>
            </a:fld>
            <a:endParaRPr lang="en-US"/>
          </a:p>
        </p:txBody>
      </p:sp>
    </p:spTree>
    <p:extLst>
      <p:ext uri="{BB962C8B-B14F-4D97-AF65-F5344CB8AC3E}">
        <p14:creationId xmlns:p14="http://schemas.microsoft.com/office/powerpoint/2010/main" val="209660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064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7</a:t>
            </a:fld>
            <a:endParaRPr lang="en-US"/>
          </a:p>
        </p:txBody>
      </p:sp>
    </p:spTree>
    <p:extLst>
      <p:ext uri="{BB962C8B-B14F-4D97-AF65-F5344CB8AC3E}">
        <p14:creationId xmlns:p14="http://schemas.microsoft.com/office/powerpoint/2010/main" val="3761819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741125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2782" y="2850508"/>
            <a:ext cx="11653523" cy="2139688"/>
          </a:xfrm>
        </p:spPr>
        <p:txBody>
          <a:bodyPr/>
          <a:lstStyle/>
          <a:p>
            <a:r>
              <a:rPr lang="en-US">
                <a:latin typeface="Segoe UI Light" charset="0"/>
                <a:ea typeface="Segoe UI Light" charset="0"/>
                <a:cs typeface="Segoe UI Light" charset="0"/>
              </a:rPr>
              <a:t>Kubernetes - </a:t>
            </a:r>
            <a:br>
              <a:rPr lang="en-US">
                <a:latin typeface="Segoe UI Light" charset="0"/>
                <a:ea typeface="Segoe UI Light" charset="0"/>
                <a:cs typeface="Segoe UI Light" charset="0"/>
              </a:rPr>
            </a:br>
            <a:r>
              <a:rPr lang="en-US">
                <a:latin typeface="Segoe UI Light" charset="0"/>
                <a:ea typeface="Segoe UI Light" charset="0"/>
                <a:cs typeface="Segoe UI Light" charset="0"/>
              </a:rPr>
              <a:t>K8S</a:t>
            </a:r>
          </a:p>
        </p:txBody>
      </p:sp>
      <p:pic>
        <p:nvPicPr>
          <p:cNvPr id="4" name="Picture 3">
            <a:extLst>
              <a:ext uri="{FF2B5EF4-FFF2-40B4-BE49-F238E27FC236}">
                <a16:creationId xmlns:a16="http://schemas.microsoft.com/office/drawing/2014/main" id="{1304899E-6D3B-F84F-AC12-7350537A3A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7284" y="608569"/>
            <a:ext cx="5819012" cy="5646057"/>
          </a:xfrm>
          <a:prstGeom prst="rect">
            <a:avLst/>
          </a:prstGeom>
        </p:spPr>
      </p:pic>
    </p:spTree>
    <p:extLst>
      <p:ext uri="{BB962C8B-B14F-4D97-AF65-F5344CB8AC3E}">
        <p14:creationId xmlns:p14="http://schemas.microsoft.com/office/powerpoint/2010/main" val="46543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D089-1B16-924A-B6AB-799881B41284}"/>
              </a:ext>
            </a:extLst>
          </p:cNvPr>
          <p:cNvSpPr>
            <a:spLocks noGrp="1"/>
          </p:cNvSpPr>
          <p:nvPr>
            <p:ph type="title"/>
          </p:nvPr>
        </p:nvSpPr>
        <p:spPr>
          <a:xfrm>
            <a:off x="236950" y="127130"/>
            <a:ext cx="10515600" cy="1325563"/>
          </a:xfrm>
        </p:spPr>
        <p:txBody>
          <a:bodyPr/>
          <a:lstStyle/>
          <a:p>
            <a:r>
              <a:rPr lang="en-US">
                <a:latin typeface="Segoe UI Light" panose="020B0502040204020203" pitchFamily="34" charset="0"/>
                <a:cs typeface="Segoe UI Light" panose="020B0502040204020203" pitchFamily="34" charset="0"/>
              </a:rPr>
              <a:t>Why Kubernetes?</a:t>
            </a:r>
          </a:p>
        </p:txBody>
      </p:sp>
      <p:sp>
        <p:nvSpPr>
          <p:cNvPr id="3" name="Content Placeholder 2">
            <a:extLst>
              <a:ext uri="{FF2B5EF4-FFF2-40B4-BE49-F238E27FC236}">
                <a16:creationId xmlns:a16="http://schemas.microsoft.com/office/drawing/2014/main" id="{FE143A36-8CE8-894B-9404-5CC5F21F3923}"/>
              </a:ext>
            </a:extLst>
          </p:cNvPr>
          <p:cNvSpPr>
            <a:spLocks noGrp="1"/>
          </p:cNvSpPr>
          <p:nvPr>
            <p:ph idx="1"/>
          </p:nvPr>
        </p:nvSpPr>
        <p:spPr>
          <a:xfrm>
            <a:off x="236949" y="1199323"/>
            <a:ext cx="12138765" cy="5502101"/>
          </a:xfrm>
        </p:spPr>
        <p:txBody>
          <a:bodyPr>
            <a:normAutofit/>
          </a:bodyPr>
          <a:lstStyle/>
          <a:p>
            <a:pPr marL="342834" indent="-342834" defTabSz="914367">
              <a:spcAft>
                <a:spcPts val="600"/>
              </a:spcAft>
              <a:buFont typeface="Arial" panose="020B0604020202020204" pitchFamily="34" charset="0"/>
              <a:buChar char="•"/>
              <a:defRPr/>
            </a:pPr>
            <a:r>
              <a:rPr lang="en-US" dirty="0" err="1">
                <a:latin typeface="Segoe UI Light" charset="0"/>
                <a:ea typeface="Segoe UI Light" charset="0"/>
                <a:cs typeface="Segoe UI Light" charset="0"/>
              </a:rPr>
              <a:t>kubectl</a:t>
            </a:r>
            <a:r>
              <a:rPr lang="en-US" dirty="0">
                <a:latin typeface="Segoe UI Light" charset="0"/>
                <a:ea typeface="Segoe UI Light" charset="0"/>
                <a:cs typeface="Segoe UI Light" charset="0"/>
              </a:rPr>
              <a:t> – central control plane</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Horizontal scaling and node autoscaling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Self-healing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Service discovery and load balancing </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Automated rollouts and rollbacks</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Secret and configuration management</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Storage orchestration</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Open sourced – very large community</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Native support for Azure networking, load balancer, and Azure disk integration</a:t>
            </a:r>
          </a:p>
        </p:txBody>
      </p:sp>
      <p:pic>
        <p:nvPicPr>
          <p:cNvPr id="8" name="Picture 7" descr="A picture containing man, table, sitting, water&#10;&#10;Description automatically generated">
            <a:extLst>
              <a:ext uri="{FF2B5EF4-FFF2-40B4-BE49-F238E27FC236}">
                <a16:creationId xmlns:a16="http://schemas.microsoft.com/office/drawing/2014/main" id="{56BBDBFF-AA55-2145-957C-64C6FB37DADC}"/>
              </a:ext>
            </a:extLst>
          </p:cNvPr>
          <p:cNvPicPr>
            <a:picLocks noChangeAspect="1"/>
          </p:cNvPicPr>
          <p:nvPr/>
        </p:nvPicPr>
        <p:blipFill>
          <a:blip r:embed="rId3"/>
          <a:stretch>
            <a:fillRect/>
          </a:stretch>
        </p:blipFill>
        <p:spPr>
          <a:xfrm>
            <a:off x="7083650" y="235598"/>
            <a:ext cx="4025240" cy="2683493"/>
          </a:xfrm>
          <a:prstGeom prst="rect">
            <a:avLst/>
          </a:prstGeom>
        </p:spPr>
      </p:pic>
      <p:pic>
        <p:nvPicPr>
          <p:cNvPr id="10" name="Picture 9">
            <a:extLst>
              <a:ext uri="{FF2B5EF4-FFF2-40B4-BE49-F238E27FC236}">
                <a16:creationId xmlns:a16="http://schemas.microsoft.com/office/drawing/2014/main" id="{850D4EA9-EB9B-694E-A08B-D9DCDCDE132D}"/>
              </a:ext>
            </a:extLst>
          </p:cNvPr>
          <p:cNvPicPr>
            <a:picLocks noChangeAspect="1"/>
          </p:cNvPicPr>
          <p:nvPr/>
        </p:nvPicPr>
        <p:blipFill>
          <a:blip r:embed="rId4"/>
          <a:stretch>
            <a:fillRect/>
          </a:stretch>
        </p:blipFill>
        <p:spPr>
          <a:xfrm>
            <a:off x="7358813" y="3027559"/>
            <a:ext cx="3474914" cy="2683493"/>
          </a:xfrm>
          <a:prstGeom prst="rect">
            <a:avLst/>
          </a:prstGeom>
        </p:spPr>
      </p:pic>
    </p:spTree>
    <p:extLst>
      <p:ext uri="{BB962C8B-B14F-4D97-AF65-F5344CB8AC3E}">
        <p14:creationId xmlns:p14="http://schemas.microsoft.com/office/powerpoint/2010/main" val="69047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1837982" y="2233767"/>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0"/>
            <a:ext cx="11655840" cy="899537"/>
          </a:xfrm>
        </p:spPr>
        <p:txBody>
          <a:bodyPr/>
          <a:lstStyle/>
          <a:p>
            <a:r>
              <a:rPr lang="en-US">
                <a:latin typeface="Segoe UI Light" charset="0"/>
                <a:ea typeface="Segoe UI Light" charset="0"/>
                <a:cs typeface="Segoe UI Light" charset="0"/>
              </a:rPr>
              <a:t>Kubernetes Basics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1987386" y="2084363"/>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Control 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378023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7814148" y="2084363"/>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6993586" y="2141160"/>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557308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2659705" y="1561449"/>
            <a:ext cx="298808" cy="522914"/>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1BBD70A7-7D36-4CEB-89B4-79411E18334F}"/>
              </a:ext>
            </a:extLst>
          </p:cNvPr>
          <p:cNvSpPr/>
          <p:nvPr/>
        </p:nvSpPr>
        <p:spPr bwMode="auto">
          <a:xfrm>
            <a:off x="3556129" y="1860257"/>
            <a:ext cx="6125570"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a:extLst>
              <a:ext uri="{FF2B5EF4-FFF2-40B4-BE49-F238E27FC236}">
                <a16:creationId xmlns:a16="http://schemas.microsoft.com/office/drawing/2014/main" id="{720C60AA-3496-4F29-8DDF-3623DA7DBC31}"/>
              </a:ext>
            </a:extLst>
          </p:cNvPr>
          <p:cNvSpPr txBox="1"/>
          <p:nvPr/>
        </p:nvSpPr>
        <p:spPr>
          <a:xfrm>
            <a:off x="5199575"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29" name="Rectangle 28">
            <a:extLst>
              <a:ext uri="{FF2B5EF4-FFF2-40B4-BE49-F238E27FC236}">
                <a16:creationId xmlns:a16="http://schemas.microsoft.com/office/drawing/2014/main" id="{63875ACE-9616-435D-A341-34D65789DD15}"/>
              </a:ext>
            </a:extLst>
          </p:cNvPr>
          <p:cNvSpPr/>
          <p:nvPr/>
        </p:nvSpPr>
        <p:spPr bwMode="auto">
          <a:xfrm>
            <a:off x="1613876" y="1860257"/>
            <a:ext cx="1867552"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TextBox 30">
            <a:extLst>
              <a:ext uri="{FF2B5EF4-FFF2-40B4-BE49-F238E27FC236}">
                <a16:creationId xmlns:a16="http://schemas.microsoft.com/office/drawing/2014/main" id="{F9A0F843-A844-4FD7-A4F0-D5CBA0E00714}"/>
              </a:ext>
            </a:extLst>
          </p:cNvPr>
          <p:cNvSpPr txBox="1"/>
          <p:nvPr/>
        </p:nvSpPr>
        <p:spPr>
          <a:xfrm>
            <a:off x="1837982"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11" name="Rectangle 10">
            <a:extLst>
              <a:ext uri="{FF2B5EF4-FFF2-40B4-BE49-F238E27FC236}">
                <a16:creationId xmlns:a16="http://schemas.microsoft.com/office/drawing/2014/main" id="{1455DAF4-EE42-4174-91B3-10F910CC10DE}"/>
              </a:ext>
            </a:extLst>
          </p:cNvPr>
          <p:cNvSpPr/>
          <p:nvPr/>
        </p:nvSpPr>
        <p:spPr>
          <a:xfrm>
            <a:off x="568047" y="3729034"/>
            <a:ext cx="10906502" cy="2677656"/>
          </a:xfrm>
          <a:prstGeom prst="rect">
            <a:avLst/>
          </a:prstGeom>
        </p:spPr>
        <p:txBody>
          <a:bodyPr wrap="square">
            <a:spAutoFit/>
          </a:bodyPr>
          <a:lstStyle/>
          <a:p>
            <a:pPr defTabSz="914367">
              <a:defRPr/>
            </a:pPr>
            <a:r>
              <a:rPr lang="en-US" sz="3200" dirty="0">
                <a:solidFill>
                  <a:srgbClr val="353535"/>
                </a:solidFill>
                <a:latin typeface="Segoe UI Light" charset="0"/>
                <a:ea typeface="Segoe UI Light" charset="0"/>
                <a:cs typeface="Segoe UI Light" charset="0"/>
              </a:rPr>
              <a:t>Open Source Project: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-engine</a:t>
            </a:r>
          </a:p>
          <a:p>
            <a:pPr defTabSz="914367">
              <a:defRPr/>
            </a:pPr>
            <a:r>
              <a:rPr lang="en-US" sz="3200" dirty="0">
                <a:solidFill>
                  <a:srgbClr val="353535"/>
                </a:solidFill>
                <a:latin typeface="Segoe UI Light" charset="0"/>
                <a:ea typeface="Segoe UI Light" charset="0"/>
                <a:cs typeface="Segoe UI Light" charset="0"/>
              </a:rPr>
              <a:t>Managed Kubernetes: Azure Kubernetes Service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a:t>
            </a:r>
          </a:p>
          <a:p>
            <a:pPr defTabSz="914367">
              <a:defRPr/>
            </a:pPr>
            <a:r>
              <a:rPr lang="en-US" sz="3200" dirty="0">
                <a:solidFill>
                  <a:srgbClr val="353535"/>
                </a:solidFill>
                <a:latin typeface="Segoe UI Light" charset="0"/>
                <a:ea typeface="Segoe UI Light" charset="0"/>
                <a:cs typeface="Segoe UI Light" charset="0"/>
              </a:rPr>
              <a:t>One control plane across many servers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Single management endpoint for X workloads across Y servers (VM’s).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Resiliency based on application health</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Service discovery </a:t>
            </a:r>
          </a:p>
        </p:txBody>
      </p:sp>
    </p:spTree>
    <p:extLst>
      <p:ext uri="{BB962C8B-B14F-4D97-AF65-F5344CB8AC3E}">
        <p14:creationId xmlns:p14="http://schemas.microsoft.com/office/powerpoint/2010/main" val="163833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343941" y="173738"/>
            <a:ext cx="10515600" cy="1325563"/>
          </a:xfrm>
        </p:spPr>
        <p:txBody>
          <a:bodyPr/>
          <a:lstStyle/>
          <a:p>
            <a:r>
              <a:rPr lang="en-US">
                <a:latin typeface="Segoe UI Light" charset="0"/>
                <a:ea typeface="Segoe UI Light" charset="0"/>
                <a:cs typeface="Segoe UI Light" charset="0"/>
              </a:rPr>
              <a:t>Kubernetes Basics</a:t>
            </a:r>
          </a:p>
        </p:txBody>
      </p:sp>
      <p:sp>
        <p:nvSpPr>
          <p:cNvPr id="23" name="Rectangle 22">
            <a:extLst>
              <a:ext uri="{FF2B5EF4-FFF2-40B4-BE49-F238E27FC236}">
                <a16:creationId xmlns:a16="http://schemas.microsoft.com/office/drawing/2014/main" id="{C6CDC90A-6286-46AF-8C50-C8AE29D4EE34}"/>
              </a:ext>
            </a:extLst>
          </p:cNvPr>
          <p:cNvSpPr/>
          <p:nvPr/>
        </p:nvSpPr>
        <p:spPr>
          <a:xfrm>
            <a:off x="343941" y="1299991"/>
            <a:ext cx="6094444" cy="3293209"/>
          </a:xfrm>
          <a:prstGeom prst="rect">
            <a:avLst/>
          </a:prstGeom>
        </p:spPr>
        <p:txBody>
          <a:bodyPr wrap="square">
            <a:spAutoFit/>
          </a:bodyPr>
          <a:lstStyle/>
          <a:p>
            <a:pPr defTabSz="914367">
              <a:defRPr/>
            </a:pPr>
            <a:r>
              <a:rPr lang="en-US" sz="3200">
                <a:solidFill>
                  <a:srgbClr val="353535"/>
                </a:solidFill>
                <a:latin typeface="Segoe UI Light" charset="0"/>
                <a:ea typeface="Segoe UI Light" charset="0"/>
                <a:cs typeface="Segoe UI Light" charset="0"/>
              </a:rPr>
              <a:t>Pod – a group of containers that always run together on a host.</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Usually exposes one or more ports to outside callers</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Pods have a unique IP (distinct from node) and may be short-lived</a:t>
            </a:r>
          </a:p>
          <a:p>
            <a:pPr marL="336145" indent="-336145" defTabSz="914367">
              <a:buFont typeface="Arial" panose="020B0604020202020204" pitchFamily="34" charset="0"/>
              <a:buChar char="•"/>
              <a:defRPr/>
            </a:pPr>
            <a:r>
              <a:rPr lang="en-US" sz="2400">
                <a:solidFill>
                  <a:srgbClr val="353535"/>
                </a:solidFill>
                <a:latin typeface="Segoe UI Light" charset="0"/>
                <a:cs typeface="Segoe UI Light" charset="0"/>
              </a:rPr>
              <a:t>Pods are the atomic unit on the Kubernetes platform.</a:t>
            </a:r>
            <a:endParaRPr lang="en-US" sz="2400">
              <a:solidFill>
                <a:srgbClr val="353535"/>
              </a:solidFill>
              <a:latin typeface="Segoe UI Light" charset="0"/>
              <a:ea typeface="Segoe UI Light" charset="0"/>
              <a:cs typeface="Segoe UI Light" charset="0"/>
            </a:endParaRPr>
          </a:p>
        </p:txBody>
      </p:sp>
      <p:pic>
        <p:nvPicPr>
          <p:cNvPr id="18" name="Picture 17">
            <a:extLst>
              <a:ext uri="{FF2B5EF4-FFF2-40B4-BE49-F238E27FC236}">
                <a16:creationId xmlns:a16="http://schemas.microsoft.com/office/drawing/2014/main" id="{97B9A891-21A4-B548-BF1A-146E8F64C1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9025" y="4465321"/>
            <a:ext cx="6678680" cy="2339946"/>
          </a:xfrm>
          <a:prstGeom prst="rect">
            <a:avLst/>
          </a:prstGeom>
        </p:spPr>
      </p:pic>
      <p:pic>
        <p:nvPicPr>
          <p:cNvPr id="21" name="Picture 20">
            <a:extLst>
              <a:ext uri="{FF2B5EF4-FFF2-40B4-BE49-F238E27FC236}">
                <a16:creationId xmlns:a16="http://schemas.microsoft.com/office/drawing/2014/main" id="{114E2958-965E-7944-88D9-0CE60560B6D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50269" y="268999"/>
            <a:ext cx="5841731" cy="4815840"/>
          </a:xfrm>
          <a:prstGeom prst="rect">
            <a:avLst/>
          </a:prstGeom>
        </p:spPr>
      </p:pic>
    </p:spTree>
    <p:extLst>
      <p:ext uri="{BB962C8B-B14F-4D97-AF65-F5344CB8AC3E}">
        <p14:creationId xmlns:p14="http://schemas.microsoft.com/office/powerpoint/2010/main" val="19316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162838"/>
            <a:ext cx="10515600" cy="1325563"/>
          </a:xfrm>
        </p:spPr>
        <p:txBody>
          <a:bodyPr/>
          <a:lstStyle/>
          <a:p>
            <a:r>
              <a:rPr lang="en-US">
                <a:latin typeface="Segoe UI Light" charset="0"/>
                <a:ea typeface="Segoe UI Light" charset="0"/>
                <a:cs typeface="Segoe UI Light" charset="0"/>
              </a:rPr>
              <a:t>Basic Terms</a:t>
            </a:r>
          </a:p>
        </p:txBody>
      </p:sp>
      <p:sp>
        <p:nvSpPr>
          <p:cNvPr id="3" name="Content Placeholder 2"/>
          <p:cNvSpPr>
            <a:spLocks noGrp="1"/>
          </p:cNvSpPr>
          <p:nvPr>
            <p:ph idx="1"/>
          </p:nvPr>
        </p:nvSpPr>
        <p:spPr>
          <a:xfrm>
            <a:off x="90988" y="912204"/>
            <a:ext cx="11950700" cy="6034241"/>
          </a:xfrm>
        </p:spPr>
        <p:txBody>
          <a:bodyPr>
            <a:normAutofit lnSpcReduction="10000"/>
          </a:bodyPr>
          <a:lstStyle/>
          <a:p>
            <a:r>
              <a:rPr lang="en-US" b="1" dirty="0">
                <a:latin typeface="Segoe UI Light" charset="0"/>
                <a:ea typeface="Segoe UI Light" charset="0"/>
                <a:cs typeface="Segoe UI Light" charset="0"/>
              </a:rPr>
              <a:t>Pods</a:t>
            </a:r>
            <a:r>
              <a:rPr lang="en-US" dirty="0">
                <a:latin typeface="Segoe UI Light" charset="0"/>
                <a:ea typeface="Segoe UI Light" charset="0"/>
                <a:cs typeface="Segoe UI Light" charset="0"/>
              </a:rPr>
              <a:t> – A description of a set of containers that need to run together.</a:t>
            </a:r>
          </a:p>
          <a:p>
            <a:pPr lvl="1"/>
            <a:r>
              <a:rPr lang="en-US" dirty="0" err="1">
                <a:latin typeface="Segoe UI Light" charset="0"/>
                <a:ea typeface="Segoe UI Light" charset="0"/>
                <a:cs typeface="Segoe UI Light" charset="0"/>
              </a:rPr>
              <a:t>ReplicaSet</a:t>
            </a:r>
            <a:r>
              <a:rPr lang="en-US" dirty="0">
                <a:latin typeface="Segoe UI Light" charset="0"/>
                <a:ea typeface="Segoe UI Light" charset="0"/>
                <a:cs typeface="Segoe UI Light" charset="0"/>
              </a:rPr>
              <a:t> – </a:t>
            </a:r>
            <a:r>
              <a:rPr lang="en-US" dirty="0">
                <a:solidFill>
                  <a:srgbClr val="353535"/>
                </a:solidFill>
                <a:latin typeface="Segoe UI Light" charset="0"/>
                <a:ea typeface="Segoe UI Light" charset="0"/>
                <a:cs typeface="Segoe UI Light" charset="0"/>
              </a:rPr>
              <a:t>Defines how many copies of a pod to keep running.</a:t>
            </a:r>
          </a:p>
          <a:p>
            <a:endParaRPr lang="en-US" dirty="0">
              <a:solidFill>
                <a:srgbClr val="353535"/>
              </a:solidFill>
              <a:latin typeface="Segoe UI Light" charset="0"/>
              <a:ea typeface="Segoe UI Light" charset="0"/>
              <a:cs typeface="Segoe UI Light" charset="0"/>
            </a:endParaRPr>
          </a:p>
          <a:p>
            <a:r>
              <a:rPr lang="en-US" b="1" dirty="0">
                <a:latin typeface="Segoe UI Light" charset="0"/>
                <a:ea typeface="Segoe UI Light" charset="0"/>
                <a:cs typeface="Segoe UI Light" charset="0"/>
              </a:rPr>
              <a:t>Controllers</a:t>
            </a:r>
            <a:r>
              <a:rPr lang="en-US" dirty="0">
                <a:latin typeface="Segoe UI Light" charset="0"/>
                <a:ea typeface="Segoe UI Light" charset="0"/>
                <a:cs typeface="Segoe UI Light" charset="0"/>
              </a:rPr>
              <a:t> – These implement different policies for automatic pod management. There are three types, but I will only mention two:</a:t>
            </a:r>
          </a:p>
          <a:p>
            <a:pPr lvl="1"/>
            <a:r>
              <a:rPr lang="en-US" dirty="0">
                <a:latin typeface="Segoe UI Light" charset="0"/>
                <a:ea typeface="Segoe UI Light" charset="0"/>
                <a:cs typeface="Segoe UI Light" charset="0"/>
              </a:rPr>
              <a:t>Deployment – Responsible for maintaining a set of running pods of the same type.</a:t>
            </a:r>
          </a:p>
          <a:p>
            <a:pPr lvl="1"/>
            <a:r>
              <a:rPr lang="en-US" dirty="0" err="1">
                <a:latin typeface="Segoe UI Light" charset="0"/>
                <a:ea typeface="Segoe UI Light" charset="0"/>
                <a:cs typeface="Segoe UI Light" charset="0"/>
              </a:rPr>
              <a:t>DaemonSet</a:t>
            </a:r>
            <a:r>
              <a:rPr lang="en-US" dirty="0">
                <a:latin typeface="Segoe UI Light" charset="0"/>
                <a:ea typeface="Segoe UI Light" charset="0"/>
                <a:cs typeface="Segoe UI Light" charset="0"/>
              </a:rPr>
              <a:t> – Runs a specific type of pod on each node based on a condition.</a:t>
            </a:r>
          </a:p>
          <a:p>
            <a:pPr lvl="1"/>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Namespaces</a:t>
            </a:r>
            <a:r>
              <a:rPr lang="en-US" dirty="0">
                <a:latin typeface="Segoe UI Light" charset="0"/>
                <a:ea typeface="Segoe UI Light" charset="0"/>
                <a:cs typeface="Segoe UI Light" charset="0"/>
              </a:rPr>
              <a:t> – This is a tool used to group, separate, and isolate groups of objects. Namespaces are used for access control, network access control, resource management, and quoting.</a:t>
            </a:r>
          </a:p>
          <a:p>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Services</a:t>
            </a:r>
            <a:r>
              <a:rPr lang="en-US" dirty="0">
                <a:latin typeface="Segoe UI Light" charset="0"/>
                <a:ea typeface="Segoe UI Light" charset="0"/>
                <a:cs typeface="Segoe UI Light" charset="0"/>
              </a:rPr>
              <a:t> – An object that describes a set of pods that provide a useful service. Services are typically used to define clusters of uniform pods.</a:t>
            </a:r>
          </a:p>
        </p:txBody>
      </p:sp>
    </p:spTree>
    <p:extLst>
      <p:ext uri="{BB962C8B-B14F-4D97-AF65-F5344CB8AC3E}">
        <p14:creationId xmlns:p14="http://schemas.microsoft.com/office/powerpoint/2010/main" val="81751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706556" y="3092840"/>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1"/>
            <a:ext cx="11655840" cy="717778"/>
          </a:xfrm>
        </p:spPr>
        <p:txBody>
          <a:bodyPr/>
          <a:lstStyle/>
          <a:p>
            <a:r>
              <a:rPr lang="en-US" dirty="0">
                <a:latin typeface="Segoe UI Light" charset="0"/>
                <a:ea typeface="Segoe UI Light" charset="0"/>
                <a:cs typeface="Segoe UI Light" charset="0"/>
              </a:rPr>
              <a:t>Kubernetes Services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855961" y="2943436"/>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a:gradFill>
                  <a:gsLst>
                    <a:gs pos="0">
                      <a:srgbClr val="FFFFFF"/>
                    </a:gs>
                    <a:gs pos="100000">
                      <a:srgbClr val="FFFFFF"/>
                    </a:gs>
                  </a:gsLst>
                  <a:lin ang="5400000" scaled="0"/>
                </a:gradFill>
                <a:latin typeface="Segoe UI Semilight"/>
                <a:ea typeface="Segoe UI" pitchFamily="34" charset="0"/>
                <a:cs typeface="Segoe UI" pitchFamily="34" charset="0"/>
              </a:rPr>
              <a:t>Control </a:t>
            </a: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264881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6682722" y="2943436"/>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5862160" y="3000233"/>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444166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1528279" y="2495224"/>
            <a:ext cx="224106" cy="448212"/>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FCC5E14-61CB-4A10-8C6D-0226898D6BF7}"/>
              </a:ext>
            </a:extLst>
          </p:cNvPr>
          <p:cNvSpPr/>
          <p:nvPr/>
        </p:nvSpPr>
        <p:spPr bwMode="auto">
          <a:xfrm>
            <a:off x="4535037"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5" name="Oval 24">
            <a:extLst>
              <a:ext uri="{FF2B5EF4-FFF2-40B4-BE49-F238E27FC236}">
                <a16:creationId xmlns:a16="http://schemas.microsoft.com/office/drawing/2014/main" id="{E04C94FA-CAF1-4F13-AA95-350A811A5B68}"/>
              </a:ext>
            </a:extLst>
          </p:cNvPr>
          <p:cNvSpPr/>
          <p:nvPr/>
        </p:nvSpPr>
        <p:spPr bwMode="auto">
          <a:xfrm>
            <a:off x="2723512"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6" name="Oval 25">
            <a:extLst>
              <a:ext uri="{FF2B5EF4-FFF2-40B4-BE49-F238E27FC236}">
                <a16:creationId xmlns:a16="http://schemas.microsoft.com/office/drawing/2014/main" id="{B9F15E2D-366C-4BF3-AD29-62A544AB89D8}"/>
              </a:ext>
            </a:extLst>
          </p:cNvPr>
          <p:cNvSpPr/>
          <p:nvPr/>
        </p:nvSpPr>
        <p:spPr bwMode="auto">
          <a:xfrm>
            <a:off x="3341359" y="1673501"/>
            <a:ext cx="2071427" cy="672319"/>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solidFill>
                  <a:srgbClr val="353535"/>
                </a:solidFill>
                <a:latin typeface="Segoe UI Semilight"/>
                <a:ea typeface="Segoe UI" pitchFamily="34" charset="0"/>
                <a:cs typeface="Segoe UI" pitchFamily="34" charset="0"/>
              </a:rPr>
              <a:t>Service</a:t>
            </a:r>
          </a:p>
        </p:txBody>
      </p:sp>
      <p:cxnSp>
        <p:nvCxnSpPr>
          <p:cNvPr id="28" name="Straight Arrow Connector 27">
            <a:extLst>
              <a:ext uri="{FF2B5EF4-FFF2-40B4-BE49-F238E27FC236}">
                <a16:creationId xmlns:a16="http://schemas.microsoft.com/office/drawing/2014/main" id="{98A071BD-7DB0-4C36-A8E2-FC63F4BE2C42}"/>
              </a:ext>
            </a:extLst>
          </p:cNvPr>
          <p:cNvCxnSpPr>
            <a:stCxn id="26" idx="4"/>
            <a:endCxn id="24" idx="0"/>
          </p:cNvCxnSpPr>
          <p:nvPr/>
        </p:nvCxnSpPr>
        <p:spPr>
          <a:xfrm>
            <a:off x="4377073" y="2345820"/>
            <a:ext cx="774257"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3FEE51-ABC6-434A-A388-F9141F889374}"/>
              </a:ext>
            </a:extLst>
          </p:cNvPr>
          <p:cNvCxnSpPr>
            <a:cxnSpLocks/>
            <a:stCxn id="26" idx="4"/>
            <a:endCxn id="25" idx="0"/>
          </p:cNvCxnSpPr>
          <p:nvPr/>
        </p:nvCxnSpPr>
        <p:spPr>
          <a:xfrm flipH="1">
            <a:off x="3339804" y="2345820"/>
            <a:ext cx="1037269"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28DE503-F2A8-490A-94D7-0DF5AF7CA41C}"/>
              </a:ext>
            </a:extLst>
          </p:cNvPr>
          <p:cNvGrpSpPr/>
          <p:nvPr/>
        </p:nvGrpSpPr>
        <p:grpSpPr>
          <a:xfrm>
            <a:off x="4292256" y="1225289"/>
            <a:ext cx="224106" cy="448212"/>
            <a:chOff x="1798637" y="1211262"/>
            <a:chExt cx="228600" cy="457200"/>
          </a:xfrm>
        </p:grpSpPr>
        <p:sp>
          <p:nvSpPr>
            <p:cNvPr id="33" name="Oval 32">
              <a:extLst>
                <a:ext uri="{FF2B5EF4-FFF2-40B4-BE49-F238E27FC236}">
                  <a16:creationId xmlns:a16="http://schemas.microsoft.com/office/drawing/2014/main" id="{257F10B8-C422-4B49-A1DE-9EFA7790D2FF}"/>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FF71919A-DC16-4AF0-BD90-F09528F1AD2C}"/>
                </a:ext>
              </a:extLst>
            </p:cNvPr>
            <p:cNvCxnSpPr>
              <a:cxnSpLocks/>
              <a:stCxn id="3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6537E09-52BF-4B18-8545-10FA411923ED}"/>
              </a:ext>
            </a:extLst>
          </p:cNvPr>
          <p:cNvSpPr/>
          <p:nvPr/>
        </p:nvSpPr>
        <p:spPr>
          <a:xfrm>
            <a:off x="6530596" y="336304"/>
            <a:ext cx="5781614" cy="2308324"/>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a:t>
            </a:r>
            <a:r>
              <a:rPr lang="en-US" sz="2400" dirty="0">
                <a:solidFill>
                  <a:srgbClr val="353535"/>
                </a:solidFill>
                <a:latin typeface="Segoe UI Light" charset="0"/>
                <a:ea typeface="Segoe UI Light" charset="0"/>
                <a:cs typeface="Segoe UI Light" charset="0"/>
              </a:rPr>
              <a:t> – </a:t>
            </a:r>
            <a:r>
              <a:rPr lang="en-US" sz="2400" dirty="0">
                <a:latin typeface="Segoe UI Light" panose="020B0502040204020203" pitchFamily="34" charset="0"/>
                <a:cs typeface="Segoe UI Light" panose="020B0502040204020203" pitchFamily="34" charset="0"/>
              </a:rPr>
              <a:t>A Kubernetes Service is an abstraction layer which defines a logical set of Pods and enables external traffic exposure, load balancing and service discovery for those Pods. It </a:t>
            </a:r>
            <a:r>
              <a:rPr lang="en-US" sz="2400" dirty="0">
                <a:solidFill>
                  <a:srgbClr val="353535"/>
                </a:solidFill>
                <a:latin typeface="Segoe UI Light" charset="0"/>
                <a:cs typeface="Segoe UI Light" charset="0"/>
              </a:rPr>
              <a:t>h</a:t>
            </a:r>
            <a:r>
              <a:rPr lang="en-US" sz="2400" dirty="0">
                <a:solidFill>
                  <a:srgbClr val="353535"/>
                </a:solidFill>
                <a:latin typeface="Segoe UI Light" charset="0"/>
                <a:ea typeface="Segoe UI Light" charset="0"/>
                <a:cs typeface="Segoe UI Light" charset="0"/>
              </a:rPr>
              <a:t>as a unique IP and outlives its pods</a:t>
            </a:r>
          </a:p>
        </p:txBody>
      </p:sp>
      <p:sp>
        <p:nvSpPr>
          <p:cNvPr id="45" name="Oval 44">
            <a:extLst>
              <a:ext uri="{FF2B5EF4-FFF2-40B4-BE49-F238E27FC236}">
                <a16:creationId xmlns:a16="http://schemas.microsoft.com/office/drawing/2014/main" id="{0CCF62C9-57AB-4B46-9F00-14C54BA65577}"/>
              </a:ext>
            </a:extLst>
          </p:cNvPr>
          <p:cNvSpPr/>
          <p:nvPr/>
        </p:nvSpPr>
        <p:spPr bwMode="auto">
          <a:xfrm>
            <a:off x="2424704" y="3654447"/>
            <a:ext cx="3959210" cy="857732"/>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solidFill>
                <a:srgbClr val="353535"/>
              </a:solidFill>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1786C5B-FFC9-4B92-887D-8F550A2984C2}"/>
              </a:ext>
            </a:extLst>
          </p:cNvPr>
          <p:cNvSpPr/>
          <p:nvPr/>
        </p:nvSpPr>
        <p:spPr>
          <a:xfrm>
            <a:off x="706556" y="5377690"/>
            <a:ext cx="10592132" cy="830997"/>
          </a:xfrm>
          <a:prstGeom prst="rect">
            <a:avLst/>
          </a:prstGeom>
        </p:spPr>
        <p:txBody>
          <a:bodyPr wrap="square">
            <a:spAutoFit/>
          </a:bodyPr>
          <a:lstStyle/>
          <a:p>
            <a:pPr defTabSz="914367">
              <a:defRPr/>
            </a:pPr>
            <a:r>
              <a:rPr lang="en-US" sz="2400" dirty="0">
                <a:solidFill>
                  <a:srgbClr val="353535"/>
                </a:solidFill>
                <a:latin typeface="Segoe UI Light" charset="0"/>
                <a:ea typeface="Segoe UI Light" charset="0"/>
                <a:cs typeface="Segoe UI Light" charset="0"/>
              </a:rPr>
              <a:t>Key Point: Because Pods can come and go, Kubernetes provides service location via DNS and updates DNS based on service location</a:t>
            </a:r>
          </a:p>
        </p:txBody>
      </p:sp>
      <p:sp>
        <p:nvSpPr>
          <p:cNvPr id="27" name="Rectangle 26">
            <a:extLst>
              <a:ext uri="{FF2B5EF4-FFF2-40B4-BE49-F238E27FC236}">
                <a16:creationId xmlns:a16="http://schemas.microsoft.com/office/drawing/2014/main" id="{4D8942E0-F4FA-7F47-B08E-9A7031784565}"/>
              </a:ext>
            </a:extLst>
          </p:cNvPr>
          <p:cNvSpPr/>
          <p:nvPr/>
        </p:nvSpPr>
        <p:spPr>
          <a:xfrm>
            <a:off x="7577480" y="3896558"/>
            <a:ext cx="3687845" cy="1200329"/>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ServiceTypes </a:t>
            </a:r>
            <a:r>
              <a:rPr lang="en-US" sz="2400" dirty="0">
                <a:solidFill>
                  <a:srgbClr val="353535"/>
                </a:solidFill>
                <a:latin typeface="Segoe UI Light" charset="0"/>
                <a:ea typeface="Segoe UI Light" charset="0"/>
                <a:cs typeface="Segoe UI Light" charset="0"/>
              </a:rPr>
              <a:t>- 4 Total Types</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ClusterIP - internal</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LoadBalancer - external</a:t>
            </a:r>
          </a:p>
        </p:txBody>
      </p:sp>
    </p:spTree>
    <p:extLst>
      <p:ext uri="{BB962C8B-B14F-4D97-AF65-F5344CB8AC3E}">
        <p14:creationId xmlns:p14="http://schemas.microsoft.com/office/powerpoint/2010/main" val="23240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288574"/>
            <a:ext cx="10515600" cy="787871"/>
          </a:xfrm>
        </p:spPr>
        <p:txBody>
          <a:bodyPr/>
          <a:lstStyle/>
          <a:p>
            <a:r>
              <a:rPr lang="en-US" dirty="0">
                <a:latin typeface="Segoe UI Light" charset="0"/>
                <a:ea typeface="Segoe UI Light" charset="0"/>
                <a:cs typeface="Segoe UI Light" charset="0"/>
              </a:rPr>
              <a:t>Kubernetes Yaml Files</a:t>
            </a:r>
          </a:p>
        </p:txBody>
      </p:sp>
      <p:sp>
        <p:nvSpPr>
          <p:cNvPr id="3" name="Content Placeholder 2"/>
          <p:cNvSpPr>
            <a:spLocks noGrp="1"/>
          </p:cNvSpPr>
          <p:nvPr>
            <p:ph idx="1"/>
          </p:nvPr>
        </p:nvSpPr>
        <p:spPr>
          <a:xfrm>
            <a:off x="90988" y="912204"/>
            <a:ext cx="11950700" cy="6034241"/>
          </a:xfrm>
        </p:spPr>
        <p:txBody>
          <a:bodyPr>
            <a:normAutofit/>
          </a:bodyPr>
          <a:lstStyle/>
          <a:p>
            <a:endParaRPr lang="en-US" sz="1100" dirty="0">
              <a:solidFill>
                <a:srgbClr val="353535"/>
              </a:solidFill>
              <a:latin typeface="Segoe UI Light" charset="0"/>
              <a:ea typeface="Segoe UI Light" charset="0"/>
              <a:cs typeface="Segoe UI Light" charset="0"/>
            </a:endParaRPr>
          </a:p>
          <a:p>
            <a:r>
              <a:rPr lang="en-US" dirty="0">
                <a:solidFill>
                  <a:srgbClr val="353535"/>
                </a:solidFill>
                <a:latin typeface="Segoe UI Light" charset="0"/>
                <a:ea typeface="Segoe UI Light" charset="0"/>
                <a:cs typeface="Segoe UI Light" charset="0"/>
              </a:rPr>
              <a:t>Tabs vs. spaces matter</a:t>
            </a:r>
          </a:p>
          <a:p>
            <a:r>
              <a:rPr lang="en-US" dirty="0">
                <a:latin typeface="Segoe UI Light" charset="0"/>
                <a:ea typeface="Segoe UI Light" charset="0"/>
                <a:cs typeface="Segoe UI Light" charset="0"/>
              </a:rPr>
              <a:t>Very sensitive to formatting: indentation, string vs not</a:t>
            </a:r>
          </a:p>
          <a:p>
            <a:r>
              <a:rPr lang="en-US" dirty="0">
                <a:latin typeface="Segoe UI Light" charset="0"/>
                <a:ea typeface="Segoe UI Light" charset="0"/>
                <a:cs typeface="Segoe UI Light" charset="0"/>
              </a:rPr>
              <a:t>Download the VS Code extension!</a:t>
            </a:r>
          </a:p>
          <a:p>
            <a:pPr marL="0" indent="0">
              <a:buNone/>
            </a:pPr>
            <a:endParaRPr lang="en-US" sz="1400" dirty="0">
              <a:latin typeface="Segoe UI Light" charset="0"/>
              <a:ea typeface="Segoe UI Light" charset="0"/>
              <a:cs typeface="Segoe UI Light" charset="0"/>
            </a:endParaRPr>
          </a:p>
          <a:p>
            <a:pPr marL="0" indent="0">
              <a:buNone/>
            </a:pPr>
            <a:r>
              <a:rPr lang="en-US" dirty="0">
                <a:latin typeface="Segoe UI Light" charset="0"/>
                <a:ea typeface="Segoe UI Light" charset="0"/>
                <a:cs typeface="Segoe UI Light" charset="0"/>
              </a:rPr>
              <a:t>   	</a:t>
            </a:r>
            <a:r>
              <a:rPr lang="en-US">
                <a:latin typeface="Segoe UI Light" charset="0"/>
                <a:ea typeface="Segoe UI Light" charset="0"/>
                <a:cs typeface="Segoe UI Light" charset="0"/>
              </a:rPr>
              <a:t>  </a:t>
            </a:r>
            <a:r>
              <a:rPr lang="en-US" b="1">
                <a:solidFill>
                  <a:schemeClr val="accent1"/>
                </a:solidFill>
                <a:latin typeface="Segoe UI Light" charset="0"/>
                <a:ea typeface="Segoe UI Light" charset="0"/>
                <a:cs typeface="Segoe UI Light" charset="0"/>
              </a:rPr>
              <a:t>And </a:t>
            </a:r>
            <a:r>
              <a:rPr lang="en-US" b="1" dirty="0">
                <a:solidFill>
                  <a:schemeClr val="accent1"/>
                </a:solidFill>
                <a:latin typeface="Segoe UI Light" charset="0"/>
                <a:ea typeface="Segoe UI Light" charset="0"/>
                <a:cs typeface="Segoe UI Light" charset="0"/>
              </a:rPr>
              <a:t>now a walkthrough of a yaml file </a:t>
            </a:r>
          </a:p>
        </p:txBody>
      </p:sp>
      <p:pic>
        <p:nvPicPr>
          <p:cNvPr id="7" name="Picture 6" descr="A picture containing sitting, table, screen, black&#10;&#10;Description automatically generated">
            <a:extLst>
              <a:ext uri="{FF2B5EF4-FFF2-40B4-BE49-F238E27FC236}">
                <a16:creationId xmlns:a16="http://schemas.microsoft.com/office/drawing/2014/main" id="{7A3C602E-806B-FE4C-AF48-55DFB6DC2B5D}"/>
              </a:ext>
            </a:extLst>
          </p:cNvPr>
          <p:cNvPicPr>
            <a:picLocks noChangeAspect="1"/>
          </p:cNvPicPr>
          <p:nvPr/>
        </p:nvPicPr>
        <p:blipFill>
          <a:blip r:embed="rId3"/>
          <a:stretch>
            <a:fillRect/>
          </a:stretch>
        </p:blipFill>
        <p:spPr>
          <a:xfrm>
            <a:off x="8416000" y="580006"/>
            <a:ext cx="3418793" cy="5697988"/>
          </a:xfrm>
          <a:prstGeom prst="rect">
            <a:avLst/>
          </a:prstGeom>
        </p:spPr>
      </p:pic>
      <p:pic>
        <p:nvPicPr>
          <p:cNvPr id="9" name="Picture 8" descr="A close up of a toy&#10;&#10;Description automatically generated">
            <a:extLst>
              <a:ext uri="{FF2B5EF4-FFF2-40B4-BE49-F238E27FC236}">
                <a16:creationId xmlns:a16="http://schemas.microsoft.com/office/drawing/2014/main" id="{FA2F8390-2808-B448-8FFE-11B0D5E5BF47}"/>
              </a:ext>
            </a:extLst>
          </p:cNvPr>
          <p:cNvPicPr>
            <a:picLocks noChangeAspect="1"/>
          </p:cNvPicPr>
          <p:nvPr/>
        </p:nvPicPr>
        <p:blipFill>
          <a:blip r:embed="rId4"/>
          <a:stretch>
            <a:fillRect/>
          </a:stretch>
        </p:blipFill>
        <p:spPr>
          <a:xfrm>
            <a:off x="2876380" y="3658918"/>
            <a:ext cx="2472408" cy="2619076"/>
          </a:xfrm>
          <a:prstGeom prst="rect">
            <a:avLst/>
          </a:prstGeom>
        </p:spPr>
      </p:pic>
    </p:spTree>
    <p:extLst>
      <p:ext uri="{BB962C8B-B14F-4D97-AF65-F5344CB8AC3E}">
        <p14:creationId xmlns:p14="http://schemas.microsoft.com/office/powerpoint/2010/main" val="148558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63F70E5759954EA9138D680944EF7B" ma:contentTypeVersion="5" ma:contentTypeDescription="Create a new document." ma:contentTypeScope="" ma:versionID="6736a6d2dd9f3b96fbff39f27aa35c78">
  <xsd:schema xmlns:xsd="http://www.w3.org/2001/XMLSchema" xmlns:xs="http://www.w3.org/2001/XMLSchema" xmlns:p="http://schemas.microsoft.com/office/2006/metadata/properties" xmlns:ns2="dd30173a-2d58-4439-8a77-67eca8f320c6" targetNamespace="http://schemas.microsoft.com/office/2006/metadata/properties" ma:root="true" ma:fieldsID="000c0824a6fd8e5f7f252232d9acdafd" ns2:_="">
    <xsd:import namespace="dd30173a-2d58-4439-8a77-67eca8f320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30173a-2d58-4439-8a77-67eca8f320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D442F-3FB0-4F66-9B84-F844C6CD2C68}">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dd30173a-2d58-4439-8a77-67eca8f320c6"/>
  </ds:schemaRefs>
</ds:datastoreItem>
</file>

<file path=customXml/itemProps2.xml><?xml version="1.0" encoding="utf-8"?>
<ds:datastoreItem xmlns:ds="http://schemas.openxmlformats.org/officeDocument/2006/customXml" ds:itemID="{3C3A854A-346E-4BA6-BFD8-7F9127913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30173a-2d58-4439-8a77-67eca8f320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410AB9-D5EB-4376-BB10-5798A550B9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267</TotalTime>
  <Words>919</Words>
  <Application>Microsoft Macintosh PowerPoint</Application>
  <PresentationFormat>Widescreen</PresentationFormat>
  <Paragraphs>100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Semilight</vt:lpstr>
      <vt:lpstr>Office Theme</vt:lpstr>
      <vt:lpstr>Kubernetes -  K8S</vt:lpstr>
      <vt:lpstr>Why Kubernetes?</vt:lpstr>
      <vt:lpstr>Kubernetes Basics</vt:lpstr>
      <vt:lpstr>Kubernetes Basics</vt:lpstr>
      <vt:lpstr>Basic Terms</vt:lpstr>
      <vt:lpstr>Kubernetes Services</vt:lpstr>
      <vt:lpstr>Kubernetes Yaml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 Agenda</dc:title>
  <cp:lastModifiedBy>Mel Cone (THEY/THEM)</cp:lastModifiedBy>
  <cp:revision>4</cp:revision>
  <cp:lastPrinted>2019-12-10T23:34:05Z</cp:lastPrinted>
  <dcterms:modified xsi:type="dcterms:W3CDTF">2020-02-18T22:14:41Z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0x010100A963F70E5759954EA9138D680944EF7B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maartenb@microsoft.com</vt:lpwstr>
  </property>
  <property fmtid="{D5CDD505-2E9C-101B-9397-08002B2CF9AE}" pid="6" name="MSIP_Label_f42aa342-8706-4288-bd11-ebb85995028c_SetDate">
    <vt:lpwstr>2017-11-16T17:23:18.8747553Z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