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62" r:id="rId3"/>
    <p:sldId id="257" r:id="rId4"/>
    <p:sldId id="266" r:id="rId5"/>
    <p:sldId id="272" r:id="rId6"/>
    <p:sldId id="261" r:id="rId7"/>
    <p:sldId id="264" r:id="rId8"/>
    <p:sldId id="265" r:id="rId9"/>
    <p:sldId id="259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WART KERR" initials="SK" lastIdx="3" clrIdx="0">
    <p:extLst>
      <p:ext uri="{19B8F6BF-5375-455C-9EA6-DF929625EA0E}">
        <p15:presenceInfo xmlns:p15="http://schemas.microsoft.com/office/powerpoint/2012/main" userId="S::shkerr@wisc.edu::a4a32fce-0794-44ab-98dd-013e30a15e0e" providerId="AD"/>
      </p:ext>
    </p:extLst>
  </p:cmAuthor>
  <p:cmAuthor id="2" name="SUSAN GLENN" initials="SG" lastIdx="2" clrIdx="1">
    <p:extLst>
      <p:ext uri="{19B8F6BF-5375-455C-9EA6-DF929625EA0E}">
        <p15:presenceInfo xmlns:p15="http://schemas.microsoft.com/office/powerpoint/2012/main" userId="S::sglenn@wisc.edu::4772bbc1-b4d9-4d2b-a386-9152905a05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D80F3-CFA1-4415-19B2-57D6EA52C9DF}" v="122" dt="2019-12-03T05:55:50.003"/>
    <p1510:client id="{0BD11027-AAEF-94BA-B6E6-24437D3CCC52}" v="216" dt="2019-12-03T05:36:54.922"/>
    <p1510:client id="{15E2D51E-9556-D708-915A-AF9A2F7E588A}" v="417" dt="2019-12-03T04:50:08.227"/>
    <p1510:client id="{33BB196D-D4EA-4BBA-93C0-A938A61B0811}" v="8" dt="2019-12-01T23:03:43.410"/>
    <p1510:client id="{36976C0F-D560-407A-91A5-C08BD6B70BB7}" v="6" dt="2019-12-02T05:00:21.189"/>
    <p1510:client id="{4CAB3F2D-096D-4F3B-BC67-32056B98305A}" v="2" dt="2019-12-03T19:13:05.473"/>
    <p1510:client id="{64AA9F6F-DD22-B34A-21DC-2284C5C9CF7F}" v="81" dt="2019-12-03T04:55:01.090"/>
    <p1510:client id="{9CE5B804-C3E3-5F95-22DF-2F5C0DEDB097}" v="3922" dt="2019-12-03T16:19:23.584"/>
    <p1510:client id="{A6CB40B0-606D-91DA-66D7-61732072D8E1}" v="12" dt="2019-12-03T05:58:27.733"/>
    <p1510:client id="{AF6686E6-220B-83B5-63CD-FC0E0B46D1F9}" v="3" dt="2019-12-03T21:26:28.965"/>
    <p1510:client id="{B6A6B92A-448E-EE24-2E52-25AC9F3F8179}" v="157" dt="2019-12-02T04:58:14.636"/>
    <p1510:client id="{BBF4CD8A-9829-E93A-6BCA-02FD347E377B}" v="1176" dt="2019-12-03T11:25:47.609"/>
    <p1510:client id="{C4017C30-2BBF-D2A7-BC96-26B80808E035}" v="9" dt="2019-12-03T16:26:17.681"/>
    <p1510:client id="{D0095A3E-CE3D-4135-84E2-C12D01D35826}" v="43" dt="2019-12-01T23:05:07.543"/>
    <p1510:client id="{F1E75CD4-CCF8-53AC-7F32-6A148BF67C38}" v="442" dt="2019-12-03T02:27:21.953"/>
    <p1510:client id="{F9ACE010-3BD1-F8AC-F6A8-F3F0705B9AEF}" v="2" dt="2019-12-03T05:08:34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2T21:47:30.873" idx="1">
    <p:pos x="10" y="10"/>
    <p:text>RAEDYRS is years of education at baseline, right?
</p:text>
    <p:extLst>
      <p:ext uri="{C676402C-5697-4E1C-873F-D02D1690AC5C}">
        <p15:threadingInfo xmlns:p15="http://schemas.microsoft.com/office/powerpoint/2012/main" timeZoneBias="480"/>
      </p:ext>
    </p:extLst>
  </p:cm>
  <p:cm authorId="2" dt="2019-12-02T21:50:31.623" idx="1">
    <p:pos x="10" y="106"/>
    <p:text>I thought it was when a person died???
</p:text>
    <p:extLst>
      <p:ext uri="{C676402C-5697-4E1C-873F-D02D1690AC5C}">
        <p15:threadingInfo xmlns:p15="http://schemas.microsoft.com/office/powerpoint/2012/main" timeZoneBias="480">
          <p15:parentCm authorId="1" idx="1"/>
        </p15:threadingInfo>
      </p:ext>
    </p:extLst>
  </p:cm>
  <p:cm authorId="2" dt="2019-12-02T21:50:47.873" idx="2">
    <p:pos x="10" y="202"/>
    <p:text>Which variable is that lol??
</p:text>
    <p:extLst>
      <p:ext uri="{C676402C-5697-4E1C-873F-D02D1690AC5C}">
        <p15:threadingInfo xmlns:p15="http://schemas.microsoft.com/office/powerpoint/2012/main" timeZoneBias="480">
          <p15:parentCm authorId="1" idx="1"/>
        </p15:threadingInfo>
      </p:ext>
    </p:extLst>
  </p:cm>
  <p:cm authorId="1" dt="2019-12-03T06:46:15.139" idx="2">
    <p:pos x="10" y="298"/>
    <p:text>RADYEARS
</p:text>
    <p:extLst>
      <p:ext uri="{C676402C-5697-4E1C-873F-D02D1690AC5C}">
        <p15:threadingInfo xmlns:p15="http://schemas.microsoft.com/office/powerpoint/2012/main" timeZoneBias="480">
          <p15:parentCm authorId="1" idx="1"/>
        </p15:threadingInfo>
      </p:ext>
    </p:extLst>
  </p:cm>
  <p:cm authorId="1" dt="2019-12-03T06:52:26.934" idx="3">
    <p:pos x="10" y="394"/>
    <p:text>actually it's RADYEAR, it just gives the year of death
</p:text>
    <p:extLst>
      <p:ext uri="{C676402C-5697-4E1C-873F-D02D1690AC5C}">
        <p15:threadingInfo xmlns:p15="http://schemas.microsoft.com/office/powerpoint/2012/main" timeZoneBias="48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5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2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4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7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7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4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2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Negative Wealth Shock &amp; Mortality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rgbClr val="FFFFFF"/>
                </a:solidFill>
                <a:cs typeface="Calibri"/>
              </a:rPr>
              <a:t>Susan Glenn, Jeanne Li, Stewart Kerr, Jingcheng Xu</a:t>
            </a:r>
            <a:endParaRPr lang="en-US" sz="2200">
              <a:solidFill>
                <a:srgbClr val="FFFFFF"/>
              </a:solidFill>
            </a:endParaRPr>
          </a:p>
          <a:p>
            <a:endParaRPr lang="en-US" sz="22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41FF-08A5-4AF5-8D16-97C924D3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Sensitivity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0FCC5-2D4F-4A77-A78D-F127B08C0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Goal: </a:t>
            </a:r>
          </a:p>
          <a:p>
            <a:pPr lvl="1"/>
            <a:r>
              <a:rPr lang="en-US">
                <a:cs typeface="Calibri"/>
              </a:rPr>
              <a:t>Unmeasured confounding covariates</a:t>
            </a:r>
          </a:p>
          <a:p>
            <a:pPr lvl="1"/>
            <a:r>
              <a:rPr lang="en-US">
                <a:cs typeface="Calibri"/>
              </a:rPr>
              <a:t>Magnitude of hidden bias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Rosenbaum's R packages:</a:t>
            </a:r>
          </a:p>
          <a:p>
            <a:pPr lvl="1"/>
            <a:r>
              <a:rPr lang="en-US">
                <a:cs typeface="Calibri"/>
              </a:rPr>
              <a:t>"sensitivitymw" and "sensitivitymv"</a:t>
            </a:r>
          </a:p>
          <a:p>
            <a:pPr lvl="1"/>
            <a:r>
              <a:rPr lang="en-US">
                <a:cs typeface="Calibri"/>
              </a:rPr>
              <a:t>Sensitivity parameter Gamma</a:t>
            </a:r>
          </a:p>
          <a:p>
            <a:pPr lvl="1"/>
            <a:r>
              <a:rPr lang="en-US">
                <a:cs typeface="Calibri"/>
              </a:rPr>
              <a:t>Point estimates, confidence intervals</a:t>
            </a:r>
          </a:p>
          <a:p>
            <a:pPr lvl="1"/>
            <a:r>
              <a:rPr lang="en-US">
                <a:cs typeface="Calibri"/>
              </a:rPr>
              <a:t>Amplification of sensitivity parameter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3AE1F-25FF-4113-9AB0-41F3DA65374C}"/>
              </a:ext>
            </a:extLst>
          </p:cNvPr>
          <p:cNvSpPr txBox="1"/>
          <p:nvPr/>
        </p:nvSpPr>
        <p:spPr>
          <a:xfrm>
            <a:off x="7427344" y="1949570"/>
            <a:ext cx="316014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H0: There is no treatment effect of wealth shock on mortality. </a:t>
            </a:r>
            <a:endParaRPr lang="en-US"/>
          </a:p>
          <a:p>
            <a:endParaRPr lang="en-US" sz="24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H1: Having a wealth shock leads to a negative impact on length of life span.</a:t>
            </a:r>
            <a:endParaRPr lang="en-US" sz="2400">
              <a:cs typeface="Calibri"/>
            </a:endParaRPr>
          </a:p>
          <a:p>
            <a:pPr algn="l"/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87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38BE-890F-4EC2-8650-B8A645AC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5978" cy="1339940"/>
          </a:xfrm>
        </p:spPr>
        <p:txBody>
          <a:bodyPr/>
          <a:lstStyle/>
          <a:p>
            <a:r>
              <a:rPr lang="en-US">
                <a:cs typeface="Calibri Light"/>
              </a:rPr>
              <a:t>Sensitivity Parameter</a:t>
            </a:r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DCEBD781-EEBD-450C-A985-5D58ED01F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878" y="1709094"/>
            <a:ext cx="8277225" cy="4124325"/>
          </a:xfrm>
        </p:spPr>
      </p:pic>
    </p:spTree>
    <p:extLst>
      <p:ext uri="{BB962C8B-B14F-4D97-AF65-F5344CB8AC3E}">
        <p14:creationId xmlns:p14="http://schemas.microsoft.com/office/powerpoint/2010/main" val="81134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6241E79-DBEA-42C3-8C37-82626B9ACFDD}"/>
              </a:ext>
            </a:extLst>
          </p:cNvPr>
          <p:cNvSpPr txBox="1"/>
          <p:nvPr/>
        </p:nvSpPr>
        <p:spPr>
          <a:xfrm>
            <a:off x="6377797" y="1158814"/>
            <a:ext cx="494293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alibri Light"/>
              </a:rPr>
              <a:t>Amplification of Sensitivity Parameter Gamma</a:t>
            </a:r>
            <a:endParaRPr lang="en-US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8EB51465-7D0D-471F-B649-71A0565A6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404" y="2190210"/>
            <a:ext cx="1907158" cy="622900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25B990F2-1DF4-4432-A3E9-934F57CFE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17" y="3171196"/>
            <a:ext cx="1898531" cy="271194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4AF0628-5E9D-4B4B-B65A-537A8266D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16388" y="2410708"/>
            <a:ext cx="3295830" cy="2203510"/>
          </a:xfr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F71B584E-40F8-4F02-AED6-0CB7A4DD343B}"/>
              </a:ext>
            </a:extLst>
          </p:cNvPr>
          <p:cNvSpPr txBox="1"/>
          <p:nvPr/>
        </p:nvSpPr>
        <p:spPr>
          <a:xfrm>
            <a:off x="1633268" y="1216324"/>
            <a:ext cx="3965275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Calibri Light"/>
              </a:rPr>
              <a:t>Range of Point Estimates </a:t>
            </a:r>
            <a:r>
              <a:rPr lang="en-US" sz="2400">
                <a:latin typeface="Calibri Light"/>
                <a:cs typeface="Calibri Light"/>
              </a:rPr>
              <a:t>​</a:t>
            </a:r>
            <a:br>
              <a:rPr lang="en-US" sz="2400">
                <a:latin typeface="Calibri Light"/>
                <a:cs typeface="Calibri Light"/>
              </a:rPr>
            </a:br>
            <a:r>
              <a:rPr lang="en-US" sz="2400">
                <a:latin typeface="Calibri Light"/>
              </a:rPr>
              <a:t>and Confidence Intervals</a:t>
            </a:r>
            <a:r>
              <a:rPr lang="en-US" sz="2400">
                <a:latin typeface="Calibri Light"/>
                <a:cs typeface="Calibri Light"/>
              </a:rPr>
              <a:t>​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55683-E234-4191-9CD3-F4DC4BAB9E75}"/>
              </a:ext>
            </a:extLst>
          </p:cNvPr>
          <p:cNvSpPr txBox="1"/>
          <p:nvPr/>
        </p:nvSpPr>
        <p:spPr>
          <a:xfrm>
            <a:off x="6593457" y="3804248"/>
            <a:ext cx="494293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>
                <a:latin typeface="Calibri Light"/>
              </a:rPr>
              <a:t>E-value = 1.33</a:t>
            </a:r>
            <a:endParaRPr lang="en-US" sz="2400">
              <a:latin typeface="Calibri" panose="020F0502020204030204"/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en-US" sz="2400">
                <a:latin typeface="Calibri Light"/>
                <a:cs typeface="Calibri Light"/>
              </a:rPr>
              <a:t>To overturn our conclusion, an unmeasured confounder needs to have a 1.33 odds of increasing the outcome and treatment </a:t>
            </a:r>
          </a:p>
          <a:p>
            <a:pPr marL="457200" indent="-457200">
              <a:buFont typeface="Arial"/>
              <a:buChar char="•"/>
            </a:pPr>
            <a:r>
              <a:rPr lang="en-US" sz="2400">
                <a:latin typeface="Calibri Light"/>
                <a:cs typeface="Calibri Light"/>
              </a:rPr>
              <a:t>Or Gamma = 1.05</a:t>
            </a:r>
          </a:p>
        </p:txBody>
      </p:sp>
    </p:spTree>
    <p:extLst>
      <p:ext uri="{BB962C8B-B14F-4D97-AF65-F5344CB8AC3E}">
        <p14:creationId xmlns:p14="http://schemas.microsoft.com/office/powerpoint/2010/main" val="239916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3CDE-D556-46D1-8BFB-DD5AA18C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370" y="21479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>
                <a:cs typeface="Calibri Light"/>
              </a:rPr>
              <a:t>Thank you!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363189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3E62-747E-49F0-881D-21EB4C0B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Goal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0BCE33-B3AC-4987-95A6-E59BBB63E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54" y="1474518"/>
            <a:ext cx="6453831" cy="2329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A9154-9B12-424C-88ED-23E4A90B5AD4}"/>
              </a:ext>
            </a:extLst>
          </p:cNvPr>
          <p:cNvSpPr txBox="1"/>
          <p:nvPr/>
        </p:nvSpPr>
        <p:spPr>
          <a:xfrm>
            <a:off x="960819" y="4105274"/>
            <a:ext cx="647603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paper claims that experiencing a wealth shock (defined as losing 75% of your wealth over a 2-year period) is strongly associated with increased risk of mortality</a:t>
            </a:r>
          </a:p>
          <a:p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300EB-716A-423B-972B-9866939EDCF2}"/>
              </a:ext>
            </a:extLst>
          </p:cNvPr>
          <p:cNvSpPr txBox="1"/>
          <p:nvPr/>
        </p:nvSpPr>
        <p:spPr>
          <a:xfrm>
            <a:off x="960818" y="5359198"/>
            <a:ext cx="64760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We aimed to explore the </a:t>
            </a:r>
            <a:r>
              <a:rPr lang="en-US" b="1"/>
              <a:t>causal effect </a:t>
            </a:r>
            <a:r>
              <a:rPr lang="en-US"/>
              <a:t>of experiencing a wealth shock with respect to mortality using </a:t>
            </a:r>
            <a:r>
              <a:rPr lang="en-US" b="1"/>
              <a:t>risk-set matching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DEC8029-EF17-47B9-BD81-2CDEDDDE13A5}"/>
              </a:ext>
            </a:extLst>
          </p:cNvPr>
          <p:cNvSpPr txBox="1"/>
          <p:nvPr/>
        </p:nvSpPr>
        <p:spPr>
          <a:xfrm>
            <a:off x="7359018" y="5716479"/>
            <a:ext cx="5109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2000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47EB3B-97F7-4454-ACE7-397255CD397A}"/>
              </a:ext>
            </a:extLst>
          </p:cNvPr>
          <p:cNvSpPr txBox="1"/>
          <p:nvPr/>
        </p:nvSpPr>
        <p:spPr>
          <a:xfrm>
            <a:off x="1529718" y="5726245"/>
            <a:ext cx="14217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1992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97554-87CE-4464-ABCF-02076B79D3DB}"/>
              </a:ext>
            </a:extLst>
          </p:cNvPr>
          <p:cNvSpPr txBox="1"/>
          <p:nvPr/>
        </p:nvSpPr>
        <p:spPr>
          <a:xfrm>
            <a:off x="778329" y="6078311"/>
            <a:ext cx="990600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Baseline</a:t>
            </a:r>
            <a:endParaRPr lang="en-US" sz="160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3AB7C-7C2F-49B6-BCB8-03DBD9694880}"/>
              </a:ext>
            </a:extLst>
          </p:cNvPr>
          <p:cNvSpPr txBox="1"/>
          <p:nvPr/>
        </p:nvSpPr>
        <p:spPr>
          <a:xfrm>
            <a:off x="4761105" y="5716480"/>
            <a:ext cx="5454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1996</a:t>
            </a:r>
            <a:endParaRPr lang="en-US" sz="12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42F892-AB1B-4F48-87F5-490E9ADB9486}"/>
              </a:ext>
            </a:extLst>
          </p:cNvPr>
          <p:cNvSpPr txBox="1"/>
          <p:nvPr/>
        </p:nvSpPr>
        <p:spPr>
          <a:xfrm>
            <a:off x="3150656" y="5716479"/>
            <a:ext cx="14217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1994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AD147-7788-4948-AA25-D5331D4F7697}"/>
              </a:ext>
            </a:extLst>
          </p:cNvPr>
          <p:cNvSpPr txBox="1"/>
          <p:nvPr/>
        </p:nvSpPr>
        <p:spPr>
          <a:xfrm>
            <a:off x="874009" y="1414160"/>
            <a:ext cx="844373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data for the study comes from the University of Michigan's </a:t>
            </a:r>
            <a:r>
              <a:rPr lang="en-US">
                <a:ea typeface="+mn-lt"/>
                <a:cs typeface="+mn-lt"/>
              </a:rPr>
              <a:t>Health and Retirement Study (HRS), a longitudinal panel study that surveys a representative sample of approximately 20,000 people in America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The JAMA paper looks at people from the first wave of the HRS study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Born between 1931 – 1941, first surveyed in 1992</a:t>
            </a:r>
          </a:p>
          <a:p>
            <a:pPr marL="742950" lvl="1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The study is </a:t>
            </a:r>
            <a:r>
              <a:rPr lang="en-US" b="1">
                <a:cs typeface="Calibri" panose="020F0502020204030204"/>
              </a:rPr>
              <a:t>longitudinal</a:t>
            </a:r>
            <a:r>
              <a:rPr lang="en-US">
                <a:cs typeface="Calibri" panose="020F0502020204030204"/>
              </a:rPr>
              <a:t>, so there are two types of variables available for study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Baseline (e.g. Gender, birth year, race, etc.)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Time-varying (e.g. Marital status, wealth, job status, health conditions, etc.)</a:t>
            </a:r>
          </a:p>
          <a:p>
            <a:pPr marL="1200150" lvl="2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Time-varying covariates were lagged by one period so that they preceded the treatment </a:t>
            </a:r>
          </a:p>
          <a:p>
            <a:pPr marL="742950" lvl="1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3F40B-480E-4D12-B2C7-EF5DB1D2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</a:t>
            </a: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802BAA-435A-446A-BCB2-1921E0B357EA}"/>
              </a:ext>
            </a:extLst>
          </p:cNvPr>
          <p:cNvCxnSpPr/>
          <p:nvPr/>
        </p:nvCxnSpPr>
        <p:spPr>
          <a:xfrm flipV="1">
            <a:off x="1710573" y="6078912"/>
            <a:ext cx="7579487" cy="1930"/>
          </a:xfrm>
          <a:prstGeom prst="straightConnector1">
            <a:avLst/>
          </a:prstGeom>
          <a:ln w="28575">
            <a:solidFill>
              <a:srgbClr val="4472C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8C698F-49F5-42A7-9EF9-4B9693DD6ECC}"/>
              </a:ext>
            </a:extLst>
          </p:cNvPr>
          <p:cNvCxnSpPr/>
          <p:nvPr/>
        </p:nvCxnSpPr>
        <p:spPr>
          <a:xfrm flipH="1">
            <a:off x="4988258" y="5905051"/>
            <a:ext cx="0" cy="2025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01A888-7C4F-48F3-B5AA-4970CBC3905D}"/>
              </a:ext>
            </a:extLst>
          </p:cNvPr>
          <p:cNvCxnSpPr>
            <a:cxnSpLocks/>
          </p:cNvCxnSpPr>
          <p:nvPr/>
        </p:nvCxnSpPr>
        <p:spPr>
          <a:xfrm flipH="1">
            <a:off x="3377447" y="5895525"/>
            <a:ext cx="0" cy="2025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AAA447-0C19-43FF-870F-7BF0A785110E}"/>
              </a:ext>
            </a:extLst>
          </p:cNvPr>
          <p:cNvCxnSpPr>
            <a:cxnSpLocks/>
          </p:cNvCxnSpPr>
          <p:nvPr/>
        </p:nvCxnSpPr>
        <p:spPr>
          <a:xfrm flipH="1">
            <a:off x="7621498" y="5905050"/>
            <a:ext cx="0" cy="2025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EF9DB9-E6FD-435C-AD43-6F9D86D85A26}"/>
              </a:ext>
            </a:extLst>
          </p:cNvPr>
          <p:cNvCxnSpPr>
            <a:cxnSpLocks/>
          </p:cNvCxnSpPr>
          <p:nvPr/>
        </p:nvCxnSpPr>
        <p:spPr>
          <a:xfrm flipH="1">
            <a:off x="1766034" y="5905170"/>
            <a:ext cx="0" cy="2025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B7A532-70D3-431C-AE8E-88079F8A8130}"/>
              </a:ext>
            </a:extLst>
          </p:cNvPr>
          <p:cNvSpPr txBox="1"/>
          <p:nvPr/>
        </p:nvSpPr>
        <p:spPr>
          <a:xfrm>
            <a:off x="3378654" y="6078311"/>
            <a:ext cx="1600200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T.V. Covariates</a:t>
            </a:r>
            <a:endParaRPr lang="en-US" sz="1600"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C30080-0396-4080-8CF0-62453FB1060F}"/>
              </a:ext>
            </a:extLst>
          </p:cNvPr>
          <p:cNvCxnSpPr>
            <a:cxnSpLocks/>
          </p:cNvCxnSpPr>
          <p:nvPr/>
        </p:nvCxnSpPr>
        <p:spPr>
          <a:xfrm flipH="1">
            <a:off x="6330196" y="5905050"/>
            <a:ext cx="0" cy="2025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082751-01D5-4487-8142-A0AE1643FE7E}"/>
              </a:ext>
            </a:extLst>
          </p:cNvPr>
          <p:cNvSpPr txBox="1"/>
          <p:nvPr/>
        </p:nvSpPr>
        <p:spPr>
          <a:xfrm>
            <a:off x="6056504" y="5726004"/>
            <a:ext cx="5454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1998</a:t>
            </a:r>
            <a:endParaRPr lang="en-US" sz="120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1F43BF-B71D-46B3-8F7F-D976C770351D}"/>
              </a:ext>
            </a:extLst>
          </p:cNvPr>
          <p:cNvSpPr txBox="1"/>
          <p:nvPr/>
        </p:nvSpPr>
        <p:spPr>
          <a:xfrm>
            <a:off x="4978853" y="6078310"/>
            <a:ext cx="1352550" cy="3385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Wealth Shock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859B6D-F888-4684-8842-74AD1EDE42FB}"/>
              </a:ext>
            </a:extLst>
          </p:cNvPr>
          <p:cNvSpPr txBox="1"/>
          <p:nvPr/>
        </p:nvSpPr>
        <p:spPr>
          <a:xfrm>
            <a:off x="7617279" y="6078311"/>
            <a:ext cx="695325" cy="3385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Death</a:t>
            </a:r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AB863F-4BD3-4BC2-9C31-377FCDB91B50}"/>
              </a:ext>
            </a:extLst>
          </p:cNvPr>
          <p:cNvCxnSpPr>
            <a:cxnSpLocks/>
          </p:cNvCxnSpPr>
          <p:nvPr/>
        </p:nvCxnSpPr>
        <p:spPr>
          <a:xfrm flipH="1">
            <a:off x="8309708" y="5905170"/>
            <a:ext cx="0" cy="2025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C8A950-1D42-46A0-A596-61DAA9B56CF6}"/>
              </a:ext>
            </a:extLst>
          </p:cNvPr>
          <p:cNvSpPr txBox="1"/>
          <p:nvPr/>
        </p:nvSpPr>
        <p:spPr>
          <a:xfrm>
            <a:off x="8066279" y="5726004"/>
            <a:ext cx="5454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2001</a:t>
            </a: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18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E12E5124-1126-480B-B397-B9DCDE4C4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250" y="784376"/>
            <a:ext cx="7804029" cy="53898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E6011AB-88E3-478D-8A54-AF7405AE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53" y="2766144"/>
            <a:ext cx="3341298" cy="1339940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Baseline Characteristics</a:t>
            </a:r>
            <a:br>
              <a:rPr lang="en-US">
                <a:cs typeface="Calibri Light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6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F40B-480E-4D12-B2C7-EF5DB1D2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(Balanced) Risk Set Matching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AD147-7788-4948-AA25-D5331D4F7697}"/>
              </a:ext>
            </a:extLst>
          </p:cNvPr>
          <p:cNvSpPr txBox="1"/>
          <p:nvPr/>
        </p:nvSpPr>
        <p:spPr>
          <a:xfrm>
            <a:off x="874009" y="1414160"/>
            <a:ext cx="847230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Risk Set Matching</a:t>
            </a:r>
            <a:r>
              <a:rPr lang="en-US"/>
              <a:t> is a method proposed by Rosenbaum et al. (2001) to match subjects treated at time </a:t>
            </a:r>
            <a:r>
              <a:rPr lang="en-US" i="1"/>
              <a:t>t </a:t>
            </a:r>
            <a:r>
              <a:rPr lang="en-US"/>
              <a:t>with a control that looks similar up to time </a:t>
            </a:r>
            <a:r>
              <a:rPr lang="en-US" i="1"/>
              <a:t>t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u="sng">
                <a:cs typeface="Calibri" panose="020F0502020204030204"/>
              </a:rPr>
              <a:t>Control may or may not be treated later</a:t>
            </a:r>
            <a:endParaRPr lang="en-US" i="1" u="sng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r>
              <a:rPr lang="en-US" b="1" i="1">
                <a:solidFill>
                  <a:srgbClr val="00B050"/>
                </a:solidFill>
                <a:cs typeface="Calibri" panose="020F0502020204030204"/>
              </a:rPr>
              <a:t>Balanced</a:t>
            </a:r>
            <a:r>
              <a:rPr lang="en-US" i="1">
                <a:cs typeface="Calibri" panose="020F0502020204030204"/>
              </a:rPr>
              <a:t> </a:t>
            </a:r>
            <a:r>
              <a:rPr lang="en-US">
                <a:cs typeface="Calibri" panose="020F0502020204030204"/>
              </a:rPr>
              <a:t>risk set matching includes an additional penalty to risk set matching which enforces balance on important covariates</a:t>
            </a:r>
            <a:endParaRPr lang="en-US" i="1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</p:txBody>
      </p:sp>
      <p:pic>
        <p:nvPicPr>
          <p:cNvPr id="3" name="Picture 3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B04FDAFC-3EB1-4EA7-AEE4-5420A186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03" y="3177215"/>
            <a:ext cx="4402237" cy="34744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728117-8C8E-46DC-BA0C-998A68E9B1F2}"/>
              </a:ext>
            </a:extLst>
          </p:cNvPr>
          <p:cNvSpPr/>
          <p:nvPr/>
        </p:nvSpPr>
        <p:spPr>
          <a:xfrm>
            <a:off x="4770698" y="4920204"/>
            <a:ext cx="4735974" cy="186159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E11B66-5270-4E34-9960-BF32573DF40E}"/>
              </a:ext>
            </a:extLst>
          </p:cNvPr>
          <p:cNvSpPr/>
          <p:nvPr/>
        </p:nvSpPr>
        <p:spPr>
          <a:xfrm>
            <a:off x="7055371" y="3087546"/>
            <a:ext cx="1129858" cy="6366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4474F3-2F9B-4E3F-BCEC-596FE96DDFD7}"/>
              </a:ext>
            </a:extLst>
          </p:cNvPr>
          <p:cNvSpPr/>
          <p:nvPr/>
        </p:nvSpPr>
        <p:spPr>
          <a:xfrm>
            <a:off x="4770698" y="3917064"/>
            <a:ext cx="4735974" cy="964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430DD-551A-49F9-8CEC-C0808B50BC2E}"/>
              </a:ext>
            </a:extLst>
          </p:cNvPr>
          <p:cNvSpPr/>
          <p:nvPr/>
        </p:nvSpPr>
        <p:spPr>
          <a:xfrm>
            <a:off x="6092140" y="3087544"/>
            <a:ext cx="858094" cy="6366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7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459302C9-CCFD-49CC-821F-306DF723D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3" y="4491038"/>
            <a:ext cx="2352675" cy="10763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0EC071-8F16-406F-8CBC-0F044A78A033}"/>
              </a:ext>
            </a:extLst>
          </p:cNvPr>
          <p:cNvSpPr txBox="1"/>
          <p:nvPr/>
        </p:nvSpPr>
        <p:spPr>
          <a:xfrm>
            <a:off x="1933575" y="4124325"/>
            <a:ext cx="1114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Controls</a:t>
            </a:r>
            <a:endParaRPr lang="en-US"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2E8F59-38FF-48D8-8A9F-E9C470387D1D}"/>
              </a:ext>
            </a:extLst>
          </p:cNvPr>
          <p:cNvSpPr txBox="1"/>
          <p:nvPr/>
        </p:nvSpPr>
        <p:spPr>
          <a:xfrm rot="5340000">
            <a:off x="2943225" y="4924424"/>
            <a:ext cx="1114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Treated</a:t>
            </a:r>
          </a:p>
        </p:txBody>
      </p:sp>
      <p:pic>
        <p:nvPicPr>
          <p:cNvPr id="33" name="Picture 33">
            <a:extLst>
              <a:ext uri="{FF2B5EF4-FFF2-40B4-BE49-F238E27FC236}">
                <a16:creationId xmlns:a16="http://schemas.microsoft.com/office/drawing/2014/main" id="{D577323D-B2F1-4C30-89DC-B67E6B720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5" y="5667375"/>
            <a:ext cx="609600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1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3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D883FE3-7061-45CE-90D9-656F2CFF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72" y="3936566"/>
            <a:ext cx="2090057" cy="1238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FB2EAD-47CA-40DF-8ECF-4BEC945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Distance Matrix</a:t>
            </a:r>
            <a:endParaRPr lang="en-US"/>
          </a:p>
        </p:txBody>
      </p:sp>
      <p:pic>
        <p:nvPicPr>
          <p:cNvPr id="28" name="Picture 27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9DBF0C83-6FC5-4D99-A970-2391A1B2E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681" y="487817"/>
            <a:ext cx="2352675" cy="10763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5B6334C-0782-41E1-89F0-FF406C223AFE}"/>
              </a:ext>
            </a:extLst>
          </p:cNvPr>
          <p:cNvSpPr txBox="1"/>
          <p:nvPr/>
        </p:nvSpPr>
        <p:spPr>
          <a:xfrm>
            <a:off x="5548993" y="121104"/>
            <a:ext cx="1114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Controls</a:t>
            </a:r>
            <a:endParaRPr lang="en-US"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450230-1831-4FA0-A1FF-3B5E6474299A}"/>
              </a:ext>
            </a:extLst>
          </p:cNvPr>
          <p:cNvSpPr txBox="1"/>
          <p:nvPr/>
        </p:nvSpPr>
        <p:spPr>
          <a:xfrm rot="5340000">
            <a:off x="6558643" y="921203"/>
            <a:ext cx="1114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Treated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1049FC8-64B2-413A-AC53-AF6760F2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393" y="1664154"/>
            <a:ext cx="609600" cy="1047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271914C-C510-4981-B312-39CEEDA99022}"/>
              </a:ext>
            </a:extLst>
          </p:cNvPr>
          <p:cNvSpPr txBox="1"/>
          <p:nvPr/>
        </p:nvSpPr>
        <p:spPr>
          <a:xfrm>
            <a:off x="7511418" y="2853537"/>
            <a:ext cx="5109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2000</a:t>
            </a:r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9F913B-40B9-4413-876D-5115FCFD55BF}"/>
              </a:ext>
            </a:extLst>
          </p:cNvPr>
          <p:cNvSpPr txBox="1"/>
          <p:nvPr/>
        </p:nvSpPr>
        <p:spPr>
          <a:xfrm>
            <a:off x="1682118" y="2863303"/>
            <a:ext cx="14217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1992</a:t>
            </a:r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FD9BEB-F98D-486D-957B-78E03E15C780}"/>
              </a:ext>
            </a:extLst>
          </p:cNvPr>
          <p:cNvSpPr txBox="1"/>
          <p:nvPr/>
        </p:nvSpPr>
        <p:spPr>
          <a:xfrm>
            <a:off x="930729" y="3215369"/>
            <a:ext cx="990600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Baseline</a:t>
            </a:r>
            <a:endParaRPr lang="en-US" sz="1600"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C5CDE1-76CF-4F74-B3D0-E9ED6632A4F8}"/>
              </a:ext>
            </a:extLst>
          </p:cNvPr>
          <p:cNvSpPr txBox="1"/>
          <p:nvPr/>
        </p:nvSpPr>
        <p:spPr>
          <a:xfrm>
            <a:off x="4913505" y="2853538"/>
            <a:ext cx="5454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1996</a:t>
            </a:r>
            <a:endParaRPr lang="en-US" sz="1200"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D74022-C09C-49D9-AD1B-777DC29E98A4}"/>
              </a:ext>
            </a:extLst>
          </p:cNvPr>
          <p:cNvSpPr txBox="1"/>
          <p:nvPr/>
        </p:nvSpPr>
        <p:spPr>
          <a:xfrm>
            <a:off x="3303056" y="2853537"/>
            <a:ext cx="14217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1994</a:t>
            </a:r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2605CC-A6FD-4353-89D9-BA0551797BF2}"/>
              </a:ext>
            </a:extLst>
          </p:cNvPr>
          <p:cNvCxnSpPr/>
          <p:nvPr/>
        </p:nvCxnSpPr>
        <p:spPr>
          <a:xfrm flipV="1">
            <a:off x="1862973" y="3215970"/>
            <a:ext cx="7579487" cy="1930"/>
          </a:xfrm>
          <a:prstGeom prst="straightConnector1">
            <a:avLst/>
          </a:prstGeom>
          <a:ln w="28575">
            <a:solidFill>
              <a:srgbClr val="4472C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430B50-379D-4EE8-BC85-6A183D2EA697}"/>
              </a:ext>
            </a:extLst>
          </p:cNvPr>
          <p:cNvCxnSpPr/>
          <p:nvPr/>
        </p:nvCxnSpPr>
        <p:spPr>
          <a:xfrm flipH="1">
            <a:off x="5140658" y="3042109"/>
            <a:ext cx="0" cy="2025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93CB4-013A-4950-9F9D-E1ADD45F950F}"/>
              </a:ext>
            </a:extLst>
          </p:cNvPr>
          <p:cNvCxnSpPr>
            <a:cxnSpLocks/>
          </p:cNvCxnSpPr>
          <p:nvPr/>
        </p:nvCxnSpPr>
        <p:spPr>
          <a:xfrm flipH="1">
            <a:off x="3529847" y="3032583"/>
            <a:ext cx="0" cy="2025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3BC1F7-07D9-4F16-9D04-C5C16A666645}"/>
              </a:ext>
            </a:extLst>
          </p:cNvPr>
          <p:cNvCxnSpPr>
            <a:cxnSpLocks/>
          </p:cNvCxnSpPr>
          <p:nvPr/>
        </p:nvCxnSpPr>
        <p:spPr>
          <a:xfrm flipH="1">
            <a:off x="7773898" y="3042108"/>
            <a:ext cx="0" cy="2025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AAFA32-63E6-4577-B27B-E53953DA2924}"/>
              </a:ext>
            </a:extLst>
          </p:cNvPr>
          <p:cNvCxnSpPr>
            <a:cxnSpLocks/>
          </p:cNvCxnSpPr>
          <p:nvPr/>
        </p:nvCxnSpPr>
        <p:spPr>
          <a:xfrm flipH="1">
            <a:off x="1918434" y="3042228"/>
            <a:ext cx="0" cy="2025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AF74F9-CB7D-40AD-9289-D20BBB7AF7A7}"/>
              </a:ext>
            </a:extLst>
          </p:cNvPr>
          <p:cNvSpPr txBox="1"/>
          <p:nvPr/>
        </p:nvSpPr>
        <p:spPr>
          <a:xfrm>
            <a:off x="3531054" y="3215369"/>
            <a:ext cx="1600200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T.V. Covariates</a:t>
            </a:r>
            <a:endParaRPr lang="en-US" sz="1600">
              <a:cs typeface="Calibri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DCF602C-02DE-45B7-AA0D-994AACD78E75}"/>
              </a:ext>
            </a:extLst>
          </p:cNvPr>
          <p:cNvCxnSpPr>
            <a:cxnSpLocks/>
          </p:cNvCxnSpPr>
          <p:nvPr/>
        </p:nvCxnSpPr>
        <p:spPr>
          <a:xfrm flipH="1">
            <a:off x="6482596" y="3042108"/>
            <a:ext cx="0" cy="2025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777058-CCA8-4A7B-BB09-D796CBB1D7B4}"/>
              </a:ext>
            </a:extLst>
          </p:cNvPr>
          <p:cNvSpPr txBox="1"/>
          <p:nvPr/>
        </p:nvSpPr>
        <p:spPr>
          <a:xfrm>
            <a:off x="6208904" y="2863062"/>
            <a:ext cx="5454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1998</a:t>
            </a:r>
            <a:endParaRPr lang="en-US" sz="1200">
              <a:cs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DBD35-6F95-4DCB-938C-2B6C53E9CB1D}"/>
              </a:ext>
            </a:extLst>
          </p:cNvPr>
          <p:cNvSpPr txBox="1"/>
          <p:nvPr/>
        </p:nvSpPr>
        <p:spPr>
          <a:xfrm>
            <a:off x="5131253" y="3215368"/>
            <a:ext cx="1352550" cy="3385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Wealth Shock</a:t>
            </a:r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52426D-C831-4AC5-9C10-CD8E8401495C}"/>
              </a:ext>
            </a:extLst>
          </p:cNvPr>
          <p:cNvSpPr txBox="1"/>
          <p:nvPr/>
        </p:nvSpPr>
        <p:spPr>
          <a:xfrm>
            <a:off x="7769679" y="3215369"/>
            <a:ext cx="695325" cy="3385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Death</a:t>
            </a:r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14C833-76A4-44AA-9465-86C164D948AB}"/>
              </a:ext>
            </a:extLst>
          </p:cNvPr>
          <p:cNvCxnSpPr>
            <a:cxnSpLocks/>
          </p:cNvCxnSpPr>
          <p:nvPr/>
        </p:nvCxnSpPr>
        <p:spPr>
          <a:xfrm flipH="1">
            <a:off x="8462108" y="3042228"/>
            <a:ext cx="0" cy="2025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3F1B802-CBB4-452D-99AE-CAE597790EFD}"/>
              </a:ext>
            </a:extLst>
          </p:cNvPr>
          <p:cNvSpPr txBox="1"/>
          <p:nvPr/>
        </p:nvSpPr>
        <p:spPr>
          <a:xfrm>
            <a:off x="8218679" y="2863062"/>
            <a:ext cx="5454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2001</a:t>
            </a:r>
            <a:endParaRPr lang="en-US" sz="1200">
              <a:cs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A995C9-660D-4051-901B-7FDA35A30D52}"/>
              </a:ext>
            </a:extLst>
          </p:cNvPr>
          <p:cNvSpPr txBox="1"/>
          <p:nvPr/>
        </p:nvSpPr>
        <p:spPr>
          <a:xfrm>
            <a:off x="4060370" y="2688771"/>
            <a:ext cx="5334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W3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BE66FB6-8140-4168-BFB9-C2DDD4CBFD95}"/>
              </a:ext>
            </a:extLst>
          </p:cNvPr>
          <p:cNvSpPr txBox="1"/>
          <p:nvPr/>
        </p:nvSpPr>
        <p:spPr>
          <a:xfrm>
            <a:off x="5573485" y="2699656"/>
            <a:ext cx="5334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W4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D32B9BA-2B65-4B5C-9628-CD93FC4A5754}"/>
              </a:ext>
            </a:extLst>
          </p:cNvPr>
          <p:cNvSpPr txBox="1"/>
          <p:nvPr/>
        </p:nvSpPr>
        <p:spPr>
          <a:xfrm>
            <a:off x="3679369" y="4441370"/>
            <a:ext cx="5334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W3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17CD24-B9EF-4C29-8DB3-FB5D6A6A1956}"/>
              </a:ext>
            </a:extLst>
          </p:cNvPr>
          <p:cNvSpPr txBox="1"/>
          <p:nvPr/>
        </p:nvSpPr>
        <p:spPr>
          <a:xfrm>
            <a:off x="3679371" y="5584370"/>
            <a:ext cx="5334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W4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E6FB4-79D8-4774-88CF-2D99081F03F7}"/>
              </a:ext>
            </a:extLst>
          </p:cNvPr>
          <p:cNvSpPr txBox="1"/>
          <p:nvPr/>
        </p:nvSpPr>
        <p:spPr>
          <a:xfrm>
            <a:off x="4997905" y="3702504"/>
            <a:ext cx="5769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...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B099638-24AE-43F5-9416-FBACED9497FB}"/>
              </a:ext>
            </a:extLst>
          </p:cNvPr>
          <p:cNvSpPr txBox="1"/>
          <p:nvPr/>
        </p:nvSpPr>
        <p:spPr>
          <a:xfrm>
            <a:off x="5095876" y="6380390"/>
            <a:ext cx="5769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...</a:t>
            </a:r>
          </a:p>
        </p:txBody>
      </p:sp>
      <p:pic>
        <p:nvPicPr>
          <p:cNvPr id="133" name="Picture 13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4B2ABD8-020F-4BFE-A9B5-8D6463BFE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960533"/>
            <a:ext cx="9416143" cy="367901"/>
          </a:xfrm>
          <a:prstGeom prst="rect">
            <a:avLst/>
          </a:prstGeom>
        </p:spPr>
      </p:pic>
      <p:pic>
        <p:nvPicPr>
          <p:cNvPr id="135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22EFCA-8B3F-4697-9D9A-7AA020992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657" y="5230804"/>
            <a:ext cx="2079172" cy="12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3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31A9-8E6C-42D7-8FB2-D326B38E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latin typeface="Calibri Light"/>
                <a:cs typeface="Calibri Light"/>
              </a:rPr>
              <a:t>Matching Results &amp; Outcome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3C086A-D1AA-4297-B865-393F1FA6F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619" y="235610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latin typeface="Calibri Light"/>
                <a:cs typeface="Calibri Light"/>
              </a:rPr>
              <a:t>2182 pairs in total:</a:t>
            </a:r>
            <a:endParaRPr lang="en-US" sz="1700">
              <a:ea typeface="+mn-lt"/>
              <a:cs typeface="+mn-lt"/>
            </a:endParaRPr>
          </a:p>
          <a:p>
            <a:pPr lvl="1"/>
            <a:r>
              <a:rPr lang="en-US" sz="1700">
                <a:latin typeface="Calibri Light"/>
                <a:cs typeface="Calibri Light"/>
              </a:rPr>
              <a:t> 654 treated died first, 571 treated died last, 1225 died in the same wave (or didn't die in the follow-up period)</a:t>
            </a:r>
            <a:endParaRPr lang="en-US"/>
          </a:p>
          <a:p>
            <a:r>
              <a:rPr lang="en-US" sz="1700">
                <a:latin typeface="Calibri Light"/>
                <a:cs typeface="Calibri" panose="020F0502020204030204"/>
              </a:rPr>
              <a:t>Binary response: </a:t>
            </a:r>
            <a:r>
              <a:rPr lang="en-US" sz="1300">
                <a:latin typeface="Calibri Light"/>
                <a:cs typeface="Calibri"/>
              </a:rPr>
              <a:t>die first = 0 ,die second = 1, Died together = -1</a:t>
            </a:r>
            <a:endParaRPr lang="en-US"/>
          </a:p>
          <a:p>
            <a:r>
              <a:rPr lang="en-US" sz="1700">
                <a:latin typeface="Calibri Light"/>
                <a:cs typeface="Calibri" panose="020F0502020204030204"/>
              </a:rPr>
              <a:t>More people who were controls died after people who got the treatment</a:t>
            </a:r>
          </a:p>
          <a:p>
            <a:endParaRPr lang="en-US" sz="1700">
              <a:cs typeface="Calibri" panose="020F0502020204030204"/>
            </a:endParaRPr>
          </a:p>
        </p:txBody>
      </p:sp>
      <p:pic>
        <p:nvPicPr>
          <p:cNvPr id="3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9EDFB1BE-0F71-482F-9BB3-8A9E07A70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045" y="1279333"/>
            <a:ext cx="7081682" cy="443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7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09D0-C593-4C51-B946-36346F14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Balance</a:t>
            </a:r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661A308F-518B-42D1-B2ED-C667BE0F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032585"/>
            <a:ext cx="3703320" cy="2277540"/>
          </a:xfrm>
          <a:prstGeom prst="rect">
            <a:avLst/>
          </a:prstGeom>
        </p:spPr>
      </p:pic>
      <p:pic>
        <p:nvPicPr>
          <p:cNvPr id="6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B2A79DB-4267-4A9F-95A6-CFBD084A4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40" y="3050716"/>
            <a:ext cx="3703320" cy="2231250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95431E-2070-408C-947A-3730A4816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3092378"/>
            <a:ext cx="3703320" cy="2147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5C924-415F-4611-8E12-DE8F5ECE26D5}"/>
              </a:ext>
            </a:extLst>
          </p:cNvPr>
          <p:cNvSpPr txBox="1"/>
          <p:nvPr/>
        </p:nvSpPr>
        <p:spPr>
          <a:xfrm>
            <a:off x="3126730" y="574702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Calibri Light"/>
                <a:cs typeface="Calibri Light"/>
              </a:rPr>
              <a:t>Checked balance for baseline or covariates which did not vary with time</a:t>
            </a:r>
          </a:p>
        </p:txBody>
      </p:sp>
    </p:spTree>
    <p:extLst>
      <p:ext uri="{BB962C8B-B14F-4D97-AF65-F5344CB8AC3E}">
        <p14:creationId xmlns:p14="http://schemas.microsoft.com/office/powerpoint/2010/main" val="420147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F6F9-33F2-455D-9BA6-CF76827C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cs typeface="Calibri Light"/>
              </a:rPr>
              <a:t>Treatment Effect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DB6A-E246-48A9-878B-38E532C29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latin typeface="Calibri Light"/>
                <a:cs typeface="Calibri"/>
              </a:rPr>
              <a:t>Paired T test:</a:t>
            </a:r>
            <a:r>
              <a:rPr lang="en-US" sz="1700">
                <a:latin typeface="Calibri Light"/>
                <a:ea typeface="+mn-lt"/>
                <a:cs typeface="+mn-lt"/>
              </a:rPr>
              <a:t> </a:t>
            </a:r>
            <a:endParaRPr lang="en-US" sz="1700">
              <a:latin typeface="Calibri Light"/>
              <a:cs typeface="Calibri Light"/>
            </a:endParaRPr>
          </a:p>
          <a:p>
            <a:pPr lvl="1"/>
            <a:r>
              <a:rPr lang="en-US" sz="1700">
                <a:latin typeface="Calibri Light"/>
                <a:ea typeface="+mn-lt"/>
                <a:cs typeface="+mn-lt"/>
              </a:rPr>
              <a:t>average treated: 0.53 average control: </a:t>
            </a:r>
            <a:r>
              <a:rPr lang="en-US" sz="1700">
                <a:latin typeface="Calibri Light"/>
                <a:ea typeface="+mn-lt"/>
                <a:cs typeface="Arabic Typesetting"/>
              </a:rPr>
              <a:t>0.47</a:t>
            </a:r>
            <a:endParaRPr lang="en-US" sz="1700">
              <a:latin typeface="Calibri Light"/>
              <a:cs typeface="Calibri" panose="020F0502020204030204"/>
            </a:endParaRPr>
          </a:p>
          <a:p>
            <a:pPr lvl="1"/>
            <a:r>
              <a:rPr lang="en-US" sz="1700">
                <a:latin typeface="Calibri Light"/>
                <a:ea typeface="+mn-lt"/>
                <a:cs typeface="+mn-lt"/>
              </a:rPr>
              <a:t>the differences between means is -0.068 and</a:t>
            </a:r>
            <a:r>
              <a:rPr lang="en-US" sz="1700">
                <a:latin typeface="Calibri Light"/>
                <a:ea typeface="+mn-lt"/>
                <a:cs typeface="Calibri"/>
              </a:rPr>
              <a:t> the </a:t>
            </a:r>
            <a:r>
              <a:rPr lang="en-US" sz="1700">
                <a:latin typeface="Calibri Light"/>
                <a:ea typeface="+mn-lt"/>
                <a:cs typeface="Arabic Typesetting"/>
              </a:rPr>
              <a:t>p-value = </a:t>
            </a:r>
            <a:r>
              <a:rPr lang="en-US" sz="1700">
                <a:latin typeface="Calibri Light"/>
                <a:ea typeface="+mn-lt"/>
                <a:cs typeface="+mn-lt"/>
              </a:rPr>
              <a:t>0.0177</a:t>
            </a:r>
          </a:p>
          <a:p>
            <a:r>
              <a:rPr lang="en-US" sz="1700">
                <a:latin typeface="Calibri Light"/>
                <a:ea typeface="+mn-lt"/>
                <a:cs typeface="+mn-lt"/>
              </a:rPr>
              <a:t>Wilcoxon Rank Sum test:</a:t>
            </a:r>
          </a:p>
          <a:p>
            <a:pPr lvl="1"/>
            <a:r>
              <a:rPr lang="en-US" sz="1700">
                <a:latin typeface="Calibri Light"/>
                <a:ea typeface="+mn-lt"/>
                <a:cs typeface="+mn-lt"/>
              </a:rPr>
              <a:t>p-value = 0.0177</a:t>
            </a:r>
          </a:p>
          <a:p>
            <a:r>
              <a:rPr lang="en-US" sz="1700">
                <a:latin typeface="Calibri Light"/>
                <a:ea typeface="+mn-lt"/>
                <a:cs typeface="Arabic Typesetting"/>
              </a:rPr>
              <a:t>ATE: used IPW </a:t>
            </a:r>
            <a:r>
              <a:rPr lang="en-US" sz="1700">
                <a:latin typeface="Calibri Light"/>
                <a:ea typeface="+mn-lt"/>
                <a:cs typeface="+mn-lt"/>
              </a:rPr>
              <a:t>-0.06</a:t>
            </a:r>
          </a:p>
          <a:p>
            <a:endParaRPr lang="en-US" sz="1700">
              <a:latin typeface="Arabic Typesetting"/>
              <a:ea typeface="+mn-lt"/>
              <a:cs typeface="+mn-lt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92509BE-F65B-4600-9C04-6B1694D45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355125"/>
            <a:ext cx="6921940" cy="42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2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Negative Wealth Shock &amp; Mortality</vt:lpstr>
      <vt:lpstr>Goal</vt:lpstr>
      <vt:lpstr>Data</vt:lpstr>
      <vt:lpstr>Baseline Characteristics </vt:lpstr>
      <vt:lpstr>(Balanced) Risk Set Matching</vt:lpstr>
      <vt:lpstr>Distance Matrix</vt:lpstr>
      <vt:lpstr>Matching Results &amp; Outcome</vt:lpstr>
      <vt:lpstr>Balance</vt:lpstr>
      <vt:lpstr>Treatment Effect</vt:lpstr>
      <vt:lpstr>Sensitivity Analysis</vt:lpstr>
      <vt:lpstr>Sensitivity Parameter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2019-12-01T23:01:39Z</dcterms:created>
  <dcterms:modified xsi:type="dcterms:W3CDTF">2019-12-04T05:08:56Z</dcterms:modified>
</cp:coreProperties>
</file>