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71" r:id="rId12"/>
    <p:sldId id="268"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snapToObjects="1">
      <p:cViewPr varScale="1">
        <p:scale>
          <a:sx n="106" d="100"/>
          <a:sy n="106" d="100"/>
        </p:scale>
        <p:origin x="2344"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glennswest/setmaxpro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1658959" y="2286000"/>
            <a:ext cx="5826083" cy="769441"/>
          </a:xfrm>
          <a:prstGeom prst="rect">
            <a:avLst/>
          </a:prstGeom>
          <a:noFill/>
        </p:spPr>
        <p:txBody>
          <a:bodyPr wrap="none">
            <a:spAutoFit/>
          </a:bodyPr>
          <a:lstStyle/>
          <a:p>
            <a:pPr algn="ctr">
              <a:defRPr sz="4400" b="1">
                <a:solidFill>
                  <a:srgbClr val="151515"/>
                </a:solidFill>
                <a:latin typeface="Red Hat Display"/>
              </a:defRPr>
            </a:pPr>
            <a:r>
              <a:rPr lang="en-US" dirty="0"/>
              <a:t>GOMAXPROC via Cursor</a:t>
            </a:r>
            <a:endParaRPr dirty="0"/>
          </a:p>
        </p:txBody>
      </p:sp>
      <p:sp>
        <p:nvSpPr>
          <p:cNvPr id="4" name="TextBox 3"/>
          <p:cNvSpPr txBox="1"/>
          <p:nvPr/>
        </p:nvSpPr>
        <p:spPr>
          <a:xfrm>
            <a:off x="1459417" y="3840480"/>
            <a:ext cx="5249194" cy="923330"/>
          </a:xfrm>
          <a:prstGeom prst="rect">
            <a:avLst/>
          </a:prstGeom>
          <a:noFill/>
        </p:spPr>
        <p:txBody>
          <a:bodyPr wrap="none">
            <a:spAutoFit/>
          </a:bodyPr>
          <a:lstStyle/>
          <a:p>
            <a:r>
              <a:rPr lang="en-US" dirty="0"/>
              <a:t>Scaling and Setting GOMAXPROC</a:t>
            </a:r>
            <a:r>
              <a:rPr lang="en-US"/>
              <a:t>, leveraging Cursor AI</a:t>
            </a:r>
          </a:p>
          <a:p>
            <a:r>
              <a:rPr dirty="0"/>
              <a:t>Presented by</a:t>
            </a:r>
            <a:r>
              <a:rPr lang="en-US" dirty="0"/>
              <a:t>: Glenn West (</a:t>
            </a:r>
            <a:r>
              <a:rPr lang="en-US" dirty="0" err="1"/>
              <a:t>gwest@reedhat.com</a:t>
            </a:r>
            <a:r>
              <a:rPr lang="en-US" dirty="0"/>
              <a:t>)</a:t>
            </a:r>
            <a:endParaRPr dirty="0"/>
          </a:p>
          <a:p>
            <a:r>
              <a:rPr dirty="0"/>
              <a:t>Date: </a:t>
            </a:r>
            <a:r>
              <a:rPr lang="en-US" dirty="0"/>
              <a:t>August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A899EB6-3B19-1F0A-F58D-9B0579BF3CE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1E3F686-D189-A1BE-36B3-C839006AF32F}"/>
              </a:ext>
            </a:extLst>
          </p:cNvPr>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a:extLst>
              <a:ext uri="{FF2B5EF4-FFF2-40B4-BE49-F238E27FC236}">
                <a16:creationId xmlns:a16="http://schemas.microsoft.com/office/drawing/2014/main" id="{765F8A85-13C1-9747-790C-2AE16D57035A}"/>
              </a:ext>
            </a:extLst>
          </p:cNvPr>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a:extLst>
              <a:ext uri="{FF2B5EF4-FFF2-40B4-BE49-F238E27FC236}">
                <a16:creationId xmlns:a16="http://schemas.microsoft.com/office/drawing/2014/main" id="{0C914B3F-A1E3-8D09-7724-E183E7AAFAEB}"/>
              </a:ext>
            </a:extLst>
          </p:cNvPr>
          <p:cNvSpPr txBox="1"/>
          <p:nvPr/>
        </p:nvSpPr>
        <p:spPr>
          <a:xfrm>
            <a:off x="457200" y="182880"/>
            <a:ext cx="4835811" cy="584775"/>
          </a:xfrm>
          <a:prstGeom prst="rect">
            <a:avLst/>
          </a:prstGeom>
          <a:noFill/>
        </p:spPr>
        <p:txBody>
          <a:bodyPr wrap="none">
            <a:spAutoFit/>
          </a:bodyPr>
          <a:lstStyle/>
          <a:p>
            <a:pPr algn="l">
              <a:defRPr sz="3200" b="1">
                <a:solidFill>
                  <a:srgbClr val="151515"/>
                </a:solidFill>
                <a:latin typeface="Red Hat Display"/>
              </a:defRPr>
            </a:pPr>
            <a:r>
              <a:rPr lang="en-US" dirty="0" err="1"/>
              <a:t>GoMaxProcs</a:t>
            </a:r>
            <a:r>
              <a:rPr lang="en-US" dirty="0"/>
              <a:t> and </a:t>
            </a:r>
            <a:r>
              <a:rPr lang="en-US" dirty="0" err="1"/>
              <a:t>Openshift</a:t>
            </a:r>
            <a:endParaRPr dirty="0"/>
          </a:p>
        </p:txBody>
      </p:sp>
      <p:sp>
        <p:nvSpPr>
          <p:cNvPr id="5" name="TextBox 4">
            <a:extLst>
              <a:ext uri="{FF2B5EF4-FFF2-40B4-BE49-F238E27FC236}">
                <a16:creationId xmlns:a16="http://schemas.microsoft.com/office/drawing/2014/main" id="{3463DDC7-EE89-7209-E87C-EC9C4AAB3C00}"/>
              </a:ext>
            </a:extLst>
          </p:cNvPr>
          <p:cNvSpPr txBox="1"/>
          <p:nvPr/>
        </p:nvSpPr>
        <p:spPr>
          <a:xfrm>
            <a:off x="613610" y="1554480"/>
            <a:ext cx="7940843" cy="1015663"/>
          </a:xfrm>
          <a:prstGeom prst="rect">
            <a:avLst/>
          </a:prstGeom>
          <a:noFill/>
        </p:spPr>
        <p:txBody>
          <a:bodyPr wrap="square">
            <a:spAutoFit/>
          </a:bodyPr>
          <a:lstStyle/>
          <a:p>
            <a:pPr>
              <a:spcAft>
                <a:spcPts val="600"/>
              </a:spcAft>
              <a:defRPr sz="1600">
                <a:solidFill>
                  <a:srgbClr val="151515"/>
                </a:solidFill>
                <a:latin typeface="Red Hat Text"/>
              </a:defRPr>
            </a:pPr>
            <a:r>
              <a:rPr lang="en-US" sz="2000" dirty="0"/>
              <a:t>GOMAXPROCS is an environment variable and a function within Go's runtime package that controls the maximum number of operating system threads that can simultaneously execute user-level Go code. </a:t>
            </a:r>
          </a:p>
        </p:txBody>
      </p:sp>
      <p:sp>
        <p:nvSpPr>
          <p:cNvPr id="10" name="TextBox 9">
            <a:extLst>
              <a:ext uri="{FF2B5EF4-FFF2-40B4-BE49-F238E27FC236}">
                <a16:creationId xmlns:a16="http://schemas.microsoft.com/office/drawing/2014/main" id="{B4F121DA-B296-CB73-ACA7-AD42ECBD0D78}"/>
              </a:ext>
            </a:extLst>
          </p:cNvPr>
          <p:cNvSpPr txBox="1"/>
          <p:nvPr/>
        </p:nvSpPr>
        <p:spPr>
          <a:xfrm>
            <a:off x="613610" y="2947737"/>
            <a:ext cx="8145379" cy="2585323"/>
          </a:xfrm>
          <a:prstGeom prst="rect">
            <a:avLst/>
          </a:prstGeom>
          <a:noFill/>
        </p:spPr>
        <p:txBody>
          <a:bodyPr wrap="square" rtlCol="0">
            <a:spAutoFit/>
          </a:bodyPr>
          <a:lstStyle/>
          <a:p>
            <a:pPr fontAlgn="ctr"/>
            <a:r>
              <a:rPr lang="en-US" dirty="0"/>
              <a:t>By default, OpenShift Container Platform masters and nodes utilize all available CPU cores on the system they are running on. This behavior is influenced by the Go runtime's GOMAXPROCS environment variable. </a:t>
            </a:r>
          </a:p>
          <a:p>
            <a:endParaRPr lang="en-US" dirty="0"/>
          </a:p>
          <a:p>
            <a:r>
              <a:rPr lang="en-US" dirty="0"/>
              <a:t>In more recent versions of Go (and thus OpenShift components built with Go), GOMAXPROCS defaults to the number of available cores. This means that if GOMAXPROCS is not explicitly set, Go programs will, by default, utilize all detected CPU cores for concurrent execution.</a:t>
            </a:r>
          </a:p>
          <a:p>
            <a:endParaRPr lang="en-US" dirty="0"/>
          </a:p>
        </p:txBody>
      </p:sp>
    </p:spTree>
    <p:extLst>
      <p:ext uri="{BB962C8B-B14F-4D97-AF65-F5344CB8AC3E}">
        <p14:creationId xmlns:p14="http://schemas.microsoft.com/office/powerpoint/2010/main" val="113653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8F7BF-5F93-44C5-DE10-C06EBD47853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0609147-CDCB-6AD3-83C1-D8537D171424}"/>
              </a:ext>
            </a:extLst>
          </p:cNvPr>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a:extLst>
              <a:ext uri="{FF2B5EF4-FFF2-40B4-BE49-F238E27FC236}">
                <a16:creationId xmlns:a16="http://schemas.microsoft.com/office/drawing/2014/main" id="{93D2740B-388B-78F3-1A28-ACCDF43E689A}"/>
              </a:ext>
            </a:extLst>
          </p:cNvPr>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a:extLst>
              <a:ext uri="{FF2B5EF4-FFF2-40B4-BE49-F238E27FC236}">
                <a16:creationId xmlns:a16="http://schemas.microsoft.com/office/drawing/2014/main" id="{32FD5039-65E9-C92A-2A47-AA96FE308D53}"/>
              </a:ext>
            </a:extLst>
          </p:cNvPr>
          <p:cNvSpPr txBox="1"/>
          <p:nvPr/>
        </p:nvSpPr>
        <p:spPr>
          <a:xfrm>
            <a:off x="457200" y="182880"/>
            <a:ext cx="4021486" cy="584775"/>
          </a:xfrm>
          <a:prstGeom prst="rect">
            <a:avLst/>
          </a:prstGeom>
          <a:noFill/>
        </p:spPr>
        <p:txBody>
          <a:bodyPr wrap="none">
            <a:spAutoFit/>
          </a:bodyPr>
          <a:lstStyle/>
          <a:p>
            <a:pPr algn="l">
              <a:defRPr sz="3200" b="1">
                <a:solidFill>
                  <a:srgbClr val="151515"/>
                </a:solidFill>
                <a:latin typeface="Red Hat Display"/>
              </a:defRPr>
            </a:pPr>
            <a:r>
              <a:rPr lang="en-US" dirty="0" err="1"/>
              <a:t>GoMaxProcs</a:t>
            </a:r>
            <a:r>
              <a:rPr lang="en-US" dirty="0"/>
              <a:t> and AMD</a:t>
            </a:r>
            <a:endParaRPr dirty="0"/>
          </a:p>
        </p:txBody>
      </p:sp>
      <p:sp>
        <p:nvSpPr>
          <p:cNvPr id="5" name="TextBox 4">
            <a:extLst>
              <a:ext uri="{FF2B5EF4-FFF2-40B4-BE49-F238E27FC236}">
                <a16:creationId xmlns:a16="http://schemas.microsoft.com/office/drawing/2014/main" id="{B8203738-76C0-60BD-6B05-78D9193665AD}"/>
              </a:ext>
            </a:extLst>
          </p:cNvPr>
          <p:cNvSpPr txBox="1"/>
          <p:nvPr/>
        </p:nvSpPr>
        <p:spPr>
          <a:xfrm>
            <a:off x="613610" y="1554480"/>
            <a:ext cx="7940843" cy="1092607"/>
          </a:xfrm>
          <a:prstGeom prst="rect">
            <a:avLst/>
          </a:prstGeom>
          <a:noFill/>
        </p:spPr>
        <p:txBody>
          <a:bodyPr wrap="square">
            <a:spAutoFit/>
          </a:bodyPr>
          <a:lstStyle/>
          <a:p>
            <a:pPr>
              <a:spcAft>
                <a:spcPts val="600"/>
              </a:spcAft>
              <a:defRPr sz="1600">
                <a:solidFill>
                  <a:srgbClr val="151515"/>
                </a:solidFill>
                <a:latin typeface="Red Hat Text"/>
              </a:defRPr>
            </a:pPr>
            <a:r>
              <a:rPr lang="en-US" sz="2000" dirty="0"/>
              <a:t>AMD CPU’s now have a huge number of cores. 192 Cores and 384 Threads.</a:t>
            </a:r>
          </a:p>
          <a:p>
            <a:pPr>
              <a:spcAft>
                <a:spcPts val="600"/>
              </a:spcAft>
              <a:defRPr sz="1600">
                <a:solidFill>
                  <a:srgbClr val="151515"/>
                </a:solidFill>
                <a:latin typeface="Red Hat Text"/>
              </a:defRPr>
            </a:pPr>
            <a:r>
              <a:rPr lang="en-US" sz="2000" dirty="0"/>
              <a:t>	AMD EPYC 5</a:t>
            </a:r>
            <a:r>
              <a:rPr lang="en-US" sz="2000" baseline="30000" dirty="0"/>
              <a:t>th</a:t>
            </a:r>
            <a:r>
              <a:rPr lang="en-US" sz="2000" dirty="0"/>
              <a:t> Gen – Model 9965</a:t>
            </a:r>
            <a:br>
              <a:rPr lang="en-US" sz="2000" dirty="0"/>
            </a:br>
            <a:endParaRPr lang="en-US" sz="2000" dirty="0"/>
          </a:p>
        </p:txBody>
      </p:sp>
      <p:sp>
        <p:nvSpPr>
          <p:cNvPr id="10" name="TextBox 9">
            <a:extLst>
              <a:ext uri="{FF2B5EF4-FFF2-40B4-BE49-F238E27FC236}">
                <a16:creationId xmlns:a16="http://schemas.microsoft.com/office/drawing/2014/main" id="{28E71D0B-D86F-2492-7F17-765EB165E78F}"/>
              </a:ext>
            </a:extLst>
          </p:cNvPr>
          <p:cNvSpPr txBox="1"/>
          <p:nvPr/>
        </p:nvSpPr>
        <p:spPr>
          <a:xfrm>
            <a:off x="613610" y="2947737"/>
            <a:ext cx="8145379" cy="369332"/>
          </a:xfrm>
          <a:prstGeom prst="rect">
            <a:avLst/>
          </a:prstGeom>
          <a:noFill/>
        </p:spPr>
        <p:txBody>
          <a:bodyPr wrap="square" rtlCol="0">
            <a:spAutoFit/>
          </a:bodyPr>
          <a:lstStyle/>
          <a:p>
            <a:r>
              <a:rPr lang="en-US" dirty="0"/>
              <a:t>The CPU supports dual sockets, allowing 384 Cores and 768 Threads </a:t>
            </a:r>
          </a:p>
        </p:txBody>
      </p:sp>
      <p:sp>
        <p:nvSpPr>
          <p:cNvPr id="6" name="TextBox 5">
            <a:extLst>
              <a:ext uri="{FF2B5EF4-FFF2-40B4-BE49-F238E27FC236}">
                <a16:creationId xmlns:a16="http://schemas.microsoft.com/office/drawing/2014/main" id="{75E5554E-84FC-9B80-8423-7FDBEAEA8719}"/>
              </a:ext>
            </a:extLst>
          </p:cNvPr>
          <p:cNvSpPr txBox="1"/>
          <p:nvPr/>
        </p:nvSpPr>
        <p:spPr>
          <a:xfrm>
            <a:off x="613610" y="3994484"/>
            <a:ext cx="7411453" cy="369332"/>
          </a:xfrm>
          <a:prstGeom prst="rect">
            <a:avLst/>
          </a:prstGeom>
          <a:noFill/>
        </p:spPr>
        <p:txBody>
          <a:bodyPr wrap="square" rtlCol="0">
            <a:spAutoFit/>
          </a:bodyPr>
          <a:lstStyle/>
          <a:p>
            <a:r>
              <a:rPr lang="en-US" dirty="0"/>
              <a:t>Thus the default in a </a:t>
            </a:r>
            <a:r>
              <a:rPr lang="en-US" dirty="0" err="1"/>
              <a:t>GoLang</a:t>
            </a:r>
            <a:r>
              <a:rPr lang="en-US" dirty="0"/>
              <a:t> based application is 768 Threads!!!!!!</a:t>
            </a:r>
          </a:p>
        </p:txBody>
      </p:sp>
    </p:spTree>
    <p:extLst>
      <p:ext uri="{BB962C8B-B14F-4D97-AF65-F5344CB8AC3E}">
        <p14:creationId xmlns:p14="http://schemas.microsoft.com/office/powerpoint/2010/main" val="104881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CFA8-8FE4-5CBB-1309-17F3550FBA23}"/>
              </a:ext>
            </a:extLst>
          </p:cNvPr>
          <p:cNvSpPr>
            <a:spLocks noGrp="1"/>
          </p:cNvSpPr>
          <p:nvPr>
            <p:ph type="title"/>
          </p:nvPr>
        </p:nvSpPr>
        <p:spPr/>
        <p:txBody>
          <a:bodyPr/>
          <a:lstStyle/>
          <a:p>
            <a:r>
              <a:rPr lang="en-US" dirty="0" err="1"/>
              <a:t>Baremetal</a:t>
            </a:r>
            <a:r>
              <a:rPr lang="en-US" dirty="0"/>
              <a:t> Defaults Vs Container</a:t>
            </a:r>
          </a:p>
        </p:txBody>
      </p:sp>
      <p:sp>
        <p:nvSpPr>
          <p:cNvPr id="3" name="Content Placeholder 2">
            <a:extLst>
              <a:ext uri="{FF2B5EF4-FFF2-40B4-BE49-F238E27FC236}">
                <a16:creationId xmlns:a16="http://schemas.microsoft.com/office/drawing/2014/main" id="{69C9DD5C-13B5-6514-5633-A1C8FC4FCE48}"/>
              </a:ext>
            </a:extLst>
          </p:cNvPr>
          <p:cNvSpPr>
            <a:spLocks noGrp="1"/>
          </p:cNvSpPr>
          <p:nvPr>
            <p:ph idx="1"/>
          </p:nvPr>
        </p:nvSpPr>
        <p:spPr/>
        <p:txBody>
          <a:bodyPr>
            <a:normAutofit lnSpcReduction="10000"/>
          </a:bodyPr>
          <a:lstStyle/>
          <a:p>
            <a:r>
              <a:rPr lang="en-US" dirty="0"/>
              <a:t>For a bare metal </a:t>
            </a:r>
            <a:r>
              <a:rPr lang="en-US" dirty="0" err="1"/>
              <a:t>golang</a:t>
            </a:r>
            <a:r>
              <a:rPr lang="en-US" dirty="0"/>
              <a:t> application, setting this to default to physical cores/threads makes perfect sense</a:t>
            </a:r>
          </a:p>
          <a:p>
            <a:r>
              <a:rPr lang="en-US" dirty="0"/>
              <a:t>In a container environment, not so much</a:t>
            </a:r>
          </a:p>
          <a:p>
            <a:r>
              <a:rPr lang="en-US" dirty="0"/>
              <a:t>Developer can set GOMAXPROCS aligned with  containers CPU limit</a:t>
            </a:r>
          </a:p>
          <a:p>
            <a:r>
              <a:rPr lang="en-US" dirty="0"/>
              <a:t>Use a library like uber-go/</a:t>
            </a:r>
            <a:r>
              <a:rPr lang="en-US" dirty="0" err="1"/>
              <a:t>automaxprocs</a:t>
            </a:r>
            <a:endParaRPr lang="en-US" dirty="0"/>
          </a:p>
          <a:p>
            <a:r>
              <a:rPr lang="en-US" dirty="0"/>
              <a:t>Set resource limits in your application manifest</a:t>
            </a:r>
          </a:p>
        </p:txBody>
      </p:sp>
    </p:spTree>
    <p:extLst>
      <p:ext uri="{BB962C8B-B14F-4D97-AF65-F5344CB8AC3E}">
        <p14:creationId xmlns:p14="http://schemas.microsoft.com/office/powerpoint/2010/main" val="228482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58A0-1C08-535F-7CAA-51929D4CE025}"/>
              </a:ext>
            </a:extLst>
          </p:cNvPr>
          <p:cNvSpPr>
            <a:spLocks noGrp="1"/>
          </p:cNvSpPr>
          <p:nvPr>
            <p:ph type="title"/>
          </p:nvPr>
        </p:nvSpPr>
        <p:spPr/>
        <p:txBody>
          <a:bodyPr/>
          <a:lstStyle/>
          <a:p>
            <a:r>
              <a:rPr lang="en-US" dirty="0"/>
              <a:t>Developers forget~</a:t>
            </a:r>
          </a:p>
        </p:txBody>
      </p:sp>
      <p:sp>
        <p:nvSpPr>
          <p:cNvPr id="3" name="Content Placeholder 2">
            <a:extLst>
              <a:ext uri="{FF2B5EF4-FFF2-40B4-BE49-F238E27FC236}">
                <a16:creationId xmlns:a16="http://schemas.microsoft.com/office/drawing/2014/main" id="{B6E74998-30FB-E321-AAB6-31DE505B4BD8}"/>
              </a:ext>
            </a:extLst>
          </p:cNvPr>
          <p:cNvSpPr>
            <a:spLocks noGrp="1"/>
          </p:cNvSpPr>
          <p:nvPr>
            <p:ph idx="1"/>
          </p:nvPr>
        </p:nvSpPr>
        <p:spPr/>
        <p:txBody>
          <a:bodyPr>
            <a:normAutofit lnSpcReduction="10000"/>
          </a:bodyPr>
          <a:lstStyle/>
          <a:p>
            <a:r>
              <a:rPr lang="en-US" dirty="0"/>
              <a:t>Customer case – </a:t>
            </a:r>
            <a:r>
              <a:rPr lang="en-US" dirty="0" err="1"/>
              <a:t>Perfomance</a:t>
            </a:r>
            <a:r>
              <a:rPr lang="en-US" dirty="0"/>
              <a:t> issues, where </a:t>
            </a:r>
            <a:r>
              <a:rPr lang="en-US" dirty="0" err="1"/>
              <a:t>kubelet</a:t>
            </a:r>
            <a:r>
              <a:rPr lang="en-US" dirty="0"/>
              <a:t> was taking huge amounts of CPU time</a:t>
            </a:r>
          </a:p>
          <a:p>
            <a:r>
              <a:rPr lang="en-US" dirty="0"/>
              <a:t>Determined that multiple factors contributed:</a:t>
            </a:r>
          </a:p>
          <a:p>
            <a:pPr lvl="1"/>
            <a:r>
              <a:rPr lang="en-US" dirty="0"/>
              <a:t>AMD EPYC Processor (Didn’t show up on intel)</a:t>
            </a:r>
          </a:p>
          <a:p>
            <a:pPr lvl="1"/>
            <a:r>
              <a:rPr lang="en-US" dirty="0"/>
              <a:t>Application test creating lots of </a:t>
            </a:r>
            <a:r>
              <a:rPr lang="en-US" dirty="0" err="1"/>
              <a:t>kubelet</a:t>
            </a:r>
            <a:r>
              <a:rPr lang="en-US" dirty="0"/>
              <a:t> resource thrashing.</a:t>
            </a:r>
          </a:p>
          <a:p>
            <a:pPr lvl="1"/>
            <a:r>
              <a:rPr lang="en-US" dirty="0"/>
              <a:t>GOMAXPROC set to infinity and beyond. </a:t>
            </a:r>
          </a:p>
          <a:p>
            <a:pPr lvl="1"/>
            <a:r>
              <a:rPr lang="en-US" dirty="0"/>
              <a:t>Kubernetes garbage collection using all the threads.</a:t>
            </a:r>
          </a:p>
        </p:txBody>
      </p:sp>
    </p:spTree>
    <p:extLst>
      <p:ext uri="{BB962C8B-B14F-4D97-AF65-F5344CB8AC3E}">
        <p14:creationId xmlns:p14="http://schemas.microsoft.com/office/powerpoint/2010/main" val="4178668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034E-CA3C-622A-8673-2B7B80AE57AC}"/>
              </a:ext>
            </a:extLst>
          </p:cNvPr>
          <p:cNvSpPr>
            <a:spLocks noGrp="1"/>
          </p:cNvSpPr>
          <p:nvPr>
            <p:ph type="title"/>
          </p:nvPr>
        </p:nvSpPr>
        <p:spPr/>
        <p:txBody>
          <a:bodyPr/>
          <a:lstStyle/>
          <a:p>
            <a:r>
              <a:rPr lang="en-US" dirty="0"/>
              <a:t>Quick Proof Of Concept</a:t>
            </a:r>
          </a:p>
        </p:txBody>
      </p:sp>
      <p:sp>
        <p:nvSpPr>
          <p:cNvPr id="3" name="Content Placeholder 2">
            <a:extLst>
              <a:ext uri="{FF2B5EF4-FFF2-40B4-BE49-F238E27FC236}">
                <a16:creationId xmlns:a16="http://schemas.microsoft.com/office/drawing/2014/main" id="{28C1407B-FAEE-008C-9BD0-ADA31C19650F}"/>
              </a:ext>
            </a:extLst>
          </p:cNvPr>
          <p:cNvSpPr>
            <a:spLocks noGrp="1"/>
          </p:cNvSpPr>
          <p:nvPr>
            <p:ph idx="1"/>
          </p:nvPr>
        </p:nvSpPr>
        <p:spPr/>
        <p:txBody>
          <a:bodyPr/>
          <a:lstStyle/>
          <a:p>
            <a:r>
              <a:rPr lang="en-US" dirty="0"/>
              <a:t>While </a:t>
            </a:r>
            <a:r>
              <a:rPr lang="en-US" dirty="0" err="1"/>
              <a:t>kubelet</a:t>
            </a:r>
            <a:r>
              <a:rPr lang="en-US" dirty="0"/>
              <a:t> is started by </a:t>
            </a:r>
            <a:r>
              <a:rPr lang="en-US" dirty="0" err="1"/>
              <a:t>Systemd</a:t>
            </a:r>
            <a:r>
              <a:rPr lang="en-US" dirty="0"/>
              <a:t> any other </a:t>
            </a:r>
            <a:r>
              <a:rPr lang="en-US" dirty="0" err="1"/>
              <a:t>golang</a:t>
            </a:r>
            <a:r>
              <a:rPr lang="en-US" dirty="0"/>
              <a:t> based application could hit same problem.</a:t>
            </a:r>
          </a:p>
          <a:p>
            <a:r>
              <a:rPr lang="en-US" dirty="0"/>
              <a:t>A more tenable default value that is container oriented would be way of avoiding future issues.</a:t>
            </a:r>
          </a:p>
        </p:txBody>
      </p:sp>
    </p:spTree>
    <p:extLst>
      <p:ext uri="{BB962C8B-B14F-4D97-AF65-F5344CB8AC3E}">
        <p14:creationId xmlns:p14="http://schemas.microsoft.com/office/powerpoint/2010/main" val="1483320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C875-ABDC-432B-C0E6-77E362BE15EC}"/>
              </a:ext>
            </a:extLst>
          </p:cNvPr>
          <p:cNvSpPr>
            <a:spLocks noGrp="1"/>
          </p:cNvSpPr>
          <p:nvPr>
            <p:ph type="title"/>
          </p:nvPr>
        </p:nvSpPr>
        <p:spPr/>
        <p:txBody>
          <a:bodyPr/>
          <a:lstStyle/>
          <a:p>
            <a:r>
              <a:rPr lang="en-US" dirty="0" err="1"/>
              <a:t>SetMaxProc</a:t>
            </a:r>
            <a:endParaRPr lang="en-US" dirty="0"/>
          </a:p>
        </p:txBody>
      </p:sp>
      <p:sp>
        <p:nvSpPr>
          <p:cNvPr id="3" name="Content Placeholder 2">
            <a:extLst>
              <a:ext uri="{FF2B5EF4-FFF2-40B4-BE49-F238E27FC236}">
                <a16:creationId xmlns:a16="http://schemas.microsoft.com/office/drawing/2014/main" id="{B895D041-9774-AC0C-A00D-D9B0D288D188}"/>
              </a:ext>
            </a:extLst>
          </p:cNvPr>
          <p:cNvSpPr>
            <a:spLocks noGrp="1"/>
          </p:cNvSpPr>
          <p:nvPr>
            <p:ph idx="1"/>
          </p:nvPr>
        </p:nvSpPr>
        <p:spPr/>
        <p:txBody>
          <a:bodyPr>
            <a:normAutofit fontScale="92500"/>
          </a:bodyPr>
          <a:lstStyle/>
          <a:p>
            <a:r>
              <a:rPr lang="en-US" dirty="0"/>
              <a:t>This webhook app helps optimize Go applications running in containers by automatically setting appropriate GOMAXPROCS values. It prevents Go applications from creating too many OS threads when they don't have access to all the host's CPUs, which can lead to poor performance and increased context switching.</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172476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371BE-D6F7-3E89-11E6-731818DBDD57}"/>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4D9C4A9-87DE-7A40-49FE-F2FD5FB8A209}"/>
              </a:ext>
            </a:extLst>
          </p:cNvPr>
          <p:cNvSpPr>
            <a:spLocks noGrp="1"/>
          </p:cNvSpPr>
          <p:nvPr>
            <p:ph idx="1"/>
          </p:nvPr>
        </p:nvSpPr>
        <p:spPr/>
        <p:txBody>
          <a:bodyPr>
            <a:normAutofit lnSpcReduction="10000"/>
          </a:bodyPr>
          <a:lstStyle/>
          <a:p>
            <a:r>
              <a:rPr lang="en-US" b="1" dirty="0"/>
              <a:t>Automatic Detection</a:t>
            </a:r>
            <a:r>
              <a:rPr lang="en-US" dirty="0"/>
              <a:t>: Identifies Go applications based on container images and environment variables</a:t>
            </a:r>
          </a:p>
          <a:p>
            <a:r>
              <a:rPr lang="en-US" b="1" dirty="0"/>
              <a:t>Smart Calculation</a:t>
            </a:r>
            <a:r>
              <a:rPr lang="en-US" dirty="0"/>
              <a:t>: Sets GOMAXPROCS based on CPU limits/requests</a:t>
            </a:r>
          </a:p>
          <a:p>
            <a:r>
              <a:rPr lang="en-US" b="1" dirty="0"/>
              <a:t>Configurable</a:t>
            </a:r>
            <a:r>
              <a:rPr lang="en-US" dirty="0"/>
              <a:t>: Skip webhook for specific pods using annotations</a:t>
            </a:r>
          </a:p>
          <a:p>
            <a:r>
              <a:rPr lang="en-US" b="1" dirty="0"/>
              <a:t>Secure</a:t>
            </a:r>
            <a:r>
              <a:rPr lang="en-US" dirty="0"/>
              <a:t>: Uses TLS certificates for secure communication</a:t>
            </a:r>
          </a:p>
          <a:p>
            <a:endParaRPr lang="en-US" dirty="0"/>
          </a:p>
        </p:txBody>
      </p:sp>
    </p:spTree>
    <p:extLst>
      <p:ext uri="{BB962C8B-B14F-4D97-AF65-F5344CB8AC3E}">
        <p14:creationId xmlns:p14="http://schemas.microsoft.com/office/powerpoint/2010/main" val="1029647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57EF-B649-416E-4614-BEDF50713DAF}"/>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3F125D35-0EF4-0443-F96F-E51C2F74D18B}"/>
              </a:ext>
            </a:extLst>
          </p:cNvPr>
          <p:cNvSpPr>
            <a:spLocks noGrp="1"/>
          </p:cNvSpPr>
          <p:nvPr>
            <p:ph idx="1"/>
          </p:nvPr>
        </p:nvSpPr>
        <p:spPr/>
        <p:txBody>
          <a:bodyPr>
            <a:normAutofit fontScale="70000" lnSpcReduction="20000"/>
          </a:bodyPr>
          <a:lstStyle/>
          <a:p>
            <a:r>
              <a:rPr lang="en-US" dirty="0"/>
              <a:t>The webhook intercepts pod creation/update requests</a:t>
            </a:r>
          </a:p>
          <a:p>
            <a:r>
              <a:rPr lang="en-US" dirty="0"/>
              <a:t>Identifies containers that appear to be Go applications</a:t>
            </a:r>
          </a:p>
          <a:p>
            <a:r>
              <a:rPr lang="en-US" dirty="0"/>
              <a:t>Calculates appropriate GOMAXPROCS value based on CPU resources:</a:t>
            </a:r>
          </a:p>
          <a:p>
            <a:pPr lvl="1"/>
            <a:r>
              <a:rPr lang="en-US" dirty="0"/>
              <a:t>Uses CPU limits if available</a:t>
            </a:r>
          </a:p>
          <a:p>
            <a:pPr lvl="1"/>
            <a:r>
              <a:rPr lang="en-US" dirty="0"/>
              <a:t>Falls back to CPU requests if no limits are set</a:t>
            </a:r>
          </a:p>
          <a:p>
            <a:pPr lvl="1"/>
            <a:r>
              <a:rPr lang="en-US" dirty="0"/>
              <a:t>For containers without resource constraints: uses max(</a:t>
            </a:r>
            <a:r>
              <a:rPr lang="en-US" dirty="0" err="1"/>
              <a:t>system_cpus</a:t>
            </a:r>
            <a:r>
              <a:rPr lang="en-US" dirty="0"/>
              <a:t> / </a:t>
            </a:r>
            <a:r>
              <a:rPr lang="en-US" dirty="0" err="1"/>
              <a:t>max_pods</a:t>
            </a:r>
            <a:r>
              <a:rPr lang="en-US" dirty="0"/>
              <a:t>, 2) where </a:t>
            </a:r>
            <a:r>
              <a:rPr lang="en-US" dirty="0" err="1"/>
              <a:t>max_pods</a:t>
            </a:r>
            <a:r>
              <a:rPr lang="en-US" dirty="0"/>
              <a:t> = 250</a:t>
            </a:r>
          </a:p>
          <a:p>
            <a:pPr lvl="1"/>
            <a:r>
              <a:rPr lang="en-US" dirty="0"/>
              <a:t>Rounds fractional CPU values up to the nearest integer</a:t>
            </a:r>
          </a:p>
          <a:p>
            <a:pPr lvl="1"/>
            <a:r>
              <a:rPr lang="en-US" dirty="0"/>
              <a:t>Minimum value is 1</a:t>
            </a:r>
          </a:p>
          <a:p>
            <a:r>
              <a:rPr lang="en-US" dirty="0"/>
              <a:t>Adds the GOMAXPROCS environment variable to the container</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224770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50182-84C8-FB35-897B-F57C2E3C2FC1}"/>
              </a:ext>
            </a:extLst>
          </p:cNvPr>
          <p:cNvSpPr>
            <a:spLocks noGrp="1"/>
          </p:cNvSpPr>
          <p:nvPr>
            <p:ph type="title"/>
          </p:nvPr>
        </p:nvSpPr>
        <p:spPr/>
        <p:txBody>
          <a:bodyPr/>
          <a:lstStyle/>
          <a:p>
            <a:r>
              <a:rPr lang="en-US" dirty="0"/>
              <a:t>Default Calculation Logic</a:t>
            </a:r>
          </a:p>
        </p:txBody>
      </p:sp>
      <p:sp>
        <p:nvSpPr>
          <p:cNvPr id="3" name="Content Placeholder 2">
            <a:extLst>
              <a:ext uri="{FF2B5EF4-FFF2-40B4-BE49-F238E27FC236}">
                <a16:creationId xmlns:a16="http://schemas.microsoft.com/office/drawing/2014/main" id="{AE83295D-4717-DC78-7F71-E7F35462420D}"/>
              </a:ext>
            </a:extLst>
          </p:cNvPr>
          <p:cNvSpPr>
            <a:spLocks noGrp="1"/>
          </p:cNvSpPr>
          <p:nvPr>
            <p:ph idx="1"/>
          </p:nvPr>
        </p:nvSpPr>
        <p:spPr/>
        <p:txBody>
          <a:bodyPr>
            <a:normAutofit fontScale="70000" lnSpcReduction="20000"/>
          </a:bodyPr>
          <a:lstStyle/>
          <a:p>
            <a:r>
              <a:rPr lang="en-US" dirty="0"/>
              <a:t>For containers without CPU limits or requests, the webhook uses an intelligent default:</a:t>
            </a:r>
          </a:p>
          <a:p>
            <a:r>
              <a:rPr lang="en-US" dirty="0"/>
              <a:t>GOMAXPROCS = max(</a:t>
            </a:r>
            <a:r>
              <a:rPr lang="en-US" dirty="0" err="1"/>
              <a:t>system_cpu_count</a:t>
            </a:r>
            <a:r>
              <a:rPr lang="en-US" dirty="0"/>
              <a:t> / </a:t>
            </a:r>
            <a:r>
              <a:rPr lang="en-US" dirty="0" err="1"/>
              <a:t>max_pods_per_node</a:t>
            </a:r>
            <a:r>
              <a:rPr lang="en-US" dirty="0"/>
              <a:t>, 2) </a:t>
            </a:r>
          </a:p>
          <a:p>
            <a:r>
              <a:rPr lang="en-US" dirty="0"/>
              <a:t>Where </a:t>
            </a:r>
            <a:r>
              <a:rPr lang="en-US" dirty="0" err="1"/>
              <a:t>max_pods_per_node</a:t>
            </a:r>
            <a:r>
              <a:rPr lang="en-US" dirty="0"/>
              <a:t> = 250 (typical Kubernetes node limit).</a:t>
            </a:r>
          </a:p>
          <a:p>
            <a:r>
              <a:rPr lang="en-US" dirty="0"/>
              <a:t>This approach:</a:t>
            </a:r>
          </a:p>
          <a:p>
            <a:r>
              <a:rPr lang="en-US" b="1" dirty="0"/>
              <a:t>Conservative resource allocation</a:t>
            </a:r>
            <a:r>
              <a:rPr lang="en-US" dirty="0"/>
              <a:t>: Assumes maximum pod density to prevent over-allocation</a:t>
            </a:r>
          </a:p>
          <a:p>
            <a:r>
              <a:rPr lang="en-US" b="1" dirty="0"/>
              <a:t>Ensures minimum performance</a:t>
            </a:r>
            <a:r>
              <a:rPr lang="en-US" dirty="0"/>
              <a:t>: Guarantees at least 2 processes for reasonable concurrency</a:t>
            </a:r>
          </a:p>
          <a:p>
            <a:r>
              <a:rPr lang="en-US" b="1" dirty="0"/>
              <a:t>Node-aware scaling</a:t>
            </a:r>
            <a:r>
              <a:rPr lang="en-US" dirty="0"/>
              <a:t>: Considers the realistic maximum workload per node</a:t>
            </a:r>
          </a:p>
          <a:p>
            <a:r>
              <a:rPr lang="en-US" b="1" dirty="0"/>
              <a:t>Prevents resource exhaustion</a:t>
            </a:r>
            <a:r>
              <a:rPr lang="en-US" dirty="0"/>
              <a:t>: Avoids setting excessively high GOMAXPROCS on large systems</a:t>
            </a:r>
          </a:p>
        </p:txBody>
      </p:sp>
    </p:spTree>
    <p:extLst>
      <p:ext uri="{BB962C8B-B14F-4D97-AF65-F5344CB8AC3E}">
        <p14:creationId xmlns:p14="http://schemas.microsoft.com/office/powerpoint/2010/main" val="3937166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93EC-23AC-9562-39B3-A28718FBFDC2}"/>
              </a:ext>
            </a:extLst>
          </p:cNvPr>
          <p:cNvSpPr>
            <a:spLocks noGrp="1"/>
          </p:cNvSpPr>
          <p:nvPr>
            <p:ph type="title"/>
          </p:nvPr>
        </p:nvSpPr>
        <p:spPr/>
        <p:txBody>
          <a:bodyPr/>
          <a:lstStyle/>
          <a:p>
            <a:r>
              <a:rPr lang="en-US" dirty="0"/>
              <a:t>How it was done</a:t>
            </a:r>
          </a:p>
        </p:txBody>
      </p:sp>
      <p:sp>
        <p:nvSpPr>
          <p:cNvPr id="3" name="Content Placeholder 2">
            <a:extLst>
              <a:ext uri="{FF2B5EF4-FFF2-40B4-BE49-F238E27FC236}">
                <a16:creationId xmlns:a16="http://schemas.microsoft.com/office/drawing/2014/main" id="{9A1FD1A9-4234-A515-F4E1-83CD50ACFEF8}"/>
              </a:ext>
            </a:extLst>
          </p:cNvPr>
          <p:cNvSpPr>
            <a:spLocks noGrp="1"/>
          </p:cNvSpPr>
          <p:nvPr>
            <p:ph idx="1"/>
          </p:nvPr>
        </p:nvSpPr>
        <p:spPr/>
        <p:txBody>
          <a:bodyPr/>
          <a:lstStyle/>
          <a:p>
            <a:r>
              <a:rPr lang="en-US" dirty="0"/>
              <a:t>Decided that the quickest universal method to implement this was a webhook. (Yes, I hate them too.)</a:t>
            </a:r>
          </a:p>
          <a:p>
            <a:r>
              <a:rPr lang="en-US" dirty="0"/>
              <a:t>Used the Cursor “Studio”</a:t>
            </a:r>
          </a:p>
          <a:p>
            <a:r>
              <a:rPr lang="en-US" dirty="0"/>
              <a:t>Via “Chat” defined what I wanted including the scaling factor and that I wanted a webhook for </a:t>
            </a:r>
            <a:r>
              <a:rPr lang="en-US" dirty="0" err="1"/>
              <a:t>openshift</a:t>
            </a:r>
            <a:r>
              <a:rPr lang="en-US" dirty="0"/>
              <a:t>.</a:t>
            </a:r>
          </a:p>
        </p:txBody>
      </p:sp>
    </p:spTree>
    <p:extLst>
      <p:ext uri="{BB962C8B-B14F-4D97-AF65-F5344CB8AC3E}">
        <p14:creationId xmlns:p14="http://schemas.microsoft.com/office/powerpoint/2010/main" val="299966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What is Cursor?</a:t>
            </a:r>
          </a:p>
        </p:txBody>
      </p:sp>
      <p:sp>
        <p:nvSpPr>
          <p:cNvPr id="5" name="TextBox 4"/>
          <p:cNvSpPr txBox="1"/>
          <p:nvPr/>
        </p:nvSpPr>
        <p:spPr>
          <a:xfrm>
            <a:off x="457200" y="1645919"/>
            <a:ext cx="3356812" cy="2893100"/>
          </a:xfrm>
          <a:prstGeom prst="rect">
            <a:avLst/>
          </a:prstGeom>
          <a:noFill/>
        </p:spPr>
        <p:txBody>
          <a:bodyPr wrap="square">
            <a:spAutoFit/>
          </a:bodyPr>
          <a:lstStyle/>
          <a:p>
            <a:pPr>
              <a:spcAft>
                <a:spcPts val="800"/>
              </a:spcAft>
              <a:defRPr sz="1800">
                <a:solidFill>
                  <a:srgbClr val="151515"/>
                </a:solidFill>
                <a:latin typeface="Red Hat Text"/>
              </a:defRPr>
            </a:pPr>
            <a:r>
              <a:rPr dirty="0"/>
              <a:t>• Cursor is an AI-powered code editor based on VS Code</a:t>
            </a:r>
          </a:p>
          <a:p>
            <a:pPr>
              <a:spcAft>
                <a:spcPts val="800"/>
              </a:spcAft>
              <a:defRPr sz="1800">
                <a:solidFill>
                  <a:srgbClr val="151515"/>
                </a:solidFill>
                <a:latin typeface="Red Hat Text"/>
              </a:defRPr>
            </a:pPr>
            <a:r>
              <a:rPr dirty="0"/>
              <a:t>• Integrates advanced AI into the development workflow</a:t>
            </a:r>
          </a:p>
          <a:p>
            <a:pPr>
              <a:spcAft>
                <a:spcPts val="800"/>
              </a:spcAft>
              <a:defRPr sz="1800">
                <a:solidFill>
                  <a:srgbClr val="151515"/>
                </a:solidFill>
                <a:latin typeface="Red Hat Text"/>
              </a:defRPr>
            </a:pPr>
            <a:r>
              <a:rPr dirty="0"/>
              <a:t>• Powered by OpenAI's Codex/GPT models</a:t>
            </a:r>
          </a:p>
          <a:p>
            <a:pPr>
              <a:spcAft>
                <a:spcPts val="800"/>
              </a:spcAft>
              <a:defRPr sz="1800">
                <a:solidFill>
                  <a:srgbClr val="151515"/>
                </a:solidFill>
                <a:latin typeface="Red Hat Text"/>
              </a:defRPr>
            </a:pPr>
            <a:r>
              <a:rPr dirty="0"/>
              <a:t>• Enhances developer productivity through intelligent assistance</a:t>
            </a:r>
          </a:p>
        </p:txBody>
      </p:sp>
      <p:pic>
        <p:nvPicPr>
          <p:cNvPr id="7" name="Picture 6">
            <a:extLst>
              <a:ext uri="{FF2B5EF4-FFF2-40B4-BE49-F238E27FC236}">
                <a16:creationId xmlns:a16="http://schemas.microsoft.com/office/drawing/2014/main" id="{B2AF121F-19B8-4C94-ABB6-79B953572FD8}"/>
              </a:ext>
            </a:extLst>
          </p:cNvPr>
          <p:cNvPicPr>
            <a:picLocks noChangeAspect="1"/>
          </p:cNvPicPr>
          <p:nvPr/>
        </p:nvPicPr>
        <p:blipFill>
          <a:blip r:embed="rId2"/>
          <a:stretch>
            <a:fillRect/>
          </a:stretch>
        </p:blipFill>
        <p:spPr>
          <a:xfrm>
            <a:off x="4355432" y="1645919"/>
            <a:ext cx="4331368" cy="29401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B56E-F54C-B351-9A43-37BC6B8C2264}"/>
              </a:ext>
            </a:extLst>
          </p:cNvPr>
          <p:cNvSpPr>
            <a:spLocks noGrp="1"/>
          </p:cNvSpPr>
          <p:nvPr>
            <p:ph type="title"/>
          </p:nvPr>
        </p:nvSpPr>
        <p:spPr/>
        <p:txBody>
          <a:bodyPr/>
          <a:lstStyle/>
          <a:p>
            <a:r>
              <a:rPr lang="en-US" dirty="0"/>
              <a:t>What I got:</a:t>
            </a:r>
          </a:p>
        </p:txBody>
      </p:sp>
      <p:sp>
        <p:nvSpPr>
          <p:cNvPr id="3" name="Content Placeholder 2">
            <a:extLst>
              <a:ext uri="{FF2B5EF4-FFF2-40B4-BE49-F238E27FC236}">
                <a16:creationId xmlns:a16="http://schemas.microsoft.com/office/drawing/2014/main" id="{1F78F5CA-9C09-EC68-0E47-1F081F8E1DFA}"/>
              </a:ext>
            </a:extLst>
          </p:cNvPr>
          <p:cNvSpPr>
            <a:spLocks noGrp="1"/>
          </p:cNvSpPr>
          <p:nvPr>
            <p:ph idx="1"/>
          </p:nvPr>
        </p:nvSpPr>
        <p:spPr/>
        <p:txBody>
          <a:bodyPr/>
          <a:lstStyle/>
          <a:p>
            <a:r>
              <a:rPr lang="en-US" dirty="0"/>
              <a:t>Really good doc, and scaling table.</a:t>
            </a:r>
          </a:p>
          <a:p>
            <a:r>
              <a:rPr lang="en-US" dirty="0"/>
              <a:t>Ask for it to add some more test values to make sure logic was working correctly.</a:t>
            </a:r>
          </a:p>
          <a:p>
            <a:r>
              <a:rPr lang="en-US" dirty="0"/>
              <a:t>Test cases in example</a:t>
            </a:r>
          </a:p>
          <a:p>
            <a:r>
              <a:rPr lang="en-US" dirty="0"/>
              <a:t>Deployment configs and script</a:t>
            </a:r>
          </a:p>
        </p:txBody>
      </p:sp>
    </p:spTree>
    <p:extLst>
      <p:ext uri="{BB962C8B-B14F-4D97-AF65-F5344CB8AC3E}">
        <p14:creationId xmlns:p14="http://schemas.microsoft.com/office/powerpoint/2010/main" val="308333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2904-D05E-5A32-978C-CCD5D6411449}"/>
              </a:ext>
            </a:extLst>
          </p:cNvPr>
          <p:cNvSpPr>
            <a:spLocks noGrp="1"/>
          </p:cNvSpPr>
          <p:nvPr>
            <p:ph type="title"/>
          </p:nvPr>
        </p:nvSpPr>
        <p:spPr/>
        <p:txBody>
          <a:bodyPr/>
          <a:lstStyle/>
          <a:p>
            <a:r>
              <a:rPr lang="en-US" dirty="0"/>
              <a:t>Source of project</a:t>
            </a:r>
          </a:p>
        </p:txBody>
      </p:sp>
      <p:pic>
        <p:nvPicPr>
          <p:cNvPr id="5" name="Content Placeholder 4" descr="A screenshot of a computer&#10;&#10;AI-generated content may be incorrect.">
            <a:extLst>
              <a:ext uri="{FF2B5EF4-FFF2-40B4-BE49-F238E27FC236}">
                <a16:creationId xmlns:a16="http://schemas.microsoft.com/office/drawing/2014/main" id="{9A6D2A55-3E01-70CB-E76F-FB04A19D5B6C}"/>
              </a:ext>
            </a:extLst>
          </p:cNvPr>
          <p:cNvPicPr>
            <a:picLocks noGrp="1" noChangeAspect="1"/>
          </p:cNvPicPr>
          <p:nvPr>
            <p:ph idx="1"/>
          </p:nvPr>
        </p:nvPicPr>
        <p:blipFill>
          <a:blip r:embed="rId2"/>
          <a:stretch>
            <a:fillRect/>
          </a:stretch>
        </p:blipFill>
        <p:spPr>
          <a:xfrm>
            <a:off x="457200" y="1994523"/>
            <a:ext cx="8229600" cy="3737316"/>
          </a:xfrm>
        </p:spPr>
      </p:pic>
      <p:sp>
        <p:nvSpPr>
          <p:cNvPr id="6" name="TextBox 5">
            <a:extLst>
              <a:ext uri="{FF2B5EF4-FFF2-40B4-BE49-F238E27FC236}">
                <a16:creationId xmlns:a16="http://schemas.microsoft.com/office/drawing/2014/main" id="{2F32B2A4-78DB-A0F6-9717-C9BCA7BE9701}"/>
              </a:ext>
            </a:extLst>
          </p:cNvPr>
          <p:cNvSpPr txBox="1"/>
          <p:nvPr/>
        </p:nvSpPr>
        <p:spPr>
          <a:xfrm>
            <a:off x="457200" y="5991726"/>
            <a:ext cx="8001000" cy="369332"/>
          </a:xfrm>
          <a:prstGeom prst="rect">
            <a:avLst/>
          </a:prstGeom>
          <a:noFill/>
        </p:spPr>
        <p:txBody>
          <a:bodyPr wrap="square" rtlCol="0">
            <a:spAutoFit/>
          </a:bodyPr>
          <a:lstStyle/>
          <a:p>
            <a:r>
              <a:rPr lang="en-US" dirty="0"/>
              <a:t>https://</a:t>
            </a:r>
            <a:r>
              <a:rPr lang="en-US" dirty="0" err="1"/>
              <a:t>github.com</a:t>
            </a:r>
            <a:r>
              <a:rPr lang="en-US" dirty="0"/>
              <a:t>/</a:t>
            </a:r>
            <a:r>
              <a:rPr lang="en-US" dirty="0" err="1"/>
              <a:t>glennswest</a:t>
            </a:r>
            <a:r>
              <a:rPr lang="en-US" dirty="0"/>
              <a:t>/</a:t>
            </a:r>
            <a:r>
              <a:rPr lang="en-US" dirty="0" err="1"/>
              <a:t>setmaxproc</a:t>
            </a:r>
            <a:endParaRPr lang="en-US" dirty="0"/>
          </a:p>
        </p:txBody>
      </p:sp>
    </p:spTree>
    <p:extLst>
      <p:ext uri="{BB962C8B-B14F-4D97-AF65-F5344CB8AC3E}">
        <p14:creationId xmlns:p14="http://schemas.microsoft.com/office/powerpoint/2010/main" val="2280295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276A-974F-28EA-2F27-709E41B7E38F}"/>
              </a:ext>
            </a:extLst>
          </p:cNvPr>
          <p:cNvSpPr>
            <a:spLocks noGrp="1"/>
          </p:cNvSpPr>
          <p:nvPr>
            <p:ph type="title"/>
          </p:nvPr>
        </p:nvSpPr>
        <p:spPr/>
        <p:txBody>
          <a:bodyPr/>
          <a:lstStyle/>
          <a:p>
            <a:r>
              <a:rPr lang="en-US" dirty="0"/>
              <a:t>The other side of this</a:t>
            </a:r>
          </a:p>
        </p:txBody>
      </p:sp>
      <p:sp>
        <p:nvSpPr>
          <p:cNvPr id="3" name="Content Placeholder 2">
            <a:extLst>
              <a:ext uri="{FF2B5EF4-FFF2-40B4-BE49-F238E27FC236}">
                <a16:creationId xmlns:a16="http://schemas.microsoft.com/office/drawing/2014/main" id="{B0FA5331-F15B-1004-611B-7CC0864BD5E7}"/>
              </a:ext>
            </a:extLst>
          </p:cNvPr>
          <p:cNvSpPr>
            <a:spLocks noGrp="1"/>
          </p:cNvSpPr>
          <p:nvPr>
            <p:ph idx="1"/>
          </p:nvPr>
        </p:nvSpPr>
        <p:spPr/>
        <p:txBody>
          <a:bodyPr/>
          <a:lstStyle/>
          <a:p>
            <a:r>
              <a:rPr lang="en-US" dirty="0"/>
              <a:t>The “Cursor” studio is a poor implementation of Microsoft Visual Studio Code.</a:t>
            </a:r>
          </a:p>
          <a:p>
            <a:pPr lvl="1"/>
            <a:r>
              <a:rPr lang="en-US" dirty="0"/>
              <a:t>Should be a plugin like everything else.</a:t>
            </a:r>
          </a:p>
          <a:p>
            <a:r>
              <a:rPr lang="en-US" dirty="0"/>
              <a:t>History – In ai, there is a need to save the “history” of what you ask, to be able to replicate it. In Cursor this is in a </a:t>
            </a:r>
            <a:r>
              <a:rPr lang="en-US" dirty="0" err="1"/>
              <a:t>sqlite</a:t>
            </a:r>
            <a:r>
              <a:rPr lang="en-US" dirty="0"/>
              <a:t> database, that you will need 3</a:t>
            </a:r>
            <a:r>
              <a:rPr lang="en-US" baseline="30000" dirty="0"/>
              <a:t>rd</a:t>
            </a:r>
            <a:r>
              <a:rPr lang="en-US" dirty="0"/>
              <a:t> party tools to extract.</a:t>
            </a:r>
          </a:p>
        </p:txBody>
      </p:sp>
    </p:spTree>
    <p:extLst>
      <p:ext uri="{BB962C8B-B14F-4D97-AF65-F5344CB8AC3E}">
        <p14:creationId xmlns:p14="http://schemas.microsoft.com/office/powerpoint/2010/main" val="3420176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35BB-45E9-F14F-31E8-C122F2D48223}"/>
              </a:ext>
            </a:extLst>
          </p:cNvPr>
          <p:cNvSpPr>
            <a:spLocks noGrp="1"/>
          </p:cNvSpPr>
          <p:nvPr>
            <p:ph type="title"/>
          </p:nvPr>
        </p:nvSpPr>
        <p:spPr/>
        <p:txBody>
          <a:bodyPr/>
          <a:lstStyle/>
          <a:p>
            <a:r>
              <a:rPr lang="en-US" dirty="0"/>
              <a:t>Additional Features needed:</a:t>
            </a:r>
          </a:p>
        </p:txBody>
      </p:sp>
      <p:sp>
        <p:nvSpPr>
          <p:cNvPr id="3" name="Content Placeholder 2">
            <a:extLst>
              <a:ext uri="{FF2B5EF4-FFF2-40B4-BE49-F238E27FC236}">
                <a16:creationId xmlns:a16="http://schemas.microsoft.com/office/drawing/2014/main" id="{67EC5DBC-FF66-6D2B-8A16-CEEC15240A07}"/>
              </a:ext>
            </a:extLst>
          </p:cNvPr>
          <p:cNvSpPr>
            <a:spLocks noGrp="1"/>
          </p:cNvSpPr>
          <p:nvPr>
            <p:ph idx="1"/>
          </p:nvPr>
        </p:nvSpPr>
        <p:spPr/>
        <p:txBody>
          <a:bodyPr/>
          <a:lstStyle/>
          <a:p>
            <a:r>
              <a:rPr lang="en-US" dirty="0"/>
              <a:t>Implementation as a plugin.</a:t>
            </a:r>
          </a:p>
          <a:p>
            <a:r>
              <a:rPr lang="en-US" dirty="0"/>
              <a:t>Implementation to save history in format that is readable, and reusable, that can be part of version control.</a:t>
            </a:r>
          </a:p>
          <a:p>
            <a:pPr lvl="1"/>
            <a:r>
              <a:rPr lang="en-US" dirty="0"/>
              <a:t>Including doc in readme or a link</a:t>
            </a:r>
          </a:p>
          <a:p>
            <a:pPr marL="0" indent="0">
              <a:buNone/>
            </a:pPr>
            <a:endParaRPr lang="en-US" dirty="0"/>
          </a:p>
        </p:txBody>
      </p:sp>
    </p:spTree>
    <p:extLst>
      <p:ext uri="{BB962C8B-B14F-4D97-AF65-F5344CB8AC3E}">
        <p14:creationId xmlns:p14="http://schemas.microsoft.com/office/powerpoint/2010/main" val="1002398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BBBD-CC96-4A25-BF78-598CBCD7B0D0}"/>
              </a:ext>
            </a:extLst>
          </p:cNvPr>
          <p:cNvSpPr>
            <a:spLocks noGrp="1"/>
          </p:cNvSpPr>
          <p:nvPr>
            <p:ph type="title"/>
          </p:nvPr>
        </p:nvSpPr>
        <p:spPr/>
        <p:txBody>
          <a:bodyPr/>
          <a:lstStyle/>
          <a:p>
            <a:r>
              <a:rPr lang="en-US" dirty="0"/>
              <a:t>AI Whispering</a:t>
            </a:r>
          </a:p>
        </p:txBody>
      </p:sp>
      <p:sp>
        <p:nvSpPr>
          <p:cNvPr id="3" name="Content Placeholder 2">
            <a:extLst>
              <a:ext uri="{FF2B5EF4-FFF2-40B4-BE49-F238E27FC236}">
                <a16:creationId xmlns:a16="http://schemas.microsoft.com/office/drawing/2014/main" id="{13C7DC61-25D1-676A-5574-771EABBB9C6C}"/>
              </a:ext>
            </a:extLst>
          </p:cNvPr>
          <p:cNvSpPr>
            <a:spLocks noGrp="1"/>
          </p:cNvSpPr>
          <p:nvPr>
            <p:ph idx="1"/>
          </p:nvPr>
        </p:nvSpPr>
        <p:spPr/>
        <p:txBody>
          <a:bodyPr>
            <a:normAutofit lnSpcReduction="10000"/>
          </a:bodyPr>
          <a:lstStyle/>
          <a:p>
            <a:r>
              <a:rPr lang="en-US" dirty="0"/>
              <a:t>Random Implementation</a:t>
            </a:r>
          </a:p>
          <a:p>
            <a:pPr lvl="1"/>
            <a:r>
              <a:rPr lang="en-US" dirty="0"/>
              <a:t>Knowing how to phrase your question is important. This is your only control to what you will get.</a:t>
            </a:r>
          </a:p>
          <a:p>
            <a:pPr lvl="1"/>
            <a:r>
              <a:rPr lang="en-US" dirty="0"/>
              <a:t>What version it supports Is totally undefined.</a:t>
            </a:r>
          </a:p>
          <a:p>
            <a:pPr lvl="2"/>
            <a:r>
              <a:rPr lang="en-US" dirty="0"/>
              <a:t>This is a common issue across AI’s, where there is no concept of version </a:t>
            </a:r>
            <a:r>
              <a:rPr lang="en-US" dirty="0" err="1"/>
              <a:t>ie</a:t>
            </a:r>
            <a:r>
              <a:rPr lang="en-US" dirty="0"/>
              <a:t> </a:t>
            </a:r>
            <a:r>
              <a:rPr lang="en-US" dirty="0" err="1"/>
              <a:t>openshift</a:t>
            </a:r>
            <a:r>
              <a:rPr lang="en-US" dirty="0"/>
              <a:t> version included in model. Some are getting better, with a comment to the effect, but still this is a blocker.</a:t>
            </a:r>
          </a:p>
          <a:p>
            <a:pPr lvl="1"/>
            <a:r>
              <a:rPr lang="en-US" dirty="0"/>
              <a:t>AI assumptions may totally be different that your expectations.</a:t>
            </a:r>
          </a:p>
          <a:p>
            <a:pPr lvl="2"/>
            <a:endParaRPr lang="en-US" dirty="0"/>
          </a:p>
        </p:txBody>
      </p:sp>
    </p:spTree>
    <p:extLst>
      <p:ext uri="{BB962C8B-B14F-4D97-AF65-F5344CB8AC3E}">
        <p14:creationId xmlns:p14="http://schemas.microsoft.com/office/powerpoint/2010/main" val="766552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787C-BE73-C587-F6D1-B78D4F4878C8}"/>
              </a:ext>
            </a:extLst>
          </p:cNvPr>
          <p:cNvSpPr>
            <a:spLocks noGrp="1"/>
          </p:cNvSpPr>
          <p:nvPr>
            <p:ph type="title"/>
          </p:nvPr>
        </p:nvSpPr>
        <p:spPr/>
        <p:txBody>
          <a:bodyPr/>
          <a:lstStyle/>
          <a:p>
            <a:r>
              <a:rPr lang="en-US" dirty="0"/>
              <a:t>New Concept</a:t>
            </a:r>
          </a:p>
        </p:txBody>
      </p:sp>
      <p:sp>
        <p:nvSpPr>
          <p:cNvPr id="3" name="Content Placeholder 2">
            <a:extLst>
              <a:ext uri="{FF2B5EF4-FFF2-40B4-BE49-F238E27FC236}">
                <a16:creationId xmlns:a16="http://schemas.microsoft.com/office/drawing/2014/main" id="{A8730795-F244-F448-0D93-346322F4F607}"/>
              </a:ext>
            </a:extLst>
          </p:cNvPr>
          <p:cNvSpPr>
            <a:spLocks noGrp="1"/>
          </p:cNvSpPr>
          <p:nvPr>
            <p:ph idx="1"/>
          </p:nvPr>
        </p:nvSpPr>
        <p:spPr/>
        <p:txBody>
          <a:bodyPr/>
          <a:lstStyle/>
          <a:p>
            <a:r>
              <a:rPr lang="en-US" dirty="0"/>
              <a:t>Debugging gets to be more interesting</a:t>
            </a:r>
          </a:p>
          <a:p>
            <a:r>
              <a:rPr lang="en-US" dirty="0"/>
              <a:t>Traditional model of stubbing, and working thru each section of code goes away, its “woosh” and your left to find your way thru your completed project.</a:t>
            </a:r>
          </a:p>
          <a:p>
            <a:pPr marL="0" indent="0">
              <a:buNone/>
            </a:pPr>
            <a:endParaRPr lang="en-US" dirty="0"/>
          </a:p>
        </p:txBody>
      </p:sp>
    </p:spTree>
    <p:extLst>
      <p:ext uri="{BB962C8B-B14F-4D97-AF65-F5344CB8AC3E}">
        <p14:creationId xmlns:p14="http://schemas.microsoft.com/office/powerpoint/2010/main" val="3494807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0B69-A43A-0BAD-88DA-95D223AD23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05DB2C5-8C26-F9A6-E410-9A8D00FFCB52}"/>
              </a:ext>
            </a:extLst>
          </p:cNvPr>
          <p:cNvSpPr>
            <a:spLocks noGrp="1"/>
          </p:cNvSpPr>
          <p:nvPr>
            <p:ph idx="1"/>
          </p:nvPr>
        </p:nvSpPr>
        <p:spPr/>
        <p:txBody>
          <a:bodyPr/>
          <a:lstStyle/>
          <a:p>
            <a:r>
              <a:rPr lang="en-US" dirty="0"/>
              <a:t>Great Tool along the way</a:t>
            </a:r>
          </a:p>
          <a:p>
            <a:r>
              <a:rPr lang="en-US" dirty="0"/>
              <a:t>Still rough around the edges</a:t>
            </a:r>
          </a:p>
          <a:p>
            <a:r>
              <a:rPr lang="en-US" dirty="0"/>
              <a:t>Huge productivity increase – 2 weeks to 2 hours for development</a:t>
            </a:r>
          </a:p>
          <a:p>
            <a:r>
              <a:rPr lang="en-US" dirty="0"/>
              <a:t>Debug/Test may have gotten worse, still not enough time to debug it.</a:t>
            </a:r>
          </a:p>
          <a:p>
            <a:r>
              <a:rPr lang="en-US" dirty="0"/>
              <a:t>Far Better doc</a:t>
            </a:r>
          </a:p>
          <a:p>
            <a:r>
              <a:rPr lang="en-US" dirty="0"/>
              <a:t>Need to polish further AI whispering.</a:t>
            </a:r>
          </a:p>
          <a:p>
            <a:endParaRPr lang="en-US" dirty="0"/>
          </a:p>
        </p:txBody>
      </p:sp>
    </p:spTree>
    <p:extLst>
      <p:ext uri="{BB962C8B-B14F-4D97-AF65-F5344CB8AC3E}">
        <p14:creationId xmlns:p14="http://schemas.microsoft.com/office/powerpoint/2010/main" val="1406899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5748-035F-61F1-BCFA-D9ACF29692EB}"/>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7FF77DB0-6F3E-E8BF-A90A-C078BC646801}"/>
              </a:ext>
            </a:extLst>
          </p:cNvPr>
          <p:cNvSpPr>
            <a:spLocks noGrp="1"/>
          </p:cNvSpPr>
          <p:nvPr>
            <p:ph idx="1"/>
          </p:nvPr>
        </p:nvSpPr>
        <p:spPr/>
        <p:txBody>
          <a:bodyPr/>
          <a:lstStyle/>
          <a:p>
            <a:r>
              <a:rPr lang="en-US" dirty="0">
                <a:hlinkClick r:id="rId2"/>
              </a:rPr>
              <a:t>https://github.com/glennswest/setmaxproc</a:t>
            </a:r>
            <a:endParaRPr lang="en-US" dirty="0"/>
          </a:p>
          <a:p>
            <a:endParaRPr lang="en-US" dirty="0"/>
          </a:p>
        </p:txBody>
      </p:sp>
    </p:spTree>
    <p:extLst>
      <p:ext uri="{BB962C8B-B14F-4D97-AF65-F5344CB8AC3E}">
        <p14:creationId xmlns:p14="http://schemas.microsoft.com/office/powerpoint/2010/main" val="7068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Key Features of Cursor</a:t>
            </a:r>
          </a:p>
        </p:txBody>
      </p:sp>
      <p:sp>
        <p:nvSpPr>
          <p:cNvPr id="5" name="TextBox 4"/>
          <p:cNvSpPr txBox="1"/>
          <p:nvPr/>
        </p:nvSpPr>
        <p:spPr>
          <a:xfrm>
            <a:off x="457200" y="1645920"/>
            <a:ext cx="8229600" cy="4114800"/>
          </a:xfrm>
          <a:prstGeom prst="rect">
            <a:avLst/>
          </a:prstGeom>
          <a:noFill/>
        </p:spPr>
        <p:txBody>
          <a:bodyPr wrap="none">
            <a:spAutoFit/>
          </a:bodyPr>
          <a:lstStyle/>
          <a:p>
            <a:pPr>
              <a:spcAft>
                <a:spcPts val="800"/>
              </a:spcAft>
              <a:defRPr sz="1800">
                <a:solidFill>
                  <a:srgbClr val="151515"/>
                </a:solidFill>
                <a:latin typeface="Red Hat Text"/>
              </a:defRPr>
            </a:pPr>
            <a:r>
              <a:t>🤖 AI pair programming with in-editor suggestions</a:t>
            </a:r>
          </a:p>
          <a:p>
            <a:pPr>
              <a:spcAft>
                <a:spcPts val="800"/>
              </a:spcAft>
              <a:defRPr sz="1800">
                <a:solidFill>
                  <a:srgbClr val="151515"/>
                </a:solidFill>
                <a:latin typeface="Red Hat Text"/>
              </a:defRPr>
            </a:pPr>
            <a:r>
              <a:t>💬 Built-in chat for code explanation &amp; generation</a:t>
            </a:r>
          </a:p>
          <a:p>
            <a:pPr>
              <a:spcAft>
                <a:spcPts val="800"/>
              </a:spcAft>
              <a:defRPr sz="1800">
                <a:solidFill>
                  <a:srgbClr val="151515"/>
                </a:solidFill>
                <a:latin typeface="Red Hat Text"/>
              </a:defRPr>
            </a:pPr>
            <a:r>
              <a:t>🔧 Context-aware refactoring capabilities</a:t>
            </a:r>
          </a:p>
          <a:p>
            <a:pPr>
              <a:spcAft>
                <a:spcPts val="800"/>
              </a:spcAft>
              <a:defRPr sz="1800">
                <a:solidFill>
                  <a:srgbClr val="151515"/>
                </a:solidFill>
                <a:latin typeface="Red Hat Text"/>
              </a:defRPr>
            </a:pPr>
            <a:r>
              <a:t>🐛 Live debugging assistance</a:t>
            </a:r>
          </a:p>
          <a:p>
            <a:pPr>
              <a:spcAft>
                <a:spcPts val="800"/>
              </a:spcAft>
              <a:defRPr sz="1800">
                <a:solidFill>
                  <a:srgbClr val="151515"/>
                </a:solidFill>
                <a:latin typeface="Red Hat Text"/>
              </a:defRPr>
            </a:pPr>
            <a:r>
              <a:t>🚀 GitHub Copilot alternative with enhanced features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Cursor: Advantages &amp; Considerations</a:t>
            </a:r>
          </a:p>
        </p:txBody>
      </p:sp>
      <p:sp>
        <p:nvSpPr>
          <p:cNvPr id="5" name="TextBox 4"/>
          <p:cNvSpPr txBox="1"/>
          <p:nvPr/>
        </p:nvSpPr>
        <p:spPr>
          <a:xfrm>
            <a:off x="457200" y="1645920"/>
            <a:ext cx="4114800" cy="4114800"/>
          </a:xfrm>
          <a:prstGeom prst="rect">
            <a:avLst/>
          </a:prstGeom>
          <a:noFill/>
        </p:spPr>
        <p:txBody>
          <a:bodyPr wrap="none">
            <a:spAutoFit/>
          </a:bodyPr>
          <a:lstStyle/>
          <a:p>
            <a:pPr>
              <a:spcAft>
                <a:spcPts val="600"/>
              </a:spcAft>
              <a:defRPr sz="1600">
                <a:solidFill>
                  <a:srgbClr val="151515"/>
                </a:solidFill>
                <a:latin typeface="Red Hat Text"/>
              </a:defRPr>
            </a:pPr>
            <a:r>
              <a:rPr dirty="0"/>
              <a:t>**Advantages:**</a:t>
            </a:r>
          </a:p>
          <a:p>
            <a:pPr>
              <a:spcAft>
                <a:spcPts val="600"/>
              </a:spcAft>
              <a:defRPr sz="1600">
                <a:solidFill>
                  <a:srgbClr val="151515"/>
                </a:solidFill>
                <a:latin typeface="Red Hat Text"/>
              </a:defRPr>
            </a:pPr>
            <a:r>
              <a:rPr dirty="0"/>
              <a:t>🚀 Accelerated development with AI assistance</a:t>
            </a:r>
          </a:p>
          <a:p>
            <a:pPr>
              <a:spcAft>
                <a:spcPts val="600"/>
              </a:spcAft>
              <a:defRPr sz="1600">
                <a:solidFill>
                  <a:srgbClr val="151515"/>
                </a:solidFill>
                <a:latin typeface="Red Hat Text"/>
              </a:defRPr>
            </a:pPr>
            <a:r>
              <a:rPr dirty="0"/>
              <a:t>💬 Real-time code explanations</a:t>
            </a:r>
          </a:p>
          <a:p>
            <a:pPr>
              <a:spcAft>
                <a:spcPts val="600"/>
              </a:spcAft>
              <a:defRPr sz="1600">
                <a:solidFill>
                  <a:srgbClr val="151515"/>
                </a:solidFill>
                <a:latin typeface="Red Hat Text"/>
              </a:defRPr>
            </a:pPr>
            <a:r>
              <a:rPr dirty="0"/>
              <a:t>🔁 Intelligent refactoring suggestions</a:t>
            </a:r>
          </a:p>
          <a:p>
            <a:pPr>
              <a:spcAft>
                <a:spcPts val="600"/>
              </a:spcAft>
              <a:defRPr sz="1600">
                <a:solidFill>
                  <a:srgbClr val="151515"/>
                </a:solidFill>
                <a:latin typeface="Red Hat Text"/>
              </a:defRPr>
            </a:pPr>
            <a:r>
              <a:rPr dirty="0"/>
              <a:t>🔌 Compatible with VS Code extensions</a:t>
            </a:r>
          </a:p>
          <a:p>
            <a:pPr>
              <a:spcAft>
                <a:spcPts val="600"/>
              </a:spcAft>
              <a:defRPr sz="1600">
                <a:solidFill>
                  <a:srgbClr val="151515"/>
                </a:solidFill>
                <a:latin typeface="Red Hat Text"/>
              </a:defRPr>
            </a:pPr>
            <a:r>
              <a:rPr dirty="0"/>
              <a:t>🔍 Advanced search and symbol resolution</a:t>
            </a:r>
          </a:p>
        </p:txBody>
      </p:sp>
      <p:sp>
        <p:nvSpPr>
          <p:cNvPr id="6" name="TextBox 5"/>
          <p:cNvSpPr txBox="1"/>
          <p:nvPr/>
        </p:nvSpPr>
        <p:spPr>
          <a:xfrm>
            <a:off x="4572000" y="1645920"/>
            <a:ext cx="4168129" cy="1954381"/>
          </a:xfrm>
          <a:prstGeom prst="rect">
            <a:avLst/>
          </a:prstGeom>
          <a:noFill/>
        </p:spPr>
        <p:txBody>
          <a:bodyPr wrap="none">
            <a:spAutoFit/>
          </a:bodyPr>
          <a:lstStyle/>
          <a:p>
            <a:pPr>
              <a:spcAft>
                <a:spcPts val="600"/>
              </a:spcAft>
              <a:defRPr sz="1600">
                <a:solidFill>
                  <a:srgbClr val="151515"/>
                </a:solidFill>
                <a:latin typeface="Red Hat Text"/>
              </a:defRPr>
            </a:pPr>
            <a:r>
              <a:rPr dirty="0"/>
              <a:t>**Considerations:**</a:t>
            </a:r>
          </a:p>
          <a:p>
            <a:pPr>
              <a:spcAft>
                <a:spcPts val="600"/>
              </a:spcAft>
              <a:defRPr sz="1600">
                <a:solidFill>
                  <a:srgbClr val="151515"/>
                </a:solidFill>
                <a:latin typeface="Red Hat Text"/>
              </a:defRPr>
            </a:pPr>
            <a:r>
              <a:rPr dirty="0"/>
              <a:t>📶 Requires internet connectivity for AI features</a:t>
            </a:r>
          </a:p>
          <a:p>
            <a:pPr>
              <a:spcAft>
                <a:spcPts val="600"/>
              </a:spcAft>
              <a:defRPr sz="1600">
                <a:solidFill>
                  <a:srgbClr val="151515"/>
                </a:solidFill>
                <a:latin typeface="Red Hat Text"/>
              </a:defRPr>
            </a:pPr>
            <a:r>
              <a:rPr dirty="0"/>
              <a:t>🔒 Data privacy and security implications</a:t>
            </a:r>
          </a:p>
          <a:p>
            <a:pPr>
              <a:spcAft>
                <a:spcPts val="600"/>
              </a:spcAft>
              <a:defRPr sz="1600">
                <a:solidFill>
                  <a:srgbClr val="151515"/>
                </a:solidFill>
                <a:latin typeface="Red Hat Text"/>
              </a:defRPr>
            </a:pPr>
            <a:r>
              <a:rPr dirty="0"/>
              <a:t>💸 Subscription cost for premium features</a:t>
            </a:r>
          </a:p>
          <a:p>
            <a:pPr>
              <a:spcAft>
                <a:spcPts val="600"/>
              </a:spcAft>
              <a:defRPr sz="1600">
                <a:solidFill>
                  <a:srgbClr val="151515"/>
                </a:solidFill>
                <a:latin typeface="Red Hat Text"/>
              </a:defRPr>
            </a:pPr>
            <a:r>
              <a:rPr dirty="0"/>
              <a:t>🧠 Risk of over-dependence on AI assistance</a:t>
            </a:r>
            <a:endParaRPr lang="en-US" dirty="0"/>
          </a:p>
          <a:p>
            <a:pPr>
              <a:spcAft>
                <a:spcPts val="600"/>
              </a:spcAft>
              <a:defRPr sz="1600">
                <a:solidFill>
                  <a:srgbClr val="151515"/>
                </a:solidFill>
                <a:latin typeface="Red Hat Text"/>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Ideal Use Cases for Cursor</a:t>
            </a:r>
          </a:p>
        </p:txBody>
      </p:sp>
      <p:sp>
        <p:nvSpPr>
          <p:cNvPr id="5" name="TextBox 4"/>
          <p:cNvSpPr txBox="1"/>
          <p:nvPr/>
        </p:nvSpPr>
        <p:spPr>
          <a:xfrm>
            <a:off x="457200" y="1645920"/>
            <a:ext cx="8229600" cy="4114800"/>
          </a:xfrm>
          <a:prstGeom prst="rect">
            <a:avLst/>
          </a:prstGeom>
          <a:noFill/>
        </p:spPr>
        <p:txBody>
          <a:bodyPr wrap="none">
            <a:spAutoFit/>
          </a:bodyPr>
          <a:lstStyle/>
          <a:p>
            <a:pPr>
              <a:spcAft>
                <a:spcPts val="800"/>
              </a:spcAft>
              <a:defRPr sz="1800">
                <a:solidFill>
                  <a:srgbClr val="151515"/>
                </a:solidFill>
                <a:latin typeface="Red Hat Text"/>
              </a:defRPr>
            </a:pPr>
            <a:r>
              <a:t>🏗️ Rapid prototyping and MVP development</a:t>
            </a:r>
          </a:p>
          <a:p>
            <a:pPr>
              <a:spcAft>
                <a:spcPts val="800"/>
              </a:spcAft>
              <a:defRPr sz="1800">
                <a:solidFill>
                  <a:srgbClr val="151515"/>
                </a:solidFill>
                <a:latin typeface="Red Hat Text"/>
              </a:defRPr>
            </a:pPr>
            <a:r>
              <a:t>📚 Learning new codebases or programming languages</a:t>
            </a:r>
          </a:p>
          <a:p>
            <a:pPr>
              <a:spcAft>
                <a:spcPts val="800"/>
              </a:spcAft>
              <a:defRPr sz="1800">
                <a:solidFill>
                  <a:srgbClr val="151515"/>
                </a:solidFill>
                <a:latin typeface="Red Hat Text"/>
              </a:defRPr>
            </a:pPr>
            <a:r>
              <a:t>⚡ Generating boilerplate and template code</a:t>
            </a:r>
          </a:p>
          <a:p>
            <a:pPr>
              <a:spcAft>
                <a:spcPts val="800"/>
              </a:spcAft>
              <a:defRPr sz="1800">
                <a:solidFill>
                  <a:srgbClr val="151515"/>
                </a:solidFill>
                <a:latin typeface="Red Hat Text"/>
              </a:defRPr>
            </a:pPr>
            <a:r>
              <a:t>🔍 Complex debugging and troubleshooting</a:t>
            </a:r>
          </a:p>
          <a:p>
            <a:pPr>
              <a:spcAft>
                <a:spcPts val="800"/>
              </a:spcAft>
              <a:defRPr sz="1800">
                <a:solidFill>
                  <a:srgbClr val="151515"/>
                </a:solidFill>
                <a:latin typeface="Red Hat Text"/>
              </a:defRPr>
            </a:pPr>
            <a:r>
              <a:t>👥 Solo developers and small agile teams</a:t>
            </a:r>
          </a:p>
          <a:p>
            <a:pPr>
              <a:spcAft>
                <a:spcPts val="800"/>
              </a:spcAft>
              <a:defRPr sz="1800">
                <a:solidFill>
                  <a:srgbClr val="151515"/>
                </a:solidFill>
                <a:latin typeface="Red Hat Text"/>
              </a:defRPr>
            </a:pPr>
            <a:r>
              <a:t>🎯 Time-sensitive development projects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What are Mutating Webhooks?</a:t>
            </a:r>
          </a:p>
        </p:txBody>
      </p:sp>
      <p:sp>
        <p:nvSpPr>
          <p:cNvPr id="5" name="TextBox 4"/>
          <p:cNvSpPr txBox="1"/>
          <p:nvPr/>
        </p:nvSpPr>
        <p:spPr>
          <a:xfrm>
            <a:off x="457200" y="1645920"/>
            <a:ext cx="5859296" cy="2646878"/>
          </a:xfrm>
          <a:prstGeom prst="rect">
            <a:avLst/>
          </a:prstGeom>
          <a:noFill/>
        </p:spPr>
        <p:txBody>
          <a:bodyPr wrap="none">
            <a:spAutoFit/>
          </a:bodyPr>
          <a:lstStyle/>
          <a:p>
            <a:pPr>
              <a:spcAft>
                <a:spcPts val="800"/>
              </a:spcAft>
              <a:defRPr sz="1800">
                <a:solidFill>
                  <a:srgbClr val="151515"/>
                </a:solidFill>
                <a:latin typeface="Red Hat Text"/>
              </a:defRPr>
            </a:pPr>
            <a:r>
              <a:rPr dirty="0"/>
              <a:t>🔧 Part of Kubernetes admission controllers</a:t>
            </a:r>
          </a:p>
          <a:p>
            <a:pPr>
              <a:spcAft>
                <a:spcPts val="800"/>
              </a:spcAft>
              <a:defRPr sz="1800">
                <a:solidFill>
                  <a:srgbClr val="151515"/>
                </a:solidFill>
                <a:latin typeface="Red Hat Text"/>
              </a:defRPr>
            </a:pPr>
            <a:r>
              <a:rPr dirty="0"/>
              <a:t>✏️ Modify (mutate) objects during create/update operations</a:t>
            </a:r>
          </a:p>
          <a:p>
            <a:pPr>
              <a:spcAft>
                <a:spcPts val="800"/>
              </a:spcAft>
              <a:defRPr sz="1800">
                <a:solidFill>
                  <a:srgbClr val="151515"/>
                </a:solidFill>
                <a:latin typeface="Red Hat Text"/>
              </a:defRPr>
            </a:pPr>
            <a:r>
              <a:rPr dirty="0"/>
              <a:t>⏰ Execute before objects are persisted to </a:t>
            </a:r>
            <a:r>
              <a:rPr dirty="0" err="1"/>
              <a:t>etcd</a:t>
            </a:r>
            <a:endParaRPr dirty="0"/>
          </a:p>
          <a:p>
            <a:pPr>
              <a:spcAft>
                <a:spcPts val="800"/>
              </a:spcAft>
              <a:defRPr sz="1800">
                <a:solidFill>
                  <a:srgbClr val="151515"/>
                </a:solidFill>
                <a:latin typeface="Red Hat Text"/>
              </a:defRPr>
            </a:pPr>
            <a:r>
              <a:rPr dirty="0"/>
              <a:t>🛡️ Enable automated policy enforcement and defaults</a:t>
            </a:r>
          </a:p>
          <a:p>
            <a:pPr>
              <a:spcAft>
                <a:spcPts val="800"/>
              </a:spcAft>
              <a:defRPr sz="1800">
                <a:solidFill>
                  <a:srgbClr val="151515"/>
                </a:solidFill>
                <a:latin typeface="Red Hat Text"/>
              </a:defRPr>
            </a:pPr>
            <a:r>
              <a:rPr dirty="0"/>
              <a:t>🔄 Provide dynamic configuration capabilities</a:t>
            </a:r>
            <a:endParaRPr lang="en-US" dirty="0"/>
          </a:p>
          <a:p>
            <a:pPr>
              <a:spcAft>
                <a:spcPts val="800"/>
              </a:spcAft>
              <a:defRPr sz="1800">
                <a:solidFill>
                  <a:srgbClr val="151515"/>
                </a:solidFill>
                <a:latin typeface="Red Hat Text"/>
              </a:defRPr>
            </a:pPr>
            <a:endParaRPr lang="en-US" dirty="0"/>
          </a:p>
          <a:p>
            <a:pPr>
              <a:spcAft>
                <a:spcPts val="800"/>
              </a:spcAft>
              <a:defRPr sz="1800">
                <a:solidFill>
                  <a:srgbClr val="151515"/>
                </a:solidFill>
                <a:latin typeface="Red Hat Text"/>
              </a:defRPr>
            </a:pPr>
            <a:r>
              <a:rPr lang="en-US" dirty="0"/>
              <a:t>Allows the webhook to “overwrite” parameters on the fly!!!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Mutating Webhook Process Flow</a:t>
            </a:r>
          </a:p>
        </p:txBody>
      </p:sp>
      <p:sp>
        <p:nvSpPr>
          <p:cNvPr id="5" name="TextBox 4"/>
          <p:cNvSpPr txBox="1"/>
          <p:nvPr/>
        </p:nvSpPr>
        <p:spPr>
          <a:xfrm>
            <a:off x="914400" y="1645920"/>
            <a:ext cx="7315200" cy="4114800"/>
          </a:xfrm>
          <a:prstGeom prst="rect">
            <a:avLst/>
          </a:prstGeom>
          <a:noFill/>
        </p:spPr>
        <p:txBody>
          <a:bodyPr wrap="none">
            <a:spAutoFit/>
          </a:bodyPr>
          <a:lstStyle/>
          <a:p>
            <a:pPr>
              <a:spcAft>
                <a:spcPts val="1200"/>
              </a:spcAft>
              <a:defRPr sz="1800" b="1">
                <a:solidFill>
                  <a:srgbClr val="151515"/>
                </a:solidFill>
                <a:latin typeface="Red Hat Text"/>
              </a:defRPr>
            </a:pPr>
            <a:r>
              <a:t>1. User submits request to Kubernetes API server</a:t>
            </a:r>
          </a:p>
          <a:p>
            <a:pPr>
              <a:spcAft>
                <a:spcPts val="1200"/>
              </a:spcAft>
              <a:defRPr sz="1800" b="0">
                <a:solidFill>
                  <a:srgbClr val="151515"/>
                </a:solidFill>
                <a:latin typeface="Red Hat Text"/>
              </a:defRPr>
            </a:pPr>
            <a:r>
              <a:t>2. Request enters the admission controller pipeline</a:t>
            </a:r>
          </a:p>
          <a:p>
            <a:pPr>
              <a:spcAft>
                <a:spcPts val="1200"/>
              </a:spcAft>
              <a:defRPr sz="1800" b="0">
                <a:solidFill>
                  <a:srgbClr val="151515"/>
                </a:solidFill>
                <a:latin typeface="Red Hat Text"/>
              </a:defRPr>
            </a:pPr>
            <a:r>
              <a:t>3. Mutating webhook intercepts the incoming request</a:t>
            </a:r>
          </a:p>
          <a:p>
            <a:pPr>
              <a:spcAft>
                <a:spcPts val="1200"/>
              </a:spcAft>
              <a:defRPr sz="1800" b="0">
                <a:solidFill>
                  <a:srgbClr val="151515"/>
                </a:solidFill>
                <a:latin typeface="Red Hat Text"/>
              </a:defRPr>
            </a:pPr>
            <a:r>
              <a:t>4. Webhook analyzes and modifies the object</a:t>
            </a:r>
          </a:p>
          <a:p>
            <a:pPr>
              <a:spcAft>
                <a:spcPts val="1200"/>
              </a:spcAft>
              <a:defRPr sz="1800" b="0">
                <a:solidFill>
                  <a:srgbClr val="151515"/>
                </a:solidFill>
                <a:latin typeface="Red Hat Text"/>
              </a:defRPr>
            </a:pPr>
            <a:r>
              <a:t>5. Modified object is returned to API server</a:t>
            </a:r>
          </a:p>
          <a:p>
            <a:pPr>
              <a:spcAft>
                <a:spcPts val="1200"/>
              </a:spcAft>
              <a:defRPr sz="1800" b="0">
                <a:solidFill>
                  <a:srgbClr val="151515"/>
                </a:solidFill>
                <a:latin typeface="Red Hat Text"/>
              </a:defRPr>
            </a:pPr>
            <a:r>
              <a:t>6. Final object is validated and persisted to etcd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Mutating Webhook Use Cases</a:t>
            </a:r>
          </a:p>
        </p:txBody>
      </p:sp>
      <p:sp>
        <p:nvSpPr>
          <p:cNvPr id="5" name="TextBox 4"/>
          <p:cNvSpPr txBox="1"/>
          <p:nvPr/>
        </p:nvSpPr>
        <p:spPr>
          <a:xfrm>
            <a:off x="457200" y="1645920"/>
            <a:ext cx="4272323" cy="3026470"/>
          </a:xfrm>
          <a:prstGeom prst="rect">
            <a:avLst/>
          </a:prstGeom>
          <a:noFill/>
        </p:spPr>
        <p:txBody>
          <a:bodyPr wrap="none">
            <a:spAutoFit/>
          </a:bodyPr>
          <a:lstStyle/>
          <a:p>
            <a:pPr>
              <a:spcAft>
                <a:spcPts val="800"/>
              </a:spcAft>
              <a:defRPr sz="1800">
                <a:solidFill>
                  <a:srgbClr val="151515"/>
                </a:solidFill>
                <a:latin typeface="Red Hat Text"/>
              </a:defRPr>
            </a:pPr>
            <a:r>
              <a:rPr dirty="0"/>
              <a:t>🔌 Auto-injecting sidecars (Istio, Envoy)</a:t>
            </a:r>
          </a:p>
          <a:p>
            <a:pPr>
              <a:spcAft>
                <a:spcPts val="800"/>
              </a:spcAft>
              <a:defRPr sz="1800">
                <a:solidFill>
                  <a:srgbClr val="151515"/>
                </a:solidFill>
                <a:latin typeface="Red Hat Text"/>
              </a:defRPr>
            </a:pPr>
            <a:r>
              <a:rPr dirty="0"/>
              <a:t>🏷️ Adding default labels and annotations</a:t>
            </a:r>
          </a:p>
          <a:p>
            <a:pPr>
              <a:spcAft>
                <a:spcPts val="800"/>
              </a:spcAft>
              <a:defRPr sz="1800">
                <a:solidFill>
                  <a:srgbClr val="151515"/>
                </a:solidFill>
                <a:latin typeface="Red Hat Text"/>
              </a:defRPr>
            </a:pPr>
            <a:r>
              <a:rPr dirty="0"/>
              <a:t>📊 Setting resource limits and requests</a:t>
            </a:r>
          </a:p>
          <a:p>
            <a:pPr>
              <a:spcAft>
                <a:spcPts val="800"/>
              </a:spcAft>
              <a:defRPr sz="1800">
                <a:solidFill>
                  <a:srgbClr val="151515"/>
                </a:solidFill>
                <a:latin typeface="Red Hat Text"/>
              </a:defRPr>
            </a:pPr>
            <a:r>
              <a:rPr dirty="0"/>
              <a:t>🛡️ Enforcing security policies at runtime</a:t>
            </a:r>
          </a:p>
          <a:p>
            <a:pPr>
              <a:spcAft>
                <a:spcPts val="800"/>
              </a:spcAft>
              <a:defRPr sz="1800">
                <a:solidFill>
                  <a:srgbClr val="151515"/>
                </a:solidFill>
                <a:latin typeface="Red Hat Text"/>
              </a:defRPr>
            </a:pPr>
            <a:r>
              <a:rPr dirty="0"/>
              <a:t>🔧 Namespace and RBAC configuration</a:t>
            </a:r>
          </a:p>
          <a:p>
            <a:pPr>
              <a:spcAft>
                <a:spcPts val="800"/>
              </a:spcAft>
              <a:defRPr sz="1800">
                <a:solidFill>
                  <a:srgbClr val="151515"/>
                </a:solidFill>
                <a:latin typeface="Red Hat Text"/>
              </a:defRPr>
            </a:pPr>
            <a:r>
              <a:rPr dirty="0"/>
              <a:t>📝 Compliance and governance automation</a:t>
            </a:r>
            <a:endParaRPr lang="en-US" dirty="0"/>
          </a:p>
          <a:p>
            <a:pPr>
              <a:spcAft>
                <a:spcPts val="800"/>
              </a:spcAft>
              <a:defRPr sz="1800">
                <a:solidFill>
                  <a:srgbClr val="151515"/>
                </a:solidFill>
                <a:latin typeface="Red Hat Text"/>
              </a:defRPr>
            </a:pPr>
            <a:endParaRPr lang="en-US" dirty="0"/>
          </a:p>
          <a:p>
            <a:pPr>
              <a:spcAft>
                <a:spcPts val="800"/>
              </a:spcAft>
              <a:defRPr sz="1800">
                <a:solidFill>
                  <a:srgbClr val="151515"/>
                </a:solidFill>
                <a:latin typeface="Red Hat Text"/>
              </a:defRPr>
            </a:pPr>
            <a:r>
              <a:rPr lang="en-US" dirty="0"/>
              <a:t>In our example: Adjusting </a:t>
            </a:r>
            <a:r>
              <a:rPr lang="en-US" dirty="0" err="1"/>
              <a:t>golang</a:t>
            </a:r>
            <a:r>
              <a:rPr lang="en-US" dirty="0"/>
              <a:t> MAX Proc</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Mutating Webhooks: Benefits &amp; Challenges</a:t>
            </a:r>
          </a:p>
        </p:txBody>
      </p:sp>
      <p:sp>
        <p:nvSpPr>
          <p:cNvPr id="5" name="TextBox 4"/>
          <p:cNvSpPr txBox="1"/>
          <p:nvPr/>
        </p:nvSpPr>
        <p:spPr>
          <a:xfrm>
            <a:off x="457200" y="1645920"/>
            <a:ext cx="4114800" cy="4114800"/>
          </a:xfrm>
          <a:prstGeom prst="rect">
            <a:avLst/>
          </a:prstGeom>
          <a:noFill/>
        </p:spPr>
        <p:txBody>
          <a:bodyPr wrap="none">
            <a:spAutoFit/>
          </a:bodyPr>
          <a:lstStyle/>
          <a:p>
            <a:pPr>
              <a:spcAft>
                <a:spcPts val="600"/>
              </a:spcAft>
              <a:defRPr sz="1600">
                <a:solidFill>
                  <a:srgbClr val="151515"/>
                </a:solidFill>
                <a:latin typeface="Red Hat Text"/>
              </a:defRPr>
            </a:pPr>
            <a:r>
              <a:t>**Benefits:**</a:t>
            </a:r>
          </a:p>
          <a:p>
            <a:pPr>
              <a:spcAft>
                <a:spcPts val="600"/>
              </a:spcAft>
              <a:defRPr sz="1600">
                <a:solidFill>
                  <a:srgbClr val="151515"/>
                </a:solidFill>
                <a:latin typeface="Red Hat Text"/>
              </a:defRPr>
            </a:pPr>
            <a:r>
              <a:t>✅ Automated consistency and policy enforcement</a:t>
            </a:r>
          </a:p>
          <a:p>
            <a:pPr>
              <a:spcAft>
                <a:spcPts val="600"/>
              </a:spcAft>
              <a:defRPr sz="1600">
                <a:solidFill>
                  <a:srgbClr val="151515"/>
                </a:solidFill>
                <a:latin typeface="Red Hat Text"/>
              </a:defRPr>
            </a:pPr>
            <a:r>
              <a:t>✅ Reduced manual intervention and errors</a:t>
            </a:r>
          </a:p>
          <a:p>
            <a:pPr>
              <a:spcAft>
                <a:spcPts val="600"/>
              </a:spcAft>
              <a:defRPr sz="1600">
                <a:solidFill>
                  <a:srgbClr val="151515"/>
                </a:solidFill>
                <a:latin typeface="Red Hat Text"/>
              </a:defRPr>
            </a:pPr>
            <a:r>
              <a:t>✅ Flexible and powerful operational control</a:t>
            </a:r>
          </a:p>
          <a:p>
            <a:pPr>
              <a:spcAft>
                <a:spcPts val="600"/>
              </a:spcAft>
              <a:defRPr sz="1600">
                <a:solidFill>
                  <a:srgbClr val="151515"/>
                </a:solidFill>
                <a:latin typeface="Red Hat Text"/>
              </a:defRPr>
            </a:pPr>
            <a:r>
              <a:t>✅ Dynamic configuration capabilities</a:t>
            </a:r>
          </a:p>
        </p:txBody>
      </p:sp>
      <p:sp>
        <p:nvSpPr>
          <p:cNvPr id="6" name="TextBox 5"/>
          <p:cNvSpPr txBox="1"/>
          <p:nvPr/>
        </p:nvSpPr>
        <p:spPr>
          <a:xfrm>
            <a:off x="4572000" y="1645920"/>
            <a:ext cx="4114800" cy="4114800"/>
          </a:xfrm>
          <a:prstGeom prst="rect">
            <a:avLst/>
          </a:prstGeom>
          <a:noFill/>
        </p:spPr>
        <p:txBody>
          <a:bodyPr wrap="none">
            <a:spAutoFit/>
          </a:bodyPr>
          <a:lstStyle/>
          <a:p>
            <a:pPr>
              <a:spcAft>
                <a:spcPts val="600"/>
              </a:spcAft>
              <a:defRPr sz="1600">
                <a:solidFill>
                  <a:srgbClr val="151515"/>
                </a:solidFill>
                <a:latin typeface="Red Hat Text"/>
              </a:defRPr>
            </a:pPr>
            <a:r>
              <a:t>**Challenges:**</a:t>
            </a:r>
          </a:p>
          <a:p>
            <a:pPr>
              <a:spcAft>
                <a:spcPts val="600"/>
              </a:spcAft>
              <a:defRPr sz="1600">
                <a:solidFill>
                  <a:srgbClr val="151515"/>
                </a:solidFill>
                <a:latin typeface="Red Hat Text"/>
              </a:defRPr>
            </a:pPr>
            <a:r>
              <a:t>❌ Potential API performance impact if misconfigured</a:t>
            </a:r>
          </a:p>
          <a:p>
            <a:pPr>
              <a:spcAft>
                <a:spcPts val="600"/>
              </a:spcAft>
              <a:defRPr sz="1600">
                <a:solidFill>
                  <a:srgbClr val="151515"/>
                </a:solidFill>
                <a:latin typeface="Red Hat Text"/>
              </a:defRPr>
            </a:pPr>
            <a:r>
              <a:t>❌ Complex debugging and troubleshooting</a:t>
            </a:r>
          </a:p>
          <a:p>
            <a:pPr>
              <a:spcAft>
                <a:spcPts val="600"/>
              </a:spcAft>
              <a:defRPr sz="1600">
                <a:solidFill>
                  <a:srgbClr val="151515"/>
                </a:solidFill>
                <a:latin typeface="Red Hat Text"/>
              </a:defRPr>
            </a:pPr>
            <a:r>
              <a:t>❌ Increased operational complexity</a:t>
            </a:r>
          </a:p>
          <a:p>
            <a:pPr>
              <a:spcAft>
                <a:spcPts val="600"/>
              </a:spcAft>
              <a:defRPr sz="1600">
                <a:solidFill>
                  <a:srgbClr val="151515"/>
                </a:solidFill>
                <a:latin typeface="Red Hat Text"/>
              </a:defRPr>
            </a:pPr>
            <a:r>
              <a:t>❌ Dependency on webhook availability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TotalTime>
  <Words>1410</Words>
  <Application>Microsoft Macintosh PowerPoint</Application>
  <PresentationFormat>On-screen Show (4:3)</PresentationFormat>
  <Paragraphs>160</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Baremetal Defaults Vs Container</vt:lpstr>
      <vt:lpstr>Developers forget~</vt:lpstr>
      <vt:lpstr>Quick Proof Of Concept</vt:lpstr>
      <vt:lpstr>SetMaxProc</vt:lpstr>
      <vt:lpstr>Features</vt:lpstr>
      <vt:lpstr>How It Works</vt:lpstr>
      <vt:lpstr>Default Calculation Logic</vt:lpstr>
      <vt:lpstr>How it was done</vt:lpstr>
      <vt:lpstr>What I got:</vt:lpstr>
      <vt:lpstr>Source of project</vt:lpstr>
      <vt:lpstr>The other side of this</vt:lpstr>
      <vt:lpstr>Additional Features needed:</vt:lpstr>
      <vt:lpstr>AI Whispering</vt:lpstr>
      <vt:lpstr>New Concept</vt:lpstr>
      <vt:lpstr>Conclusion</vt:lpstr>
      <vt:lpstr>Code: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Glenn West</cp:lastModifiedBy>
  <cp:revision>3</cp:revision>
  <dcterms:created xsi:type="dcterms:W3CDTF">2013-01-27T09:14:16Z</dcterms:created>
  <dcterms:modified xsi:type="dcterms:W3CDTF">2025-08-04T10:45:26Z</dcterms:modified>
  <cp:category/>
</cp:coreProperties>
</file>