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737"/>
  </p:normalViewPr>
  <p:slideViewPr>
    <p:cSldViewPr snapToGrid="0" snapToObjects="1">
      <p:cViewPr varScale="1">
        <p:scale>
          <a:sx n="115" d="100"/>
          <a:sy n="115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E0C37-1B2B-9C42-813F-BD2944D98AAB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DBBC9-B3E5-394E-B42D-BB6A2F8A0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0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4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26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6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9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34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32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8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4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6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88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c5eQM4rVTLjns6smkvD1-hpbbNPx5-jJTo8rD3Zz7G8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AA0C-E51E-F848-B3FB-D78B07E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33" y="-70549"/>
            <a:ext cx="3382832" cy="3499549"/>
          </a:xfrm>
        </p:spPr>
        <p:txBody>
          <a:bodyPr>
            <a:normAutofit/>
          </a:bodyPr>
          <a:lstStyle/>
          <a:p>
            <a:pPr algn="l"/>
            <a:br>
              <a:rPr lang="en-US" sz="4200" dirty="0"/>
            </a:br>
            <a:r>
              <a:rPr lang="en-US" sz="4200" dirty="0"/>
              <a:t>OVN </a:t>
            </a:r>
            <a:br>
              <a:rPr lang="en-US" sz="4200" dirty="0"/>
            </a:br>
            <a:r>
              <a:rPr lang="en-US" sz="4200" dirty="0"/>
              <a:t>Changes</a:t>
            </a:r>
            <a:br>
              <a:rPr lang="en-US" sz="4200" dirty="0"/>
            </a:br>
            <a:r>
              <a:rPr lang="en-US" sz="4200" dirty="0"/>
              <a:t>2h-2021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390A0-38AB-6246-9C52-9317BB253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4109604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Glenn West</a:t>
            </a:r>
          </a:p>
          <a:p>
            <a:pPr algn="l"/>
            <a:r>
              <a:rPr lang="en-US" dirty="0">
                <a:solidFill>
                  <a:srgbClr val="2CB839"/>
                </a:solidFill>
                <a:hlinkClick r:id="rId3"/>
              </a:rPr>
              <a:t>gwest@redhat.com</a:t>
            </a:r>
            <a:endParaRPr lang="en-US" dirty="0">
              <a:solidFill>
                <a:srgbClr val="2CB839"/>
              </a:solidFill>
            </a:endParaRPr>
          </a:p>
        </p:txBody>
      </p:sp>
      <p:pic>
        <p:nvPicPr>
          <p:cNvPr id="16" name="Picture 3" descr="Wooden puzzle">
            <a:extLst>
              <a:ext uri="{FF2B5EF4-FFF2-40B4-BE49-F238E27FC236}">
                <a16:creationId xmlns:a16="http://schemas.microsoft.com/office/drawing/2014/main" id="{0F33C54E-7BE3-4300-BC95-D70C8DBE66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0" r="14823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6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2AB9-D09E-5A40-A5C9-D8FBB9A2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NorthD</a:t>
            </a:r>
            <a:r>
              <a:rPr lang="en-US" dirty="0"/>
              <a:t> – Fix extremely inefficient usage of </a:t>
            </a:r>
            <a:r>
              <a:rPr lang="en-US" dirty="0" err="1"/>
              <a:t>lflow</a:t>
            </a:r>
            <a:r>
              <a:rPr lang="en-US" dirty="0"/>
              <a:t> hash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ACCF-1182-CD47-8BD7-54462D83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hash table size from a fixed 128 entries to max last seen entries.</a:t>
            </a:r>
          </a:p>
          <a:p>
            <a:r>
              <a:rPr lang="en-US" dirty="0"/>
              <a:t>Can reduce startup time from &gt; 15 Minutes to 11 seconds</a:t>
            </a:r>
          </a:p>
          <a:p>
            <a:r>
              <a:rPr lang="en-US" dirty="0"/>
              <a:t>This also could reduce some possible failures due to the long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176172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2D51-636F-B449-8D6B-E1C165B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Northd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C596-92C2-EB42-8DA5-15380BC42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Flow count on 120 node test database reduced from 1.5m to 50k</a:t>
            </a:r>
          </a:p>
          <a:p>
            <a:r>
              <a:rPr lang="en-US" dirty="0"/>
              <a:t>Southbound DB is no longer a bottleneck @ 120 nodes</a:t>
            </a:r>
          </a:p>
          <a:p>
            <a:r>
              <a:rPr lang="en-US" dirty="0"/>
              <a:t>30% decrease in </a:t>
            </a:r>
            <a:r>
              <a:rPr lang="en-US" dirty="0" err="1"/>
              <a:t>northd</a:t>
            </a:r>
            <a:r>
              <a:rPr lang="en-US" dirty="0"/>
              <a:t> iterations times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4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1550-FDAA-6E4D-A614-FE424EE7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– RAFT heartbeats during compaction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8EF11-C51F-AE4F-994D-F546F1F4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southbound DB leader elections in large scale scenario (250 nodes)</a:t>
            </a:r>
          </a:p>
          <a:p>
            <a:r>
              <a:rPr lang="en-US" dirty="0"/>
              <a:t>Can occur in 100 node cluster</a:t>
            </a:r>
          </a:p>
          <a:p>
            <a:r>
              <a:rPr lang="en-US" dirty="0"/>
              <a:t>Shows as connection dropped</a:t>
            </a:r>
          </a:p>
          <a:p>
            <a:r>
              <a:rPr lang="en-US" dirty="0"/>
              <a:t>Note this is in 4.8.z</a:t>
            </a:r>
          </a:p>
          <a:p>
            <a:r>
              <a:rPr lang="en-US" dirty="0"/>
              <a:t>Alternative fix is to do a controlled change to another master for compaction.</a:t>
            </a:r>
          </a:p>
          <a:p>
            <a:r>
              <a:rPr lang="en-US" dirty="0"/>
              <a:t>BZ 1943631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4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7D9F-06C5-9841-8EB5-BA3576EF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– Avoid unnecessary re-connections with updating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2D2C-0A32-084A-AABE-BD93EC59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current implementation can cause a storm of reconnects, as well as reloading database content creating high load on database servers.</a:t>
            </a:r>
          </a:p>
          <a:p>
            <a:r>
              <a:rPr lang="en-US" dirty="0"/>
              <a:t>Corrected by saving if its still in list of remotes</a:t>
            </a:r>
          </a:p>
          <a:p>
            <a:r>
              <a:rPr lang="en-US" dirty="0"/>
              <a:t>This should increase stability of cluster reducing load during recovery or network issues.</a:t>
            </a:r>
          </a:p>
          <a:p>
            <a:r>
              <a:rPr lang="en-US" dirty="0"/>
              <a:t>Upstream patch</a:t>
            </a:r>
          </a:p>
        </p:txBody>
      </p:sp>
    </p:spTree>
    <p:extLst>
      <p:ext uri="{BB962C8B-B14F-4D97-AF65-F5344CB8AC3E}">
        <p14:creationId xmlns:p14="http://schemas.microsoft.com/office/powerpoint/2010/main" val="413403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DE99-63AF-A941-9567-3195BAC9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03CA-6964-EB4C-AD81-CCB63287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memory usage reduction</a:t>
            </a:r>
          </a:p>
          <a:p>
            <a:r>
              <a:rPr lang="en-US" dirty="0"/>
              <a:t>75% CPU usage reduction</a:t>
            </a:r>
          </a:p>
          <a:p>
            <a:r>
              <a:rPr lang="en-US" dirty="0"/>
              <a:t>RAFT cluster stability increases</a:t>
            </a:r>
          </a:p>
        </p:txBody>
      </p:sp>
    </p:spTree>
    <p:extLst>
      <p:ext uri="{BB962C8B-B14F-4D97-AF65-F5344CB8AC3E}">
        <p14:creationId xmlns:p14="http://schemas.microsoft.com/office/powerpoint/2010/main" val="137645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33B9-AE47-6F4A-A3AD-861C617A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 Two-tier/Relay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6529-D87F-6A4C-8504-D16D5FEB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Relay architecture</a:t>
            </a:r>
          </a:p>
          <a:p>
            <a:pPr lvl="1"/>
            <a:r>
              <a:rPr lang="en-US" dirty="0"/>
              <a:t>Multiple database server proxy for a Raft Cluster</a:t>
            </a:r>
          </a:p>
          <a:p>
            <a:pPr lvl="1"/>
            <a:r>
              <a:rPr lang="en-US" dirty="0"/>
              <a:t>Proxy forwards OVSDB transactions between RAFT Members and a subset of clients</a:t>
            </a:r>
          </a:p>
          <a:p>
            <a:pPr lvl="1"/>
            <a:r>
              <a:rPr lang="en-US" dirty="0"/>
              <a:t>Client load is distributed to a arbitrary number of cattle databases</a:t>
            </a:r>
          </a:p>
          <a:p>
            <a:pPr lvl="1"/>
            <a:r>
              <a:rPr lang="en-US" dirty="0"/>
              <a:t>Allows the HA members to be isolated from load</a:t>
            </a:r>
          </a:p>
          <a:p>
            <a:pPr lvl="1"/>
            <a:r>
              <a:rPr lang="en-US" dirty="0"/>
              <a:t>Increases Stability of Cluster</a:t>
            </a:r>
          </a:p>
          <a:p>
            <a:r>
              <a:rPr lang="en-US" dirty="0"/>
              <a:t>Relay Service Model – see: https://</a:t>
            </a:r>
            <a:r>
              <a:rPr lang="en-US" dirty="0" err="1"/>
              <a:t>docs.openvswitch.org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/latest/ref/ovsdb.7/</a:t>
            </a:r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3518-E912-504B-8E1A-D2B2D7AC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Ovn</a:t>
            </a:r>
            <a:r>
              <a:rPr lang="en-US" dirty="0"/>
              <a:t>-Controller – </a:t>
            </a:r>
            <a:r>
              <a:rPr lang="en-US" dirty="0" err="1"/>
              <a:t>ovn</a:t>
            </a:r>
            <a:r>
              <a:rPr lang="en-US" dirty="0"/>
              <a:t>-controller should update OF rules atomically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5E9D-C4D9-7C41-862D-9A505DB8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methodology – Remove old rule, on next cycle add new rule</a:t>
            </a:r>
          </a:p>
          <a:p>
            <a:pPr lvl="1"/>
            <a:r>
              <a:rPr lang="en-US" dirty="0"/>
              <a:t>Caused app </a:t>
            </a:r>
            <a:r>
              <a:rPr lang="en-US" dirty="0" err="1"/>
              <a:t>dataplane</a:t>
            </a:r>
            <a:r>
              <a:rPr lang="en-US" dirty="0"/>
              <a:t> to be down</a:t>
            </a:r>
          </a:p>
          <a:p>
            <a:pPr lvl="1"/>
            <a:r>
              <a:rPr lang="en-US" dirty="0"/>
              <a:t>Caused Packet loss</a:t>
            </a:r>
          </a:p>
          <a:p>
            <a:r>
              <a:rPr lang="en-US" dirty="0"/>
              <a:t>New methodology – Remove and add new in same cycle</a:t>
            </a:r>
          </a:p>
          <a:p>
            <a:r>
              <a:rPr lang="en-US" dirty="0"/>
              <a:t>Avoids creating additional version of OF tables</a:t>
            </a:r>
          </a:p>
          <a:p>
            <a:r>
              <a:rPr lang="en-US" dirty="0"/>
              <a:t>BZ 1947398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B496-83DC-1B4A-9652-9EABBC38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OvnController</a:t>
            </a:r>
            <a:r>
              <a:rPr lang="en-US" dirty="0"/>
              <a:t> -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40FFA-FDC7-B24F-B88E-62F5547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memory Usage </a:t>
            </a:r>
            <a:r>
              <a:rPr lang="en-US" dirty="0" err="1"/>
              <a:t>Reducation</a:t>
            </a:r>
            <a:r>
              <a:rPr lang="en-US" dirty="0"/>
              <a:t> in </a:t>
            </a:r>
            <a:r>
              <a:rPr lang="en-US" dirty="0" err="1"/>
              <a:t>ovn</a:t>
            </a:r>
            <a:r>
              <a:rPr lang="en-US" dirty="0"/>
              <a:t>-controller and </a:t>
            </a:r>
            <a:r>
              <a:rPr lang="en-US" dirty="0" err="1"/>
              <a:t>ovs-vswitched</a:t>
            </a:r>
            <a:endParaRPr lang="en-US" dirty="0"/>
          </a:p>
          <a:p>
            <a:r>
              <a:rPr lang="en-US" dirty="0"/>
              <a:t>Large reduction in CPU </a:t>
            </a:r>
            <a:r>
              <a:rPr lang="en-US" dirty="0" err="1"/>
              <a:t>uage</a:t>
            </a:r>
            <a:r>
              <a:rPr lang="en-US" dirty="0"/>
              <a:t> in </a:t>
            </a:r>
            <a:r>
              <a:rPr lang="en-US" dirty="0" err="1"/>
              <a:t>ovn</a:t>
            </a:r>
            <a:r>
              <a:rPr lang="en-US" dirty="0"/>
              <a:t>-controller and </a:t>
            </a:r>
            <a:r>
              <a:rPr lang="en-US" dirty="0" err="1"/>
              <a:t>ovs-vswitched</a:t>
            </a:r>
            <a:endParaRPr lang="en-US" dirty="0"/>
          </a:p>
          <a:p>
            <a:r>
              <a:rPr lang="en-US" dirty="0"/>
              <a:t>Large decrease in latency to install flows for OVS</a:t>
            </a:r>
          </a:p>
        </p:txBody>
      </p:sp>
    </p:spTree>
    <p:extLst>
      <p:ext uri="{BB962C8B-B14F-4D97-AF65-F5344CB8AC3E}">
        <p14:creationId xmlns:p14="http://schemas.microsoft.com/office/powerpoint/2010/main" val="1602228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491C-D792-CE46-8A7B-09DF01C7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Further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2349-73C8-DA48-B196-5A0E9762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https://docs.google.com/document/d/1c5eQM4rVTLjns6smkvD1-hpbbNPx5-jJTo8rD3Zz7G8/edit</a:t>
            </a:r>
            <a:endParaRPr lang="en-US" dirty="0"/>
          </a:p>
          <a:p>
            <a:r>
              <a:rPr lang="en-US" dirty="0"/>
              <a:t>This document: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glennswest</a:t>
            </a:r>
            <a:r>
              <a:rPr lang="en-US" dirty="0"/>
              <a:t>/presentations</a:t>
            </a:r>
            <a:r>
              <a:rPr lang="en-US"/>
              <a:t>/ovn-2h-2021.pdf</a:t>
            </a:r>
          </a:p>
        </p:txBody>
      </p:sp>
    </p:spTree>
    <p:extLst>
      <p:ext uri="{BB962C8B-B14F-4D97-AF65-F5344CB8AC3E}">
        <p14:creationId xmlns:p14="http://schemas.microsoft.com/office/powerpoint/2010/main" val="405695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0D00-340A-1449-80A4-98C217EC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NorthD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9C3D-9774-C244-8B32-4A24B252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Flow count on 120 node test database from 1.5m to 50k</a:t>
            </a:r>
          </a:p>
          <a:p>
            <a:r>
              <a:rPr lang="en-US" dirty="0"/>
              <a:t>Southbound DB no longer a bottleneck @ 120 nodes</a:t>
            </a:r>
          </a:p>
          <a:p>
            <a:r>
              <a:rPr lang="en-US" dirty="0"/>
              <a:t>30% decrease in </a:t>
            </a:r>
            <a:r>
              <a:rPr lang="en-US" dirty="0" err="1"/>
              <a:t>northd</a:t>
            </a:r>
            <a:r>
              <a:rPr lang="en-US" dirty="0"/>
              <a:t> iteration times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38E3-A27B-AB4C-996C-B649E22F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Enhancement and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90A5-6926-3B41-B873-3FD86251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 major Enhancements to </a:t>
            </a:r>
            <a:r>
              <a:rPr lang="en-US" dirty="0" err="1"/>
              <a:t>NorthD</a:t>
            </a:r>
            <a:endParaRPr lang="en-US" dirty="0"/>
          </a:p>
          <a:p>
            <a:r>
              <a:rPr lang="en-US" dirty="0"/>
              <a:t>10 major enhancements to Database</a:t>
            </a:r>
          </a:p>
          <a:p>
            <a:r>
              <a:rPr lang="en-US" dirty="0"/>
              <a:t>10 major enhancements to </a:t>
            </a:r>
            <a:r>
              <a:rPr lang="en-US" dirty="0" err="1"/>
              <a:t>ovn</a:t>
            </a:r>
            <a:r>
              <a:rPr lang="en-US" dirty="0"/>
              <a:t>-controller</a:t>
            </a:r>
          </a:p>
          <a:p>
            <a:r>
              <a:rPr lang="en-US" dirty="0"/>
              <a:t>Major Database Architecture change to Database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1AD81463-654C-EF4E-919B-A1933541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076450"/>
            <a:ext cx="3874558" cy="249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92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2E26-1D77-AA48-86C5-FE167883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NorthD</a:t>
            </a:r>
            <a:r>
              <a:rPr lang="en-US" dirty="0"/>
              <a:t> – ARP responding for LB </a:t>
            </a:r>
            <a:r>
              <a:rPr lang="en-US" dirty="0" err="1"/>
              <a:t>Vips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A947A-AC77-FA49-A1C9-1447D1E8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OVN builds too many </a:t>
            </a:r>
            <a:r>
              <a:rPr lang="en-US" dirty="0" err="1"/>
              <a:t>lflows</a:t>
            </a:r>
            <a:r>
              <a:rPr lang="en-US" dirty="0"/>
              <a:t> for ARP responding for load balancer VIPs</a:t>
            </a:r>
          </a:p>
          <a:p>
            <a:r>
              <a:rPr lang="en-US" dirty="0"/>
              <a:t>In Test cluster with 250 nodes with ovn2.13-20</a:t>
            </a:r>
          </a:p>
          <a:p>
            <a:pPr lvl="1"/>
            <a:r>
              <a:rPr lang="en-US" dirty="0"/>
              <a:t> 850K flows are reduced to 350k flows</a:t>
            </a:r>
          </a:p>
          <a:p>
            <a:pPr lvl="1"/>
            <a:r>
              <a:rPr lang="en-US" dirty="0"/>
              <a:t>Reduced Database from 500MB to 200MB</a:t>
            </a:r>
          </a:p>
          <a:p>
            <a:r>
              <a:rPr lang="en-US" dirty="0"/>
              <a:t>BZ 1945415</a:t>
            </a:r>
          </a:p>
        </p:txBody>
      </p:sp>
    </p:spTree>
    <p:extLst>
      <p:ext uri="{BB962C8B-B14F-4D97-AF65-F5344CB8AC3E}">
        <p14:creationId xmlns:p14="http://schemas.microsoft.com/office/powerpoint/2010/main" val="103105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351D-3CA6-014A-BB91-22F7D155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NorthD</a:t>
            </a:r>
            <a:r>
              <a:rPr lang="en-US" dirty="0"/>
              <a:t> – refactor unreachable Ips </a:t>
            </a:r>
            <a:r>
              <a:rPr lang="en-US" dirty="0" err="1"/>
              <a:t>lb</a:t>
            </a:r>
            <a:r>
              <a:rPr lang="en-US" dirty="0"/>
              <a:t>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7BA2-4C80-B64D-B75F-D934C918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 code for unreachable IPS for </a:t>
            </a:r>
            <a:r>
              <a:rPr lang="en-US" dirty="0" err="1"/>
              <a:t>vip</a:t>
            </a:r>
            <a:r>
              <a:rPr lang="en-US" dirty="0"/>
              <a:t> load balancers by inverting the logic during the </a:t>
            </a:r>
            <a:r>
              <a:rPr lang="en-US" dirty="0" err="1"/>
              <a:t>lb</a:t>
            </a:r>
            <a:r>
              <a:rPr lang="en-US" dirty="0"/>
              <a:t> flow creation.</a:t>
            </a:r>
          </a:p>
          <a:p>
            <a:r>
              <a:rPr lang="en-US" dirty="0"/>
              <a:t>Reduce the </a:t>
            </a:r>
            <a:r>
              <a:rPr lang="en-US" dirty="0" err="1"/>
              <a:t>ovn-nortd</a:t>
            </a:r>
            <a:r>
              <a:rPr lang="en-US" dirty="0"/>
              <a:t> loop time of +/- 3 seconds in a production environment</a:t>
            </a:r>
          </a:p>
          <a:p>
            <a:r>
              <a:rPr lang="en-US" dirty="0"/>
              <a:t>BZ 1988554</a:t>
            </a:r>
          </a:p>
        </p:txBody>
      </p:sp>
    </p:spTree>
    <p:extLst>
      <p:ext uri="{BB962C8B-B14F-4D97-AF65-F5344CB8AC3E}">
        <p14:creationId xmlns:p14="http://schemas.microsoft.com/office/powerpoint/2010/main" val="280586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4139-69CA-694D-A03E-5A4941C4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NorthD</a:t>
            </a:r>
            <a:r>
              <a:rPr lang="en-US" dirty="0"/>
              <a:t> – Use Distributed Gateway Port for </a:t>
            </a:r>
            <a:r>
              <a:rPr lang="en-US" dirty="0" err="1"/>
              <a:t>ovn</a:t>
            </a:r>
            <a:r>
              <a:rPr lang="en-US" dirty="0"/>
              <a:t>-controller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4F6C-80AB-4441-98A3-FA44CEF6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changes each show significant performance and scalability improvements:</a:t>
            </a:r>
          </a:p>
          <a:p>
            <a:pPr lvl="1"/>
            <a:r>
              <a:rPr lang="en-US" dirty="0"/>
              <a:t>Remove calculation of </a:t>
            </a:r>
            <a:r>
              <a:rPr lang="en-US" dirty="0" err="1"/>
              <a:t>ha_ref_chassis</a:t>
            </a:r>
            <a:endParaRPr lang="en-US" dirty="0"/>
          </a:p>
          <a:p>
            <a:pPr lvl="1"/>
            <a:r>
              <a:rPr lang="en-US" dirty="0"/>
              <a:t>Removes unnecessary </a:t>
            </a:r>
            <a:r>
              <a:rPr lang="en-US" dirty="0" err="1"/>
              <a:t>get_local_datapath</a:t>
            </a:r>
            <a:endParaRPr lang="en-US" dirty="0"/>
          </a:p>
          <a:p>
            <a:pPr lvl="1"/>
            <a:r>
              <a:rPr lang="en-US" dirty="0"/>
              <a:t>Don’t Flood fill local </a:t>
            </a:r>
            <a:r>
              <a:rPr lang="en-US" dirty="0" err="1"/>
              <a:t>datapaths</a:t>
            </a:r>
            <a:r>
              <a:rPr lang="en-US" dirty="0"/>
              <a:t> beyond DGP boundary </a:t>
            </a:r>
          </a:p>
          <a:p>
            <a:pPr lvl="2"/>
            <a:r>
              <a:rPr lang="en-US" dirty="0"/>
              <a:t>90% reduction of CPU and Memory</a:t>
            </a:r>
          </a:p>
          <a:p>
            <a:r>
              <a:rPr lang="en-US" dirty="0"/>
              <a:t>Multiple upstream patches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CC9C-5045-444C-94CE-26F5C1AC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Northd</a:t>
            </a:r>
            <a:r>
              <a:rPr lang="en-US" dirty="0"/>
              <a:t>: Rework and optimize reconciliation of </a:t>
            </a:r>
            <a:r>
              <a:rPr lang="en-US" dirty="0" err="1"/>
              <a:t>datapath</a:t>
            </a:r>
            <a:r>
              <a:rPr lang="en-US" dirty="0"/>
              <a:t>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DB3D-5A2C-8D4A-94A5-DE691BA8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creation of a new identical </a:t>
            </a:r>
            <a:r>
              <a:rPr lang="en-US" dirty="0" err="1"/>
              <a:t>datapath</a:t>
            </a:r>
            <a:r>
              <a:rPr lang="en-US" dirty="0"/>
              <a:t> group. For a new flow.</a:t>
            </a:r>
          </a:p>
          <a:p>
            <a:r>
              <a:rPr lang="en-US" dirty="0"/>
              <a:t>Don’t check </a:t>
            </a:r>
            <a:r>
              <a:rPr lang="en-US" dirty="0" err="1"/>
              <a:t>datapath</a:t>
            </a:r>
            <a:r>
              <a:rPr lang="en-US" dirty="0"/>
              <a:t> groups in full if not needed – Saves multiple seconds in production size system for this loop</a:t>
            </a:r>
          </a:p>
          <a:p>
            <a:r>
              <a:rPr lang="en-US" dirty="0"/>
              <a:t>Multiple upstream patches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6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7583-1FAF-1242-985E-B3EF912A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NorthD</a:t>
            </a:r>
            <a:r>
              <a:rPr lang="en-US" dirty="0"/>
              <a:t> – process load balancer defrag flows once for all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19E9-678E-BD43-8C48-E086FCA2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creating the matched strings for each LB VIP exactly once, instead of once per </a:t>
            </a:r>
            <a:r>
              <a:rPr lang="en-US" dirty="0" err="1"/>
              <a:t>datapath</a:t>
            </a:r>
            <a:r>
              <a:rPr lang="en-US" dirty="0"/>
              <a:t>, reducing CPU usage in the event processing loop.</a:t>
            </a:r>
          </a:p>
          <a:p>
            <a:r>
              <a:rPr lang="en-US" dirty="0"/>
              <a:t>In a 120 node system this reduces event processing loop time in </a:t>
            </a:r>
            <a:r>
              <a:rPr lang="en-US" dirty="0" err="1"/>
              <a:t>northd</a:t>
            </a:r>
            <a:r>
              <a:rPr lang="en-US" dirty="0"/>
              <a:t> from 9.5 seconds to 8.5 seconds.</a:t>
            </a:r>
          </a:p>
        </p:txBody>
      </p:sp>
    </p:spTree>
    <p:extLst>
      <p:ext uri="{BB962C8B-B14F-4D97-AF65-F5344CB8AC3E}">
        <p14:creationId xmlns:p14="http://schemas.microsoft.com/office/powerpoint/2010/main" val="27124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66B2-3EA5-9A4A-98FE-96794011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Northd</a:t>
            </a:r>
            <a:r>
              <a:rPr lang="en-US" dirty="0"/>
              <a:t> - Don’t merge ARP flood flows for all (unreachable)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A559-1556-EA43-B661-EBB1D692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to install individual flows, one per IP, for managing ARP/NO Traffic flows towards router owned Ips that are on the logical port connecting the switch.</a:t>
            </a:r>
          </a:p>
          <a:p>
            <a:r>
              <a:rPr lang="en-US" dirty="0"/>
              <a:t>Reduced time to install all </a:t>
            </a:r>
            <a:r>
              <a:rPr lang="en-US" dirty="0" err="1"/>
              <a:t>releveant</a:t>
            </a:r>
            <a:r>
              <a:rPr lang="en-US" dirty="0"/>
              <a:t> </a:t>
            </a:r>
            <a:r>
              <a:rPr lang="en-US" dirty="0" err="1"/>
              <a:t>openflows</a:t>
            </a:r>
            <a:r>
              <a:rPr lang="en-US" dirty="0"/>
              <a:t> for a single pod from +/- 6 seconds to 100msec</a:t>
            </a:r>
          </a:p>
        </p:txBody>
      </p:sp>
    </p:spTree>
    <p:extLst>
      <p:ext uri="{BB962C8B-B14F-4D97-AF65-F5344CB8AC3E}">
        <p14:creationId xmlns:p14="http://schemas.microsoft.com/office/powerpoint/2010/main" val="234076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F3423"/>
      </a:dk2>
      <a:lt2>
        <a:srgbClr val="E8E2E7"/>
      </a:lt2>
      <a:accent1>
        <a:srgbClr val="2CB839"/>
      </a:accent1>
      <a:accent2>
        <a:srgbClr val="50B71F"/>
      </a:accent2>
      <a:accent3>
        <a:srgbClr val="8AAC29"/>
      </a:accent3>
      <a:accent4>
        <a:srgbClr val="B79F1F"/>
      </a:accent4>
      <a:accent5>
        <a:srgbClr val="DC7B34"/>
      </a:accent5>
      <a:accent6>
        <a:srgbClr val="CA2422"/>
      </a:accent6>
      <a:hlink>
        <a:srgbClr val="A57837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768</Words>
  <Application>Microsoft Macintosh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Goudy Old Style</vt:lpstr>
      <vt:lpstr>Wingdings 2</vt:lpstr>
      <vt:lpstr>SlateVTI</vt:lpstr>
      <vt:lpstr> OVN  Changes 2h-2021</vt:lpstr>
      <vt:lpstr>NorthD Results</vt:lpstr>
      <vt:lpstr>Enhancement and Fixes</vt:lpstr>
      <vt:lpstr>NorthD – ARP responding for LB Vips</vt:lpstr>
      <vt:lpstr>NorthD – refactor unreachable Ips lb flows</vt:lpstr>
      <vt:lpstr>NorthD – Use Distributed Gateway Port for ovn-controller scalability</vt:lpstr>
      <vt:lpstr>Northd: Rework and optimize reconciliation of datapath groups</vt:lpstr>
      <vt:lpstr>NorthD – process load balancer defrag flows once for all routers</vt:lpstr>
      <vt:lpstr>Northd - Don’t merge ARP flood flows for all (unreachable) Ips</vt:lpstr>
      <vt:lpstr>NorthD – Fix extremely inefficient usage of lflow hash map</vt:lpstr>
      <vt:lpstr>Northd Results</vt:lpstr>
      <vt:lpstr>Database – RAFT heartbeats during compaction</vt:lpstr>
      <vt:lpstr>Database – Avoid unnecessary re-connections with updating remove</vt:lpstr>
      <vt:lpstr>Database Results</vt:lpstr>
      <vt:lpstr>Database: Two-tier/Relay Architecture</vt:lpstr>
      <vt:lpstr>Ovn-Controller – ovn-controller should update OF rules atomically</vt:lpstr>
      <vt:lpstr>OvnController - Result</vt:lpstr>
      <vt:lpstr>For Further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  Single Node  Openshift</dc:title>
  <dc:creator>Glenn West</dc:creator>
  <cp:lastModifiedBy>Glenn West</cp:lastModifiedBy>
  <cp:revision>17</cp:revision>
  <dcterms:created xsi:type="dcterms:W3CDTF">2021-05-15T23:57:40Z</dcterms:created>
  <dcterms:modified xsi:type="dcterms:W3CDTF">2021-11-28T18:00:14Z</dcterms:modified>
</cp:coreProperties>
</file>