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70" r:id="rId12"/>
    <p:sldId id="267" r:id="rId13"/>
    <p:sldId id="269" r:id="rId14"/>
    <p:sldId id="275" r:id="rId15"/>
    <p:sldId id="271" r:id="rId16"/>
    <p:sldId id="273" r:id="rId17"/>
    <p:sldId id="276" r:id="rId18"/>
    <p:sldId id="274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T2</a:t>
            </a:r>
            <a:r>
              <a:rPr lang="en-US" sz="1600" baseline="0"/>
              <a:t> Micro</a:t>
            </a:r>
          </a:p>
          <a:p>
            <a:pPr>
              <a:defRPr sz="1600"/>
            </a:pPr>
            <a:r>
              <a:rPr lang="en-US" sz="1600" baseline="0"/>
              <a:t>Times in Seconds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27-4547-A2C2-4DEC8E076164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27-4547-A2C2-4DEC8E076164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27-4547-A2C2-4DEC8E076164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27-4547-A2C2-4DEC8E076164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27-4547-A2C2-4DEC8E076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Time to Build Dictionary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0A-450C-9320-985DF61CFFFC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0A-450C-9320-985DF61CFFFC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0A-450C-9320-985DF61CFFFC}"/>
            </c:ext>
          </c:extLst>
        </c:ser>
        <c:ser>
          <c:idx val="3"/>
          <c:order val="3"/>
          <c:tx>
            <c:strRef>
              <c:f>Sheet3!$Q$64</c:f>
              <c:strCache>
                <c:ptCount val="1"/>
                <c:pt idx="0">
                  <c:v>i4 xlarge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Sheet3!$Q$65:$Q$67</c:f>
              <c:numCache>
                <c:formatCode>General</c:formatCode>
                <c:ptCount val="3"/>
                <c:pt idx="0">
                  <c:v>3.27128</c:v>
                </c:pt>
                <c:pt idx="1">
                  <c:v>3.2439799999999996</c:v>
                </c:pt>
                <c:pt idx="2">
                  <c:v>3.25298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0A-450C-9320-985DF61CF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035448"/>
        <c:axId val="620034728"/>
      </c:barChart>
      <c:catAx>
        <c:axId val="62003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4728"/>
        <c:crosses val="autoZero"/>
        <c:auto val="1"/>
        <c:lblAlgn val="ctr"/>
        <c:lblOffset val="100"/>
        <c:noMultiLvlLbl val="0"/>
      </c:catAx>
      <c:valAx>
        <c:axId val="62003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035448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Random Access 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Random IO while reading keys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Sheet3!$B$60</c:f>
              <c:strCache>
                <c:ptCount val="1"/>
                <c:pt idx="0">
                  <c:v>t3 io2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Sheet3!$B$61:$B$63</c:f>
              <c:numCache>
                <c:formatCode>General</c:formatCode>
                <c:ptCount val="3"/>
                <c:pt idx="0">
                  <c:v>1.0904800000000001</c:v>
                </c:pt>
                <c:pt idx="1">
                  <c:v>1.2574999999999998</c:v>
                </c:pt>
                <c:pt idx="2">
                  <c:v>2.0150399999999999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D-435A-96A4-41B3B86754CC}"/>
            </c:ext>
          </c:extLst>
        </c:ser>
        <c:ser>
          <c:idx val="1"/>
          <c:order val="1"/>
          <c:tx>
            <c:strRef>
              <c:f>Sheet3!$C$60</c:f>
              <c:strCache>
                <c:ptCount val="1"/>
                <c:pt idx="0">
                  <c:v>D3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Sheet3!$C$61:$C$63</c:f>
              <c:numCache>
                <c:formatCode>General</c:formatCode>
                <c:ptCount val="3"/>
                <c:pt idx="0">
                  <c:v>1.23508</c:v>
                </c:pt>
                <c:pt idx="1">
                  <c:v>1.2037200000000001</c:v>
                </c:pt>
                <c:pt idx="2">
                  <c:v>2.1371199999999999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FD-435A-96A4-41B3B86754CC}"/>
            </c:ext>
          </c:extLst>
        </c:ser>
        <c:ser>
          <c:idx val="2"/>
          <c:order val="2"/>
          <c:tx>
            <c:strRef>
              <c:f>Sheet3!$D$60</c:f>
              <c:strCache>
                <c:ptCount val="1"/>
                <c:pt idx="0">
                  <c:v>i4 (nitro)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Sheet3!$A$61:$A$63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Sheet3!$D$61:$D$63</c:f>
              <c:numCache>
                <c:formatCode>General</c:formatCode>
                <c:ptCount val="3"/>
                <c:pt idx="0">
                  <c:v>0.75616000000000005</c:v>
                </c:pt>
                <c:pt idx="1">
                  <c:v>0.85816000000000003</c:v>
                </c:pt>
                <c:pt idx="2">
                  <c:v>1.4287599999999998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FD-435A-96A4-41B3B8675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20177192"/>
        <c:axId val="620178632"/>
      </c:barChart>
      <c:catAx>
        <c:axId val="62017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8632"/>
        <c:crosses val="autoZero"/>
        <c:auto val="1"/>
        <c:lblAlgn val="ctr"/>
        <c:lblOffset val="100"/>
        <c:noMultiLvlLbl val="0"/>
      </c:catAx>
      <c:valAx>
        <c:axId val="62017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017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WSL Test Run</a:t>
            </a:r>
          </a:p>
          <a:p>
            <a:pPr>
              <a:defRPr sz="1600"/>
            </a:pPr>
            <a:r>
              <a:rPr lang="en-US" sz="1600" dirty="0"/>
              <a:t>Times</a:t>
            </a:r>
            <a:r>
              <a:rPr lang="en-US" sz="1600" baseline="0" dirty="0"/>
              <a:t> in seconds</a:t>
            </a:r>
            <a:endParaRPr lang="en-US" sz="1600" dirty="0"/>
          </a:p>
        </c:rich>
      </c:tx>
      <c:layout>
        <c:manualLayout>
          <c:xMode val="edge"/>
          <c:yMode val="edge"/>
          <c:x val="0.37182767284481488"/>
          <c:y val="2.810715465408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2-4E2B-9EA4-14F638CD01F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2-4E2B-9EA4-14F638CD01F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2-4E2B-9EA4-14F638CD01F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D2-4E2B-9EA4-14F638CD01F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D2-4E2B-9EA4-14F638CD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I4 </a:t>
            </a:r>
            <a:r>
              <a:rPr lang="en-US" sz="1600" dirty="0" err="1"/>
              <a:t>Xlarge</a:t>
            </a:r>
            <a:endParaRPr lang="en-US" sz="1600" dirty="0"/>
          </a:p>
          <a:p>
            <a:pPr>
              <a:defRPr sz="1600"/>
            </a:pPr>
            <a:r>
              <a:rPr lang="en-US" sz="1600" dirty="0"/>
              <a:t>Time in Seconds</a:t>
            </a:r>
          </a:p>
        </c:rich>
      </c:tx>
      <c:layout>
        <c:manualLayout>
          <c:xMode val="edge"/>
          <c:yMode val="edge"/>
          <c:x val="0.42719692040019308"/>
          <c:y val="4.022094018536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Sheet3!$W$4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Sheet3!$W$5:$W$10</c:f>
              <c:numCache>
                <c:formatCode>General</c:formatCode>
                <c:ptCount val="6"/>
                <c:pt idx="0">
                  <c:v>3.27128</c:v>
                </c:pt>
                <c:pt idx="1">
                  <c:v>3.2580399999999998</c:v>
                </c:pt>
                <c:pt idx="2">
                  <c:v>3.2439799999999996</c:v>
                </c:pt>
                <c:pt idx="3">
                  <c:v>3.2311799999999997</c:v>
                </c:pt>
                <c:pt idx="4">
                  <c:v>3.2535000000000003</c:v>
                </c:pt>
                <c:pt idx="5">
                  <c:v>3.25298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EB-45A1-9DD2-FE6ED67EBD12}"/>
            </c:ext>
          </c:extLst>
        </c:ser>
        <c:ser>
          <c:idx val="1"/>
          <c:order val="1"/>
          <c:tx>
            <c:strRef>
              <c:f>Sheet3!$X$4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Sheet3!$X$5:$X$10</c:f>
              <c:numCache>
                <c:formatCode>General</c:formatCode>
                <c:ptCount val="6"/>
                <c:pt idx="0">
                  <c:v>2.9648600000000003</c:v>
                </c:pt>
                <c:pt idx="1">
                  <c:v>3.3477599999999996</c:v>
                </c:pt>
                <c:pt idx="2">
                  <c:v>3.0391199999999996</c:v>
                </c:pt>
                <c:pt idx="3">
                  <c:v>3.0519400000000001</c:v>
                </c:pt>
                <c:pt idx="4">
                  <c:v>3.0275399999999997</c:v>
                </c:pt>
                <c:pt idx="5">
                  <c:v>3.0285600000000001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EB-45A1-9DD2-FE6ED67EBD12}"/>
            </c:ext>
          </c:extLst>
        </c:ser>
        <c:ser>
          <c:idx val="2"/>
          <c:order val="2"/>
          <c:tx>
            <c:strRef>
              <c:f>Sheet3!$Y$4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Sheet3!$Y$5:$Y$10</c:f>
              <c:numCache>
                <c:formatCode>General</c:formatCode>
                <c:ptCount val="6"/>
                <c:pt idx="0">
                  <c:v>2.7697600000000002</c:v>
                </c:pt>
                <c:pt idx="1">
                  <c:v>2.5453199999999998</c:v>
                </c:pt>
                <c:pt idx="2">
                  <c:v>2.5150399999999999</c:v>
                </c:pt>
                <c:pt idx="3">
                  <c:v>2.46862</c:v>
                </c:pt>
                <c:pt idx="4">
                  <c:v>2.4354799999999996</c:v>
                </c:pt>
                <c:pt idx="5">
                  <c:v>2.4087400000000003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EB-45A1-9DD2-FE6ED67EBD12}"/>
            </c:ext>
          </c:extLst>
        </c:ser>
        <c:ser>
          <c:idx val="3"/>
          <c:order val="3"/>
          <c:tx>
            <c:strRef>
              <c:f>Sheet3!$Z$4</c:f>
              <c:strCache>
                <c:ptCount val="1"/>
                <c:pt idx="0">
                  <c:v>Read Dict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Sheet3!$Z$5:$Z$10</c:f>
              <c:numCache>
                <c:formatCode>General</c:formatCode>
                <c:ptCount val="6"/>
                <c:pt idx="0">
                  <c:v>3.7330399999999999</c:v>
                </c:pt>
                <c:pt idx="1">
                  <c:v>3.5632199999999998</c:v>
                </c:pt>
                <c:pt idx="2">
                  <c:v>3.66608</c:v>
                </c:pt>
                <c:pt idx="3">
                  <c:v>3.6358200000000003</c:v>
                </c:pt>
                <c:pt idx="4">
                  <c:v>3.6492999999999993</c:v>
                </c:pt>
                <c:pt idx="5">
                  <c:v>3.6267200000000002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EB-45A1-9DD2-FE6ED67EBD12}"/>
            </c:ext>
          </c:extLst>
        </c:ser>
        <c:ser>
          <c:idx val="4"/>
          <c:order val="4"/>
          <c:tx>
            <c:strRef>
              <c:f>Sheet3!$AA$4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Sheet3!$V$5:$V$10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Sheet3!$AA$5:$AA$10</c:f>
              <c:numCache>
                <c:formatCode>General</c:formatCode>
                <c:ptCount val="6"/>
                <c:pt idx="0">
                  <c:v>0.75616000000000005</c:v>
                </c:pt>
                <c:pt idx="1">
                  <c:v>0.80831999999999993</c:v>
                </c:pt>
                <c:pt idx="2">
                  <c:v>0.85816000000000003</c:v>
                </c:pt>
                <c:pt idx="3">
                  <c:v>0.93990000000000007</c:v>
                </c:pt>
                <c:pt idx="4">
                  <c:v>1.0983000000000001</c:v>
                </c:pt>
                <c:pt idx="5">
                  <c:v>1.4287599999999998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EB-45A1-9DD2-FE6ED67EB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3476352"/>
        <c:axId val="273482472"/>
      </c:lineChart>
      <c:catAx>
        <c:axId val="27347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82472"/>
        <c:crosses val="autoZero"/>
        <c:auto val="1"/>
        <c:lblAlgn val="ctr"/>
        <c:lblOffset val="100"/>
        <c:noMultiLvlLbl val="0"/>
      </c:catAx>
      <c:valAx>
        <c:axId val="27348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47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beat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the most compute intensive task for various instance types </a:t>
            </a:r>
          </a:p>
          <a:p>
            <a:pPr algn="ctr"/>
            <a:r>
              <a:rPr lang="en-US" dirty="0"/>
              <a:t>* With a physical record size of 4096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3DB3EA-9359-4C64-9B8E-EEA0C4598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733128"/>
              </p:ext>
            </p:extLst>
          </p:nvPr>
        </p:nvGraphicFramePr>
        <p:xfrm>
          <a:off x="2434442" y="1287624"/>
          <a:ext cx="7315200" cy="404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80693"/>
              </p:ext>
            </p:extLst>
          </p:nvPr>
        </p:nvGraphicFramePr>
        <p:xfrm>
          <a:off x="2031528" y="1722120"/>
          <a:ext cx="9012525" cy="256032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516721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137263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Measured Speed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81.3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260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330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GB*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3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181 MB 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1.8 TB**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r>
                        <a:rPr lang="en-US" sz="2200" dirty="0"/>
                        <a:t> (Nitro)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1050 MB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800 GB**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C8A126-D49A-6B3A-7DBF-357D4D490498}"/>
              </a:ext>
            </a:extLst>
          </p:cNvPr>
          <p:cNvSpPr txBox="1"/>
          <p:nvPr/>
        </p:nvSpPr>
        <p:spPr>
          <a:xfrm>
            <a:off x="2173184" y="4716935"/>
            <a:ext cx="8431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Creating an instance the size and type of volume to go with it are selectable with these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 The 1.8 TB disk is added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**This is a secondary disk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7123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T3 large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574599"/>
              </p:ext>
            </p:extLst>
          </p:nvPr>
        </p:nvGraphicFramePr>
        <p:xfrm>
          <a:off x="2435289" y="1404614"/>
          <a:ext cx="7315199" cy="403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2809362" y="5559343"/>
            <a:ext cx="6567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  </a:t>
            </a:r>
          </a:p>
          <a:p>
            <a:pPr algn="ctr"/>
            <a:r>
              <a:rPr lang="en-US" dirty="0"/>
              <a:t>This reading key 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8DD9C1-F4B7-D0BC-5DE6-B2C87FA10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563807"/>
              </p:ext>
            </p:extLst>
          </p:nvPr>
        </p:nvGraphicFramePr>
        <p:xfrm>
          <a:off x="2422567" y="1365664"/>
          <a:ext cx="7327076" cy="395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56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Best Results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/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72D14D-E54C-57A6-1567-B9D4F5C3B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661533"/>
              </p:ext>
            </p:extLst>
          </p:nvPr>
        </p:nvGraphicFramePr>
        <p:xfrm>
          <a:off x="6108443" y="1686304"/>
          <a:ext cx="5473958" cy="361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899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AWSCLI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6E93B9-9B94-6D60-44DB-395E85EB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59" y="2282881"/>
            <a:ext cx="5601482" cy="126700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77010C-646F-2AB7-997A-09139AC13A6B}"/>
              </a:ext>
            </a:extLst>
          </p:cNvPr>
          <p:cNvCxnSpPr/>
          <p:nvPr/>
        </p:nvCxnSpPr>
        <p:spPr>
          <a:xfrm>
            <a:off x="618930" y="1418253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4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413"/>
          </a:xfrm>
        </p:spPr>
        <p:txBody>
          <a:bodyPr/>
          <a:lstStyle/>
          <a:p>
            <a:r>
              <a:rPr lang="en-US" dirty="0"/>
              <a:t>EBS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513494-BF2A-D5B3-BD43-D11006FC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didn’t see a lot of difference in the GP2 GP3 and IO2 disks.  The disks used in the “I” family are faster.  </a:t>
            </a:r>
          </a:p>
          <a:p>
            <a:r>
              <a:rPr lang="en-US" dirty="0"/>
              <a:t>The expense is non-trivial.  Daily use for a single user would rival or surpass purchase of a desktop computer.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16E6B-E45C-9648-5EEE-3291F4307A5D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5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Challenges in Testing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D986174-4687-54D4-2E1A-964B4E6EAE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52" y="1690688"/>
            <a:ext cx="4810796" cy="263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BF92-1F91-71EE-7B49-BDD24A60E372}"/>
              </a:ext>
            </a:extLst>
          </p:cNvPr>
          <p:cNvSpPr txBox="1"/>
          <p:nvPr/>
        </p:nvSpPr>
        <p:spPr>
          <a:xfrm>
            <a:off x="1211283" y="1971304"/>
            <a:ext cx="4884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creating an instance the region may be selected but the Availability zone is not.  Volumes may be selected in an Availability zone.  A volume created may not be made available to another instance.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58423-27B4-7556-FE20-C0C995EA1A8E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8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S3 Challenges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09D799-C46A-AFB4-33F7-21C13EC55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945" y="2809788"/>
            <a:ext cx="4725059" cy="1238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DB7C5-480A-F49E-EA70-F21DEEE5A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3" y="1509206"/>
            <a:ext cx="5534797" cy="45916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45638-97DD-DA02-7719-58E281AE6F9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85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F145-4E41-CCA3-E21E-5F8E6434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158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7721-9FC4-B9A3-3579-DD29F92D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9A5F3-98E9-EB76-948A-1215FDAD7066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63E3CA-F4EB-8787-88D2-1C2EF441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4" y="310615"/>
            <a:ext cx="5263182" cy="341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2DF85-EEC2-C418-E03C-A6A87842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97" y="310615"/>
            <a:ext cx="5050969" cy="3418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D8CEF-A0EF-134C-57C3-D165E6AA5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34" y="3429000"/>
            <a:ext cx="4276725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C7BA-6BAF-8C3C-5EA4-62EAE88E5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562350"/>
            <a:ext cx="5050969" cy="3143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9201-7D3A-3767-CE27-B0F62BD3758D}"/>
              </a:ext>
            </a:extLst>
          </p:cNvPr>
          <p:cNvSpPr txBox="1"/>
          <p:nvPr/>
        </p:nvSpPr>
        <p:spPr>
          <a:xfrm rot="1584945">
            <a:off x="3882525" y="3090267"/>
            <a:ext cx="4727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alpha val="72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521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2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Simulate actual work conditions</a:t>
            </a:r>
          </a:p>
          <a:p>
            <a:r>
              <a:rPr lang="en-US" sz="3200" dirty="0"/>
              <a:t>Fairly large amount of IO operations</a:t>
            </a:r>
          </a:p>
          <a:p>
            <a:r>
              <a:rPr lang="en-US" sz="3200" dirty="0"/>
              <a:t>Control over the record size. </a:t>
            </a:r>
          </a:p>
          <a:p>
            <a:r>
              <a:rPr lang="en-US" sz="3200" dirty="0"/>
              <a:t>File systems on most computers are block devices.  </a:t>
            </a:r>
          </a:p>
          <a:p>
            <a:pPr lvl="1"/>
            <a:r>
              <a:rPr lang="en-US" sz="2800" dirty="0"/>
              <a:t>Naïve: Hoped that EBS may offer some additional IO capability.</a:t>
            </a:r>
          </a:p>
          <a:p>
            <a:pPr lvl="1"/>
            <a:r>
              <a:rPr lang="en-US" sz="2800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89" y="163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List of registered voters in Harris County (obtained via FOIA request)</a:t>
            </a:r>
          </a:p>
          <a:p>
            <a:pPr lvl="1"/>
            <a:r>
              <a:rPr lang="en-US" sz="2800" dirty="0"/>
              <a:t>2.48 Million records</a:t>
            </a:r>
          </a:p>
          <a:p>
            <a:pPr lvl="1"/>
            <a:r>
              <a:rPr lang="en-US" sz="2800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sz="3200" dirty="0"/>
              <a:t>List of voters in the county election of 2021</a:t>
            </a:r>
          </a:p>
          <a:p>
            <a:pPr lvl="1"/>
            <a:r>
              <a:rPr lang="en-US" sz="2800" dirty="0"/>
              <a:t>In-person &amp; Mail-in voting</a:t>
            </a:r>
          </a:p>
          <a:p>
            <a:pPr lvl="1"/>
            <a:r>
              <a:rPr lang="en-US" sz="2800" dirty="0"/>
              <a:t>Data in order of votes received (apparent random order)</a:t>
            </a:r>
          </a:p>
          <a:p>
            <a:pPr lvl="1"/>
            <a:r>
              <a:rPr lang="en-US" sz="2800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Dictionary</a:t>
            </a:r>
            <a:r>
              <a:rPr lang="en-US" dirty="0"/>
              <a:t>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596593"/>
              </p:ext>
            </p:extLst>
          </p:nvPr>
        </p:nvGraphicFramePr>
        <p:xfrm>
          <a:off x="609599" y="1686304"/>
          <a:ext cx="5486401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575030"/>
              </p:ext>
            </p:extLst>
          </p:nvPr>
        </p:nvGraphicFramePr>
        <p:xfrm>
          <a:off x="6096000" y="1686304"/>
          <a:ext cx="5473959" cy="36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2764"/>
              </p:ext>
            </p:extLst>
          </p:nvPr>
        </p:nvGraphicFramePr>
        <p:xfrm>
          <a:off x="2031528" y="1722120"/>
          <a:ext cx="9012525" cy="213360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73258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780726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358541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 1 thread,1 GB , 2.5 GHz, 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 core, 2 threads, 8 GB, 2.5 GHz,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$0.0832 /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d3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$0.499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I4 </a:t>
                      </a:r>
                      <a:r>
                        <a:rPr lang="en-US" sz="2200" dirty="0" err="1"/>
                        <a:t>xlarge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 cores, 4 threads, 32 GB, 2.9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$0.343 / </a:t>
                      </a:r>
                      <a:r>
                        <a:rPr lang="en-US" sz="2200" dirty="0" err="1"/>
                        <a:t>hr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39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818</Words>
  <Application>Microsoft Office PowerPoint</Application>
  <PresentationFormat>Widescreen</PresentationFormat>
  <Paragraphs>146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Tested</vt:lpstr>
      <vt:lpstr>Different Instance Types</vt:lpstr>
      <vt:lpstr>Disk Types Tested</vt:lpstr>
      <vt:lpstr>Different Disk Types</vt:lpstr>
      <vt:lpstr>Different Disk Types</vt:lpstr>
      <vt:lpstr>Best Results </vt:lpstr>
      <vt:lpstr>AWSCLI Setup</vt:lpstr>
      <vt:lpstr>EBS Challenges</vt:lpstr>
      <vt:lpstr>EBS Challenges in Testing</vt:lpstr>
      <vt:lpstr>S3 Challenges</vt:lpstr>
      <vt:lpstr>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46</cp:revision>
  <dcterms:created xsi:type="dcterms:W3CDTF">2018-03-21T09:44:05Z</dcterms:created>
  <dcterms:modified xsi:type="dcterms:W3CDTF">2023-04-27T02:29:08Z</dcterms:modified>
</cp:coreProperties>
</file>