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  <p:sldId id="275" r:id="rId15"/>
    <p:sldId id="271" r:id="rId16"/>
    <p:sldId id="284" r:id="rId17"/>
    <p:sldId id="281" r:id="rId18"/>
    <p:sldId id="286" r:id="rId19"/>
    <p:sldId id="285" r:id="rId20"/>
    <p:sldId id="283" r:id="rId21"/>
    <p:sldId id="282" r:id="rId22"/>
    <p:sldId id="274" r:id="rId23"/>
    <p:sldId id="273" r:id="rId24"/>
    <p:sldId id="278" r:id="rId25"/>
    <p:sldId id="272" r:id="rId26"/>
    <p:sldId id="277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46" d="100"/>
          <a:sy n="46" d="100"/>
        </p:scale>
        <p:origin x="7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S3 Actual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Sheet1!$H$15</c:f>
              <c:strCache>
                <c:ptCount val="1"/>
                <c:pt idx="0">
                  <c:v>Actual Build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Sheet1!$H$16:$H$19</c:f>
              <c:numCache>
                <c:formatCode>General</c:formatCode>
                <c:ptCount val="4"/>
                <c:pt idx="0">
                  <c:v>214.6</c:v>
                </c:pt>
                <c:pt idx="1">
                  <c:v>230.3</c:v>
                </c:pt>
                <c:pt idx="2">
                  <c:v>262</c:v>
                </c:pt>
                <c:pt idx="3">
                  <c:v>413.9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D-4DFD-B32E-B2D94655403E}"/>
            </c:ext>
          </c:extLst>
        </c:ser>
        <c:ser>
          <c:idx val="6"/>
          <c:order val="6"/>
          <c:tx>
            <c:strRef>
              <c:f>Sheet1!$I$15</c:f>
              <c:strCache>
                <c:ptCount val="1"/>
                <c:pt idx="0">
                  <c:v>Actual Read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Sheet1!$I$16:$I$19</c:f>
              <c:numCache>
                <c:formatCode>General</c:formatCode>
                <c:ptCount val="4"/>
                <c:pt idx="0">
                  <c:v>39.299999999999997</c:v>
                </c:pt>
                <c:pt idx="1">
                  <c:v>77.7</c:v>
                </c:pt>
                <c:pt idx="2">
                  <c:v>100.5</c:v>
                </c:pt>
                <c:pt idx="3">
                  <c:v>264.2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7D-4DFD-B32E-B2D946554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993720"/>
        <c:axId val="5189940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</c15:sqref>
                        </c15:formulaRef>
                      </c:ext>
                    </c:extLst>
                    <c:strCache>
                      <c:ptCount val="1"/>
                      <c:pt idx="0">
                        <c:v>Build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Sheet1!$C$16:$C$19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</c:v>
                      </c:pt>
                      <c:pt idx="1">
                        <c:v>8.9</c:v>
                      </c:pt>
                      <c:pt idx="2">
                        <c:v>9.3000000000000007</c:v>
                      </c:pt>
                      <c:pt idx="3">
                        <c:v>12.7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E7D-4DFD-B32E-B2D94655403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Sheet1!$D$15</c15:sqref>
                        </c15:formulaRef>
                      </c:ext>
                    </c:extLst>
                    <c:strCache>
                      <c:ptCount val="1"/>
                      <c:pt idx="0">
                        <c:v>Read Time (Buffer=1)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Sheet1!$D$16:$D$19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E7D-4DFD-B32E-B2D94655403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Sheet1!$E$15</c15:sqref>
                        </c15:formulaRef>
                      </c:ext>
                    </c:extLst>
                    <c:strCache>
                      <c:ptCount val="1"/>
                      <c:pt idx="0">
                        <c:v>Read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Sheet1!$E$16:$E$19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4.4000000000000004</c:v>
                      </c:pt>
                      <c:pt idx="1">
                        <c:v>4.8</c:v>
                      </c:pt>
                      <c:pt idx="2">
                        <c:v>6.8</c:v>
                      </c:pt>
                      <c:pt idx="3">
                        <c:v>17.3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E7D-4DFD-B32E-B2D94655403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Sheet1!$F$15</c15:sqref>
                        </c15:formulaRef>
                      </c:ext>
                    </c:extLst>
                    <c:strCache>
                      <c:ptCount val="1"/>
                      <c:pt idx="0">
                        <c:v>S3 Upload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Sheet1!$F$16:$F$19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2.73</c:v>
                      </c:pt>
                      <c:pt idx="1">
                        <c:v>3.5</c:v>
                      </c:pt>
                      <c:pt idx="2">
                        <c:v>3.5</c:v>
                      </c:pt>
                      <c:pt idx="3">
                        <c:v>5.7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8E7D-4DFD-B32E-B2D94655403E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Sheet1!$G$15</c15:sqref>
                        </c15:formulaRef>
                      </c:ext>
                    </c:extLst>
                    <c:strCache>
                      <c:ptCount val="1"/>
                      <c:pt idx="0">
                        <c:v>S3 Download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Sheet1!$G$16:$G$19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</c:v>
                      </c:pt>
                      <c:pt idx="1">
                        <c:v>3.3</c:v>
                      </c:pt>
                      <c:pt idx="2">
                        <c:v>3.9</c:v>
                      </c:pt>
                      <c:pt idx="3">
                        <c:v>13.5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8E7D-4DFD-B32E-B2D94655403E}"/>
                  </c:ext>
                </c:extLst>
              </c15:ser>
            </c15:filteredBarSeries>
          </c:ext>
        </c:extLst>
      </c:barChart>
      <c:catAx>
        <c:axId val="51899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Objects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4072"/>
        <c:crosses val="autoZero"/>
        <c:auto val="1"/>
        <c:lblAlgn val="ctr"/>
        <c:lblOffset val="100"/>
        <c:noMultiLvlLbl val="0"/>
      </c:catAx>
      <c:valAx>
        <c:axId val="51899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T2</a:t>
            </a:r>
            <a:r>
              <a:rPr lang="en-US" sz="1600" baseline="0"/>
              <a:t> Micro</a:t>
            </a:r>
          </a:p>
          <a:p>
            <a:pPr>
              <a:defRPr sz="1600"/>
            </a:pPr>
            <a:r>
              <a:rPr lang="en-US" sz="1600" baseline="0"/>
              <a:t>Times in Seconds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I4 </a:t>
            </a:r>
            <a:r>
              <a:rPr lang="en-US" sz="1600" dirty="0" err="1"/>
              <a:t>Xlarge</a:t>
            </a:r>
            <a:endParaRPr lang="en-US" sz="1600" dirty="0"/>
          </a:p>
          <a:p>
            <a:pPr>
              <a:defRPr sz="1600"/>
            </a:pPr>
            <a:r>
              <a:rPr lang="en-US" sz="1600" dirty="0"/>
              <a:t>Time in Seconds</a:t>
            </a:r>
          </a:p>
        </c:rich>
      </c:tx>
      <c:layout>
        <c:manualLayout>
          <c:xMode val="edge"/>
          <c:yMode val="edge"/>
          <c:x val="0.42719692040019308"/>
          <c:y val="4.022094018536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Sheet3!$W$4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Sheet3!$W$5:$W$10</c:f>
              <c:numCache>
                <c:formatCode>General</c:formatCode>
                <c:ptCount val="6"/>
                <c:pt idx="0">
                  <c:v>3.27128</c:v>
                </c:pt>
                <c:pt idx="1">
                  <c:v>3.2580399999999998</c:v>
                </c:pt>
                <c:pt idx="2">
                  <c:v>3.2439799999999996</c:v>
                </c:pt>
                <c:pt idx="3">
                  <c:v>3.2311799999999997</c:v>
                </c:pt>
                <c:pt idx="4">
                  <c:v>3.2535000000000003</c:v>
                </c:pt>
                <c:pt idx="5">
                  <c:v>3.25298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EB-45A1-9DD2-FE6ED67EBD12}"/>
            </c:ext>
          </c:extLst>
        </c:ser>
        <c:ser>
          <c:idx val="1"/>
          <c:order val="1"/>
          <c:tx>
            <c:strRef>
              <c:f>Sheet3!$X$4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Sheet3!$X$5:$X$10</c:f>
              <c:numCache>
                <c:formatCode>General</c:formatCode>
                <c:ptCount val="6"/>
                <c:pt idx="0">
                  <c:v>2.9648600000000003</c:v>
                </c:pt>
                <c:pt idx="1">
                  <c:v>3.3477599999999996</c:v>
                </c:pt>
                <c:pt idx="2">
                  <c:v>3.0391199999999996</c:v>
                </c:pt>
                <c:pt idx="3">
                  <c:v>3.0519400000000001</c:v>
                </c:pt>
                <c:pt idx="4">
                  <c:v>3.0275399999999997</c:v>
                </c:pt>
                <c:pt idx="5">
                  <c:v>3.0285600000000001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EB-45A1-9DD2-FE6ED67EBD12}"/>
            </c:ext>
          </c:extLst>
        </c:ser>
        <c:ser>
          <c:idx val="2"/>
          <c:order val="2"/>
          <c:tx>
            <c:strRef>
              <c:f>Sheet3!$Y$4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Sheet3!$Y$5:$Y$10</c:f>
              <c:numCache>
                <c:formatCode>General</c:formatCode>
                <c:ptCount val="6"/>
                <c:pt idx="0">
                  <c:v>2.7697600000000002</c:v>
                </c:pt>
                <c:pt idx="1">
                  <c:v>2.5453199999999998</c:v>
                </c:pt>
                <c:pt idx="2">
                  <c:v>2.5150399999999999</c:v>
                </c:pt>
                <c:pt idx="3">
                  <c:v>2.46862</c:v>
                </c:pt>
                <c:pt idx="4">
                  <c:v>2.4354799999999996</c:v>
                </c:pt>
                <c:pt idx="5">
                  <c:v>2.4087400000000003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EB-45A1-9DD2-FE6ED67EBD12}"/>
            </c:ext>
          </c:extLst>
        </c:ser>
        <c:ser>
          <c:idx val="3"/>
          <c:order val="3"/>
          <c:tx>
            <c:strRef>
              <c:f>Sheet3!$Z$4</c:f>
              <c:strCache>
                <c:ptCount val="1"/>
                <c:pt idx="0">
                  <c:v>Read Dict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Sheet3!$Z$5:$Z$10</c:f>
              <c:numCache>
                <c:formatCode>General</c:formatCode>
                <c:ptCount val="6"/>
                <c:pt idx="0">
                  <c:v>3.7330399999999999</c:v>
                </c:pt>
                <c:pt idx="1">
                  <c:v>3.5632199999999998</c:v>
                </c:pt>
                <c:pt idx="2">
                  <c:v>3.66608</c:v>
                </c:pt>
                <c:pt idx="3">
                  <c:v>3.6358200000000003</c:v>
                </c:pt>
                <c:pt idx="4">
                  <c:v>3.6492999999999993</c:v>
                </c:pt>
                <c:pt idx="5">
                  <c:v>3.6267200000000002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EB-45A1-9DD2-FE6ED67EBD12}"/>
            </c:ext>
          </c:extLst>
        </c:ser>
        <c:ser>
          <c:idx val="4"/>
          <c:order val="4"/>
          <c:tx>
            <c:strRef>
              <c:f>Sheet3!$AA$4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Sheet3!$AA$5:$AA$10</c:f>
              <c:numCache>
                <c:formatCode>General</c:formatCode>
                <c:ptCount val="6"/>
                <c:pt idx="0">
                  <c:v>0.75616000000000005</c:v>
                </c:pt>
                <c:pt idx="1">
                  <c:v>0.80831999999999993</c:v>
                </c:pt>
                <c:pt idx="2">
                  <c:v>0.85816000000000003</c:v>
                </c:pt>
                <c:pt idx="3">
                  <c:v>0.93990000000000007</c:v>
                </c:pt>
                <c:pt idx="4">
                  <c:v>1.0983000000000001</c:v>
                </c:pt>
                <c:pt idx="5">
                  <c:v>1.4287599999999998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EB-45A1-9DD2-FE6ED67EB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476352"/>
        <c:axId val="273482472"/>
      </c:lineChart>
      <c:catAx>
        <c:axId val="27347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82472"/>
        <c:crosses val="autoZero"/>
        <c:auto val="1"/>
        <c:lblAlgn val="ctr"/>
        <c:lblOffset val="100"/>
        <c:noMultiLvlLbl val="0"/>
      </c:catAx>
      <c:valAx>
        <c:axId val="2734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7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Space</a:t>
            </a:r>
            <a:r>
              <a:rPr lang="en-US" sz="2400" baseline="0"/>
              <a:t> Used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Sheet1!$A$47:$C$47</c:f>
              <c:strCache>
                <c:ptCount val="3"/>
                <c:pt idx="0">
                  <c:v>EBS </c:v>
                </c:pt>
                <c:pt idx="1">
                  <c:v>CSV </c:v>
                </c:pt>
                <c:pt idx="2">
                  <c:v>S3</c:v>
                </c:pt>
              </c:strCache>
            </c:strRef>
          </c:cat>
          <c:val>
            <c:numRef>
              <c:f>Sheet1!$A$48:$C$48</c:f>
              <c:numCache>
                <c:formatCode>General</c:formatCode>
                <c:ptCount val="3"/>
                <c:pt idx="0">
                  <c:v>303.7</c:v>
                </c:pt>
                <c:pt idx="1">
                  <c:v>233.5</c:v>
                </c:pt>
                <c:pt idx="2">
                  <c:v>231.1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A-4596-A7AF-A556B1667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8713720"/>
        <c:axId val="538711960"/>
      </c:barChart>
      <c:catAx>
        <c:axId val="53871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11960"/>
        <c:crosses val="autoZero"/>
        <c:auto val="1"/>
        <c:lblAlgn val="ctr"/>
        <c:lblOffset val="100"/>
        <c:noMultiLvlLbl val="0"/>
      </c:catAx>
      <c:valAx>
        <c:axId val="53871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Space</a:t>
                </a:r>
                <a:r>
                  <a:rPr lang="en-US" sz="1400" baseline="0"/>
                  <a:t> (MB)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1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S3 Processing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Build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Sheet1!$C$16:$C$19</c:f>
              <c:numCache>
                <c:formatCode>General</c:formatCode>
                <c:ptCount val="4"/>
                <c:pt idx="0">
                  <c:v>8</c:v>
                </c:pt>
                <c:pt idx="1">
                  <c:v>8.9</c:v>
                </c:pt>
                <c:pt idx="2">
                  <c:v>9.3000000000000007</c:v>
                </c:pt>
                <c:pt idx="3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9-45BF-882D-7F57AB9C0B6C}"/>
            </c:ext>
          </c:extLst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Read Time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Sheet1!$E$16:$E$19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4.8</c:v>
                </c:pt>
                <c:pt idx="2">
                  <c:v>6.8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9-45BF-882D-7F57AB9C0B6C}"/>
            </c:ext>
          </c:extLst>
        </c:ser>
        <c:ser>
          <c:idx val="3"/>
          <c:order val="3"/>
          <c:tx>
            <c:strRef>
              <c:f>Sheet1!$F$15</c:f>
              <c:strCache>
                <c:ptCount val="1"/>
                <c:pt idx="0">
                  <c:v>S3 Upload Time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Sheet1!$F$16:$F$19</c:f>
              <c:numCache>
                <c:formatCode>General</c:formatCode>
                <c:ptCount val="4"/>
                <c:pt idx="0">
                  <c:v>2.73</c:v>
                </c:pt>
                <c:pt idx="1">
                  <c:v>3.5</c:v>
                </c:pt>
                <c:pt idx="2">
                  <c:v>3.5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19-45BF-882D-7F57AB9C0B6C}"/>
            </c:ext>
          </c:extLst>
        </c:ser>
        <c:ser>
          <c:idx val="4"/>
          <c:order val="4"/>
          <c:tx>
            <c:strRef>
              <c:f>Sheet1!$G$15</c:f>
              <c:strCache>
                <c:ptCount val="1"/>
                <c:pt idx="0">
                  <c:v>S3 Download Time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Sheet1!$G$16:$G$19</c:f>
              <c:numCache>
                <c:formatCode>General</c:formatCode>
                <c:ptCount val="4"/>
                <c:pt idx="0">
                  <c:v>2.9</c:v>
                </c:pt>
                <c:pt idx="1">
                  <c:v>3.3</c:v>
                </c:pt>
                <c:pt idx="2">
                  <c:v>3.9</c:v>
                </c:pt>
                <c:pt idx="3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19-45BF-882D-7F57AB9C0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993720"/>
        <c:axId val="5189940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Sheet1!$D$15</c15:sqref>
                        </c15:formulaRef>
                      </c:ext>
                    </c:extLst>
                    <c:strCache>
                      <c:ptCount val="1"/>
                      <c:pt idx="0">
                        <c:v>Read Time (Buffer=1)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Sheet1!$D$16:$D$19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719-45BF-882D-7F57AB9C0B6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Sheet1!$H$15</c15:sqref>
                        </c15:formulaRef>
                      </c:ext>
                    </c:extLst>
                    <c:strCache>
                      <c:ptCount val="1"/>
                      <c:pt idx="0">
                        <c:v>Actual Build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Sheet1!$H$16:$H$19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214.6</c:v>
                      </c:pt>
                      <c:pt idx="1">
                        <c:v>230.3</c:v>
                      </c:pt>
                      <c:pt idx="2">
                        <c:v>262</c:v>
                      </c:pt>
                      <c:pt idx="3">
                        <c:v>413.9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1719-45BF-882D-7F57AB9C0B6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Sheet1!$I$15</c15:sqref>
                        </c15:formulaRef>
                      </c:ext>
                    </c:extLst>
                    <c:strCache>
                      <c:ptCount val="1"/>
                      <c:pt idx="0">
                        <c:v>Actual Read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Sheet1!$I$16:$I$19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39.299999999999997</c:v>
                      </c:pt>
                      <c:pt idx="1">
                        <c:v>77.7</c:v>
                      </c:pt>
                      <c:pt idx="2">
                        <c:v>100.5</c:v>
                      </c:pt>
                      <c:pt idx="3">
                        <c:v>264.2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1719-45BF-882D-7F57AB9C0B6C}"/>
                  </c:ext>
                </c:extLst>
              </c15:ser>
            </c15:filteredBarSeries>
          </c:ext>
        </c:extLst>
      </c:barChart>
      <c:catAx>
        <c:axId val="51899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Objects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4072"/>
        <c:crosses val="autoZero"/>
        <c:auto val="1"/>
        <c:lblAlgn val="ctr"/>
        <c:lblOffset val="100"/>
        <c:noMultiLvlLbl val="0"/>
      </c:catAx>
      <c:valAx>
        <c:axId val="51899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access this bucket, we used the AWS CLI and python module boto3.</a:t>
            </a:r>
          </a:p>
          <a:p>
            <a:r>
              <a:rPr lang="en-US" dirty="0"/>
              <a:t>We also used IAM keys with specific permissions for S3 for security best practices and to resemble work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reason for this is quite simple.</a:t>
            </a:r>
          </a:p>
          <a:p>
            <a:r>
              <a:rPr lang="en-US" dirty="0"/>
              <a:t>The average record size is about 97 B, but in block storage, all of them are put in 128 B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these are impressive numbers.. but not in the right way.</a:t>
            </a:r>
          </a:p>
          <a:p>
            <a:r>
              <a:rPr lang="en-US" dirty="0"/>
              <a:t>As such, I tried to reduce this by reducing the number of objects.</a:t>
            </a:r>
          </a:p>
          <a:p>
            <a:r>
              <a:rPr lang="en-US" dirty="0"/>
              <a:t>  That is, by increasing the number of records per object.</a:t>
            </a:r>
          </a:p>
          <a:p>
            <a:r>
              <a:rPr lang="en-US" dirty="0"/>
              <a:t>  For this however, we will need to also build a dictionary for each records location in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1, 10, and 100, relatively speaking, there does not appear to be a huge difference.</a:t>
            </a:r>
          </a:p>
          <a:p>
            <a:r>
              <a:rPr lang="en-US" dirty="0"/>
              <a:t>One might hope that it’s because it grows logarithmically, but once we get 1000 objects, such hopes are no longer plausible.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Challenges!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"So, we decided to test it out and check its time performance"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474153"/>
              </p:ext>
            </p:extLst>
          </p:nvPr>
        </p:nvGraphicFramePr>
        <p:xfrm>
          <a:off x="2435289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61854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16721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137263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 (buffered read)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r>
                        <a:rPr lang="en-US" sz="2200" dirty="0"/>
                        <a:t> (Nitro)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C8A126-D49A-6B3A-7DBF-357D4D490498}"/>
              </a:ext>
            </a:extLst>
          </p:cNvPr>
          <p:cNvSpPr txBox="1"/>
          <p:nvPr/>
        </p:nvSpPr>
        <p:spPr>
          <a:xfrm>
            <a:off x="1877148" y="4716935"/>
            <a:ext cx="8431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Speeds determined with the command </a:t>
            </a:r>
            <a:r>
              <a:rPr lang="en-US" sz="2400" dirty="0" err="1">
                <a:latin typeface="Consolas" panose="020B0609020204030204" pitchFamily="49" charset="0"/>
              </a:rPr>
              <a:t>hdparm</a:t>
            </a:r>
            <a:r>
              <a:rPr lang="en-US" sz="2400" dirty="0">
                <a:latin typeface="Consolas" panose="020B0609020204030204" pitchFamily="49" charset="0"/>
              </a:rPr>
              <a:t> –Tt</a:t>
            </a:r>
          </a:p>
          <a:p>
            <a:r>
              <a:rPr lang="en-US" sz="2400" dirty="0"/>
              <a:t>When Creating an instance the size and type of volume to go with it are selectable with these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 The 1.8 TB disk is added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**This is a secondary disk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34205"/>
              </p:ext>
            </p:extLst>
          </p:nvPr>
        </p:nvGraphicFramePr>
        <p:xfrm>
          <a:off x="2435289" y="1371600"/>
          <a:ext cx="7315199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64543"/>
              </p:ext>
            </p:extLst>
          </p:nvPr>
        </p:nvGraphicFramePr>
        <p:xfrm>
          <a:off x="2435289" y="1366084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Best Results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181783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72D14D-E54C-57A6-1567-B9D4F5C3B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63502"/>
              </p:ext>
            </p:extLst>
          </p:nvPr>
        </p:nvGraphicFramePr>
        <p:xfrm>
          <a:off x="6108443" y="1686304"/>
          <a:ext cx="5473958" cy="361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899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Cloud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Durability: 99.999999999%</a:t>
            </a:r>
          </a:p>
          <a:p>
            <a:r>
              <a:rPr lang="en-US" dirty="0"/>
              <a:t>Stores and retrieves any type of data via internet</a:t>
            </a:r>
          </a:p>
          <a:p>
            <a:r>
              <a:rPr lang="en-US" dirty="0"/>
              <a:t>Virtually limitless storage</a:t>
            </a:r>
          </a:p>
          <a:p>
            <a:endParaRPr lang="en-US" dirty="0"/>
          </a:p>
          <a:p>
            <a:r>
              <a:rPr lang="en-US" dirty="0"/>
              <a:t>Most widely used cloud storage service</a:t>
            </a:r>
          </a:p>
          <a:p>
            <a:r>
              <a:rPr lang="en-US" dirty="0"/>
              <a:t>Used by millions of businesses and organizations worldwide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4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Tool. Helps users interact with AWS services from the command line</a:t>
            </a:r>
          </a:p>
          <a:p>
            <a:pPr lvl="1"/>
            <a:r>
              <a:rPr lang="en-US" dirty="0"/>
              <a:t>e.g., create, update, delete, and controlling access</a:t>
            </a:r>
          </a:p>
          <a:p>
            <a:r>
              <a:rPr lang="en-US" dirty="0"/>
              <a:t>Supports multiple OS</a:t>
            </a:r>
          </a:p>
          <a:p>
            <a:pPr lvl="1"/>
            <a:r>
              <a:rPr lang="en-US" dirty="0"/>
              <a:t>e.g., Windows, Mac, Linux</a:t>
            </a:r>
          </a:p>
          <a:p>
            <a:r>
              <a:rPr lang="en-US" dirty="0"/>
              <a:t>For developers and administrators to automate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E93B9-9B94-6D60-44DB-395E85EB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4522334"/>
            <a:ext cx="7315200" cy="165462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1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Comparison of Space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2D031E-6AD0-4317-15E8-C26721C2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2825"/>
            <a:ext cx="3096491" cy="2912629"/>
          </a:xfrm>
        </p:spPr>
        <p:txBody>
          <a:bodyPr/>
          <a:lstStyle/>
          <a:p>
            <a:r>
              <a:rPr lang="en-US" dirty="0"/>
              <a:t>S3 uses </a:t>
            </a:r>
            <a:r>
              <a:rPr lang="en-US" b="1" dirty="0"/>
              <a:t>76% </a:t>
            </a:r>
            <a:r>
              <a:rPr lang="en-US" dirty="0"/>
              <a:t>compared to EBS</a:t>
            </a:r>
          </a:p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BDFA87-5394-8146-25C6-5554FFD2C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02804"/>
              </p:ext>
            </p:extLst>
          </p:nvPr>
        </p:nvGraphicFramePr>
        <p:xfrm>
          <a:off x="4254759" y="1681739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61E5AC-2A6B-7A46-54BE-CBBB48DA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87926"/>
              </p:ext>
            </p:extLst>
          </p:nvPr>
        </p:nvGraphicFramePr>
        <p:xfrm>
          <a:off x="1278081" y="3739139"/>
          <a:ext cx="2216726" cy="124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218">
                  <a:extLst>
                    <a:ext uri="{9D8B030D-6E8A-4147-A177-3AD203B41FA5}">
                      <a16:colId xmlns:a16="http://schemas.microsoft.com/office/drawing/2014/main" val="403853701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30665281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Record Size (B)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069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960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97.417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7207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835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Attempt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DC799-46FD-EF1C-17EC-30460F88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408327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1 record per object</a:t>
            </a:r>
          </a:p>
          <a:p>
            <a:pPr lvl="1"/>
            <a:r>
              <a:rPr lang="en-US" sz="2800" dirty="0"/>
              <a:t>2.48 Million </a:t>
            </a:r>
            <a:r>
              <a:rPr lang="en-US" sz="2800" dirty="0">
                <a:sym typeface="Wingdings" panose="05000000000000000000" pitchFamily="2" charset="2"/>
              </a:rPr>
              <a:t>Objects</a:t>
            </a:r>
          </a:p>
          <a:p>
            <a:pPr marL="457200" lvl="1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/>
              <a:t>Build Time: </a:t>
            </a:r>
            <a:r>
              <a:rPr lang="en-US" sz="2400" b="1" dirty="0"/>
              <a:t>~</a:t>
            </a:r>
            <a:r>
              <a:rPr lang="en-US" sz="2800" b="1" dirty="0"/>
              <a:t>15 hours!</a:t>
            </a:r>
          </a:p>
          <a:p>
            <a:r>
              <a:rPr lang="en-US" dirty="0"/>
              <a:t>Read Time: </a:t>
            </a:r>
            <a:r>
              <a:rPr lang="en-US" sz="2400" b="1" dirty="0"/>
              <a:t>~</a:t>
            </a:r>
            <a:r>
              <a:rPr lang="en-US" sz="2800" b="1" dirty="0"/>
              <a:t>10 hours!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96B9A-27C7-D4CC-D290-AA3B8A14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4" y="2329357"/>
            <a:ext cx="6917133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FA56E-69E9-40E2-94AD-AEB9B469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1351291"/>
            <a:ext cx="37057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144011" y="1359759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Object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396799" y="3303281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Record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6685"/>
              </p:ext>
            </p:extLst>
          </p:nvPr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473233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2353699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object </a:t>
            </a:r>
            <a:r>
              <a:rPr lang="en-US" sz="2400" dirty="0">
                <a:sym typeface="Wingdings" panose="05000000000000000000" pitchFamily="2" charset="2"/>
              </a:rPr>
              <a:t> Many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Records separated as lines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Voter records are not all the same size.</a:t>
            </a:r>
          </a:p>
          <a:p>
            <a:endParaRPr lang="en-US" sz="2400" dirty="0"/>
          </a:p>
          <a:p>
            <a:r>
              <a:rPr lang="en-US" sz="2400" dirty="0"/>
              <a:t>Dictionary: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Voter id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(Object #, Offset)</a:t>
            </a:r>
          </a:p>
          <a:p>
            <a:endParaRPr lang="en-US" sz="2400" dirty="0"/>
          </a:p>
          <a:p>
            <a:r>
              <a:rPr lang="en-US" sz="2400" dirty="0"/>
              <a:t>Python module </a:t>
            </a:r>
            <a:r>
              <a:rPr lang="en-US" sz="2400" i="1" dirty="0" err="1"/>
              <a:t>linecache</a:t>
            </a: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Attempt to optimize random access of a line (voter record)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Location Dictionary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Object Sizes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04E6C3-9C1C-C01E-3936-5D2E455F5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946297"/>
              </p:ext>
            </p:extLst>
          </p:nvPr>
        </p:nvGraphicFramePr>
        <p:xfrm>
          <a:off x="2438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621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Object Sizes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61868B-897C-1324-2066-BC48B013D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234378"/>
              </p:ext>
            </p:extLst>
          </p:nvPr>
        </p:nvGraphicFramePr>
        <p:xfrm>
          <a:off x="2438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97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S3 Challenges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9D799-C46A-AFB4-33F7-21C13EC5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18" y="4507055"/>
            <a:ext cx="5029200" cy="13181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B7C5-480A-F49E-EA70-F21DEEE5A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24"/>
          <a:stretch/>
        </p:blipFill>
        <p:spPr>
          <a:xfrm>
            <a:off x="6546982" y="4507055"/>
            <a:ext cx="5029200" cy="18139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45638-97DD-DA02-7719-58E281AE6F9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4F44A9-8257-94B8-8147-3F1906687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951"/>
          <a:stretch/>
        </p:blipFill>
        <p:spPr>
          <a:xfrm>
            <a:off x="615818" y="5986958"/>
            <a:ext cx="5029200" cy="283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57517-D3EB-612C-A689-1224AB044CE1}"/>
              </a:ext>
            </a:extLst>
          </p:cNvPr>
          <p:cNvSpPr txBox="1">
            <a:spLocks/>
          </p:cNvSpPr>
          <p:nvPr/>
        </p:nvSpPr>
        <p:spPr>
          <a:xfrm>
            <a:off x="838200" y="1635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performance not meant for many operations</a:t>
            </a:r>
          </a:p>
          <a:p>
            <a:r>
              <a:rPr lang="en-US" dirty="0"/>
              <a:t>Substantial difference in process time and actual time</a:t>
            </a:r>
          </a:p>
          <a:p>
            <a:pPr lvl="1"/>
            <a:r>
              <a:rPr lang="en-US" dirty="0"/>
              <a:t>Occasionally led to EC2 killing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45048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didn’t see a lot of difference in the GP2 GP3 and IO2 disks.  The disks used in the “I” family are faster.  </a:t>
            </a:r>
          </a:p>
          <a:p>
            <a:r>
              <a:rPr lang="en-US" dirty="0"/>
              <a:t>The expense is non-trivial.  Daily use for a single user would rival or surpass purchase of a desktop computer, of course the cloud instance is automatically upgradable without capitol investment.</a:t>
            </a:r>
          </a:p>
          <a:p>
            <a:r>
              <a:rPr lang="en-US" dirty="0"/>
              <a:t>S3 --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install a free key-value database on the I4 instance and compare it’s results to the results so far.</a:t>
            </a:r>
          </a:p>
          <a:p>
            <a:r>
              <a:rPr lang="en-US" dirty="0"/>
              <a:t>If time permits, we will rewrite the program in C++ to allow for easier and faster manipulation of the data.</a:t>
            </a:r>
          </a:p>
          <a:p>
            <a:r>
              <a:rPr lang="en-US" dirty="0"/>
              <a:t>S3 --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2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Glenn – Program Architecture – rough draft – ran EC2 experiments</a:t>
            </a:r>
          </a:p>
          <a:p>
            <a:r>
              <a:rPr lang="en-US" dirty="0"/>
              <a:t>Daniel – Program Refactoring – made Separate Program with streamlined Architecture for S3 – ran S3 experiments</a:t>
            </a:r>
          </a:p>
          <a:p>
            <a:endParaRPr lang="en-US" dirty="0"/>
          </a:p>
          <a:p>
            <a:r>
              <a:rPr lang="en-US" dirty="0"/>
              <a:t>Both contributed to the slides for this presentation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9A5F3-98E9-EB76-948A-1215FDAD706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3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3E3CA-F4EB-8787-88D2-1C2EF44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" y="310615"/>
            <a:ext cx="5263182" cy="341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2DF85-EEC2-C418-E03C-A6A87842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97" y="310615"/>
            <a:ext cx="5050969" cy="3418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D8CEF-A0EF-134C-57C3-D165E6AA5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34" y="3429000"/>
            <a:ext cx="4276725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C7BA-6BAF-8C3C-5EA4-62EAE88E5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562350"/>
            <a:ext cx="5050969" cy="3143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9201-7D3A-3767-CE27-B0F62BD3758D}"/>
              </a:ext>
            </a:extLst>
          </p:cNvPr>
          <p:cNvSpPr txBox="1"/>
          <p:nvPr/>
        </p:nvSpPr>
        <p:spPr>
          <a:xfrm rot="1584945">
            <a:off x="3882525" y="3090267"/>
            <a:ext cx="4727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alpha val="72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521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Challenges in Testing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986174-4687-54D4-2E1A-964B4E6EA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2" y="1690688"/>
            <a:ext cx="4810796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BF92-1F91-71EE-7B49-BDD24A60E372}"/>
              </a:ext>
            </a:extLst>
          </p:cNvPr>
          <p:cNvSpPr txBox="1"/>
          <p:nvPr/>
        </p:nvSpPr>
        <p:spPr>
          <a:xfrm>
            <a:off x="1211283" y="1971304"/>
            <a:ext cx="488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creating an instance the region may be selected but the Availability zone is not.  Volumes may be selected in an Availability zone.  A volume created may not be made available to another instance.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58423-27B4-7556-FE20-C0C995EA1A8E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</a:t>
            </a:r>
          </a:p>
          <a:p>
            <a:r>
              <a:rPr lang="en-US" sz="3200" dirty="0"/>
              <a:t>File systems on most computers are block devices</a:t>
            </a:r>
          </a:p>
          <a:p>
            <a:pPr lvl="1"/>
            <a:r>
              <a:rPr lang="en-US" sz="2800" dirty="0"/>
              <a:t>Naïve: Hoped that EBS may offer some additional IO capability</a:t>
            </a:r>
          </a:p>
          <a:p>
            <a:pPr lvl="1"/>
            <a:r>
              <a:rPr lang="en-US" sz="2800" dirty="0"/>
              <a:t>Additionally, retrieving blocks of storage, as objects, by an identifier seems appealing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5CCA49EA-0B2A-C21F-E31A-DF137C6FBFC0}"/>
              </a:ext>
            </a:extLst>
          </p:cNvPr>
          <p:cNvSpPr/>
          <p:nvPr/>
        </p:nvSpPr>
        <p:spPr>
          <a:xfrm>
            <a:off x="3809787" y="2384175"/>
            <a:ext cx="932213" cy="832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38C59-4D79-E0C8-7272-C34BE7E7771D}"/>
              </a:ext>
            </a:extLst>
          </p:cNvPr>
          <p:cNvSpPr txBox="1"/>
          <p:nvPr/>
        </p:nvSpPr>
        <p:spPr>
          <a:xfrm>
            <a:off x="4858987" y="256111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CF3E6-EE7F-B7FF-CA02-DF252BF6C805}"/>
              </a:ext>
            </a:extLst>
          </p:cNvPr>
          <p:cNvSpPr txBox="1"/>
          <p:nvPr/>
        </p:nvSpPr>
        <p:spPr>
          <a:xfrm>
            <a:off x="5296395" y="389758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9BC2F-80FE-9366-15CF-749E808D433D}"/>
              </a:ext>
            </a:extLst>
          </p:cNvPr>
          <p:cNvSpPr txBox="1"/>
          <p:nvPr/>
        </p:nvSpPr>
        <p:spPr>
          <a:xfrm>
            <a:off x="5698177" y="4369038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Vastly influenced by IO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CEA802-FBF6-DFB6-5509-12D8490DCD39}"/>
              </a:ext>
            </a:extLst>
          </p:cNvPr>
          <p:cNvCxnSpPr>
            <a:cxnSpLocks/>
          </p:cNvCxnSpPr>
          <p:nvPr/>
        </p:nvCxnSpPr>
        <p:spPr>
          <a:xfrm>
            <a:off x="4858987" y="4133309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57A6E-0396-C2AA-C28B-929AD7647427}"/>
              </a:ext>
            </a:extLst>
          </p:cNvPr>
          <p:cNvCxnSpPr>
            <a:cxnSpLocks/>
          </p:cNvCxnSpPr>
          <p:nvPr/>
        </p:nvCxnSpPr>
        <p:spPr>
          <a:xfrm>
            <a:off x="5320145" y="4604765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D4026-4956-8CE6-0350-2C0536F95E3C}"/>
              </a:ext>
            </a:extLst>
          </p:cNvPr>
          <p:cNvCxnSpPr>
            <a:cxnSpLocks/>
          </p:cNvCxnSpPr>
          <p:nvPr/>
        </p:nvCxnSpPr>
        <p:spPr>
          <a:xfrm>
            <a:off x="4174177" y="3775070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CBC5C4-8E91-28B7-CD54-F78AB37AB461}"/>
              </a:ext>
            </a:extLst>
          </p:cNvPr>
          <p:cNvSpPr txBox="1"/>
          <p:nvPr/>
        </p:nvSpPr>
        <p:spPr>
          <a:xfrm>
            <a:off x="4611585" y="3529837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Mix of compute and IO</a:t>
            </a:r>
          </a:p>
        </p:txBody>
      </p: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51849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497308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1377</Words>
  <Application>Microsoft Office PowerPoint</Application>
  <PresentationFormat>Widescreen</PresentationFormat>
  <Paragraphs>235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  <vt:lpstr>Best Results </vt:lpstr>
      <vt:lpstr>AWS S3: Cloud Storage Service</vt:lpstr>
      <vt:lpstr>AWS CLI</vt:lpstr>
      <vt:lpstr>Comparison of Space Used</vt:lpstr>
      <vt:lpstr>First Attempt</vt:lpstr>
      <vt:lpstr>PowerPoint Presentation</vt:lpstr>
      <vt:lpstr>Different Object Sizes</vt:lpstr>
      <vt:lpstr>Different Object Sizes</vt:lpstr>
      <vt:lpstr>S3 Challenges</vt:lpstr>
      <vt:lpstr>Conclusions</vt:lpstr>
      <vt:lpstr>Future Work</vt:lpstr>
      <vt:lpstr>Contributions</vt:lpstr>
      <vt:lpstr>PowerPoint Presentation</vt:lpstr>
      <vt:lpstr>EBS Challenges in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Fernandez, Daniel</cp:lastModifiedBy>
  <cp:revision>84</cp:revision>
  <dcterms:created xsi:type="dcterms:W3CDTF">2018-03-21T09:44:05Z</dcterms:created>
  <dcterms:modified xsi:type="dcterms:W3CDTF">2023-04-27T16:29:31Z</dcterms:modified>
</cp:coreProperties>
</file>