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9" r:id="rId4"/>
    <p:sldId id="281" r:id="rId5"/>
    <p:sldId id="282" r:id="rId6"/>
    <p:sldId id="283" r:id="rId7"/>
    <p:sldId id="267" r:id="rId8"/>
    <p:sldId id="289" r:id="rId9"/>
    <p:sldId id="284" r:id="rId10"/>
    <p:sldId id="290" r:id="rId11"/>
    <p:sldId id="292" r:id="rId12"/>
    <p:sldId id="306" r:id="rId13"/>
    <p:sldId id="308" r:id="rId14"/>
    <p:sldId id="293" r:id="rId15"/>
    <p:sldId id="294" r:id="rId16"/>
    <p:sldId id="307" r:id="rId17"/>
    <p:sldId id="310" r:id="rId18"/>
    <p:sldId id="311" r:id="rId19"/>
    <p:sldId id="312" r:id="rId20"/>
    <p:sldId id="313" r:id="rId21"/>
    <p:sldId id="257" r:id="rId22"/>
    <p:sldId id="285" r:id="rId23"/>
    <p:sldId id="286" r:id="rId24"/>
    <p:sldId id="287" r:id="rId25"/>
    <p:sldId id="288" r:id="rId26"/>
    <p:sldId id="295" r:id="rId27"/>
    <p:sldId id="296" r:id="rId28"/>
    <p:sldId id="297" r:id="rId29"/>
    <p:sldId id="298" r:id="rId30"/>
    <p:sldId id="299" r:id="rId31"/>
    <p:sldId id="302" r:id="rId32"/>
    <p:sldId id="300" r:id="rId33"/>
    <p:sldId id="301" r:id="rId34"/>
    <p:sldId id="303"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p:scale>
          <a:sx n="75" d="100"/>
          <a:sy n="75" d="100"/>
        </p:scale>
        <p:origin x="104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ACE9-DDCE-C9DA-3997-BAD25AE7EB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G"/>
          </a:p>
        </p:txBody>
      </p:sp>
      <p:sp>
        <p:nvSpPr>
          <p:cNvPr id="3" name="Subtitle 2">
            <a:extLst>
              <a:ext uri="{FF2B5EF4-FFF2-40B4-BE49-F238E27FC236}">
                <a16:creationId xmlns:a16="http://schemas.microsoft.com/office/drawing/2014/main" id="{02A4C808-FDC9-F913-9364-894CFACAE3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G"/>
          </a:p>
        </p:txBody>
      </p:sp>
      <p:sp>
        <p:nvSpPr>
          <p:cNvPr id="4" name="Date Placeholder 3">
            <a:extLst>
              <a:ext uri="{FF2B5EF4-FFF2-40B4-BE49-F238E27FC236}">
                <a16:creationId xmlns:a16="http://schemas.microsoft.com/office/drawing/2014/main" id="{97E6AC25-A0E8-555D-4A74-CF53DAF4570C}"/>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452CE964-14D3-E145-16AF-D7D1421542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B24A9AB-D3C6-6C36-0AF9-4371E4583F33}"/>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177691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2ED3-21DA-AD3D-FB4D-C0D2063957F1}"/>
              </a:ext>
            </a:extLst>
          </p:cNvPr>
          <p:cNvSpPr>
            <a:spLocks noGrp="1"/>
          </p:cNvSpPr>
          <p:nvPr>
            <p:ph type="title"/>
          </p:nvPr>
        </p:nvSpPr>
        <p:spPr/>
        <p:txBody>
          <a:bodyPr/>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A3AD8599-2F4C-44EA-F5E4-6DE65F4546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AC28C944-7DAA-A1A1-A24C-A0AE0E4BC6A3}"/>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DD34425A-6867-A8C4-101A-9465970AB0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E4DBCE-6521-9310-4D9E-CF8741254040}"/>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135758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5010F-9013-7612-F239-3FA6E28A21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ED217137-A4C2-8C3B-B438-C0090AFC0A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DBDE0B1B-C27A-C22E-5C06-EABE71AF3212}"/>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31FC6917-F83C-E74D-7C79-6E98A03042F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CCF303-95A9-7C87-DC19-B1174E802134}"/>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277430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59A6-A930-DBB7-97FC-31C0C6248FD5}"/>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F09AEC95-4160-6021-9BFF-C67290FAB5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5ECE27D6-89EA-7DC3-54A6-A58A5F7060A0}"/>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69161914-5D39-BEED-CBB8-87B3B8143A9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2694D4-8477-81A1-EFB3-126814C033D7}"/>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214573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5FDA-5D3C-E338-8D01-27B8668409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G"/>
          </a:p>
        </p:txBody>
      </p:sp>
      <p:sp>
        <p:nvSpPr>
          <p:cNvPr id="3" name="Text Placeholder 2">
            <a:extLst>
              <a:ext uri="{FF2B5EF4-FFF2-40B4-BE49-F238E27FC236}">
                <a16:creationId xmlns:a16="http://schemas.microsoft.com/office/drawing/2014/main" id="{F8564CC3-54C5-DE04-80C6-27E7DE77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AFE9B5-63C8-CE2D-D7D1-CEA4E39CCD37}"/>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CBD336C7-94C5-D2DE-1292-EDC9497A35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6076B39-65E3-D73E-1403-6C0E1533B518}"/>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205956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E84B-D9EA-EE84-2562-31763CFC20B1}"/>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507B0497-45D7-D0F5-0A38-97A4DACE36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Content Placeholder 3">
            <a:extLst>
              <a:ext uri="{FF2B5EF4-FFF2-40B4-BE49-F238E27FC236}">
                <a16:creationId xmlns:a16="http://schemas.microsoft.com/office/drawing/2014/main" id="{6390B6E7-8D77-AF0F-7294-EFB5FB7EC4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Date Placeholder 4">
            <a:extLst>
              <a:ext uri="{FF2B5EF4-FFF2-40B4-BE49-F238E27FC236}">
                <a16:creationId xmlns:a16="http://schemas.microsoft.com/office/drawing/2014/main" id="{DD72B782-7617-3BB9-A1D7-8D70DB945690}"/>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6" name="Footer Placeholder 5">
            <a:extLst>
              <a:ext uri="{FF2B5EF4-FFF2-40B4-BE49-F238E27FC236}">
                <a16:creationId xmlns:a16="http://schemas.microsoft.com/office/drawing/2014/main" id="{B5326E1B-6690-406C-4FB6-9A1980CCD0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315CCD-8533-33F0-502D-13B4C85909CE}"/>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321330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72EA-3556-FC87-3219-61D5BF348080}"/>
              </a:ext>
            </a:extLst>
          </p:cNvPr>
          <p:cNvSpPr>
            <a:spLocks noGrp="1"/>
          </p:cNvSpPr>
          <p:nvPr>
            <p:ph type="title"/>
          </p:nvPr>
        </p:nvSpPr>
        <p:spPr>
          <a:xfrm>
            <a:off x="839788" y="365125"/>
            <a:ext cx="10515600" cy="1325563"/>
          </a:xfrm>
        </p:spPr>
        <p:txBody>
          <a:bodyPr/>
          <a:lstStyle/>
          <a:p>
            <a:r>
              <a:rPr lang="en-GB"/>
              <a:t>Click to edit Master title style</a:t>
            </a:r>
            <a:endParaRPr lang="en-SG"/>
          </a:p>
        </p:txBody>
      </p:sp>
      <p:sp>
        <p:nvSpPr>
          <p:cNvPr id="3" name="Text Placeholder 2">
            <a:extLst>
              <a:ext uri="{FF2B5EF4-FFF2-40B4-BE49-F238E27FC236}">
                <a16:creationId xmlns:a16="http://schemas.microsoft.com/office/drawing/2014/main" id="{6594BBB7-9B93-9C67-9458-1F5DF9A06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478443-FC1B-CA75-ADF9-AC8B915EC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Text Placeholder 4">
            <a:extLst>
              <a:ext uri="{FF2B5EF4-FFF2-40B4-BE49-F238E27FC236}">
                <a16:creationId xmlns:a16="http://schemas.microsoft.com/office/drawing/2014/main" id="{589502F0-5BC6-CBC2-6DB7-29606A6F0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D0A46DA-60A9-C88A-1FB6-09FE14296E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7" name="Date Placeholder 6">
            <a:extLst>
              <a:ext uri="{FF2B5EF4-FFF2-40B4-BE49-F238E27FC236}">
                <a16:creationId xmlns:a16="http://schemas.microsoft.com/office/drawing/2014/main" id="{99AC2F64-12E9-9026-83B1-B4F7C60B92F6}"/>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8" name="Footer Placeholder 7">
            <a:extLst>
              <a:ext uri="{FF2B5EF4-FFF2-40B4-BE49-F238E27FC236}">
                <a16:creationId xmlns:a16="http://schemas.microsoft.com/office/drawing/2014/main" id="{F9856896-92C1-822C-789B-0AEE117B46C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0304CDD-CE83-CE2B-039A-785AAA15E72D}"/>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79299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2EE7-DB28-AEE8-D156-0098CCAE8425}"/>
              </a:ext>
            </a:extLst>
          </p:cNvPr>
          <p:cNvSpPr>
            <a:spLocks noGrp="1"/>
          </p:cNvSpPr>
          <p:nvPr>
            <p:ph type="title"/>
          </p:nvPr>
        </p:nvSpPr>
        <p:spPr/>
        <p:txBody>
          <a:bodyPr/>
          <a:lstStyle/>
          <a:p>
            <a:r>
              <a:rPr lang="en-GB"/>
              <a:t>Click to edit Master title style</a:t>
            </a:r>
            <a:endParaRPr lang="en-SG"/>
          </a:p>
        </p:txBody>
      </p:sp>
      <p:sp>
        <p:nvSpPr>
          <p:cNvPr id="3" name="Date Placeholder 2">
            <a:extLst>
              <a:ext uri="{FF2B5EF4-FFF2-40B4-BE49-F238E27FC236}">
                <a16:creationId xmlns:a16="http://schemas.microsoft.com/office/drawing/2014/main" id="{260AE051-DF7B-960A-37BC-890D125E3430}"/>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4" name="Footer Placeholder 3">
            <a:extLst>
              <a:ext uri="{FF2B5EF4-FFF2-40B4-BE49-F238E27FC236}">
                <a16:creationId xmlns:a16="http://schemas.microsoft.com/office/drawing/2014/main" id="{6A52FD07-E200-12BD-71BE-444741A5EE5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1DF36F4-667F-1A9F-363D-3964BDDCD804}"/>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215255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A02D2-B488-079E-4DA6-F80005909E65}"/>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3" name="Footer Placeholder 2">
            <a:extLst>
              <a:ext uri="{FF2B5EF4-FFF2-40B4-BE49-F238E27FC236}">
                <a16:creationId xmlns:a16="http://schemas.microsoft.com/office/drawing/2014/main" id="{E315DAA1-549F-2D39-49F6-E1B9C3EB62E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9F280F1-8254-80D2-3E76-A2B4D4E0EA65}"/>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117447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79E1-8152-85D9-FC24-9AD1ACDD7C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G"/>
          </a:p>
        </p:txBody>
      </p:sp>
      <p:sp>
        <p:nvSpPr>
          <p:cNvPr id="3" name="Content Placeholder 2">
            <a:extLst>
              <a:ext uri="{FF2B5EF4-FFF2-40B4-BE49-F238E27FC236}">
                <a16:creationId xmlns:a16="http://schemas.microsoft.com/office/drawing/2014/main" id="{72DDC5BE-7800-0616-4CB8-0B4C4CEF9E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Text Placeholder 3">
            <a:extLst>
              <a:ext uri="{FF2B5EF4-FFF2-40B4-BE49-F238E27FC236}">
                <a16:creationId xmlns:a16="http://schemas.microsoft.com/office/drawing/2014/main" id="{736FE1BD-D4BD-11FB-B8DF-0CB914176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4C532-7D54-98CC-716E-78000AEB83E5}"/>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6" name="Footer Placeholder 5">
            <a:extLst>
              <a:ext uri="{FF2B5EF4-FFF2-40B4-BE49-F238E27FC236}">
                <a16:creationId xmlns:a16="http://schemas.microsoft.com/office/drawing/2014/main" id="{1CB7DA2A-8CA8-4811-5666-4BB3F67E70A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C2FCA5A-E331-89B6-396F-E28B33BC83F6}"/>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117690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E6AD-C06F-8F3D-0C4B-9185BC0E0A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G"/>
          </a:p>
        </p:txBody>
      </p:sp>
      <p:sp>
        <p:nvSpPr>
          <p:cNvPr id="3" name="Picture Placeholder 2">
            <a:extLst>
              <a:ext uri="{FF2B5EF4-FFF2-40B4-BE49-F238E27FC236}">
                <a16:creationId xmlns:a16="http://schemas.microsoft.com/office/drawing/2014/main" id="{411C427C-95F9-A1BC-CB03-D4ABD44F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7A9B0E2-B6B5-E73E-F7C9-D333C52AC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CD99DD-4906-9862-DC39-50B01DF47E38}"/>
              </a:ext>
            </a:extLst>
          </p:cNvPr>
          <p:cNvSpPr>
            <a:spLocks noGrp="1"/>
          </p:cNvSpPr>
          <p:nvPr>
            <p:ph type="dt" sz="half" idx="10"/>
          </p:nvPr>
        </p:nvSpPr>
        <p:spPr/>
        <p:txBody>
          <a:bodyPr/>
          <a:lstStyle/>
          <a:p>
            <a:fld id="{0C7B6E7E-C0B1-44F9-A04D-2EA01712822A}" type="datetimeFigureOut">
              <a:rPr lang="en-SG" smtClean="0"/>
              <a:t>11/8/2023</a:t>
            </a:fld>
            <a:endParaRPr lang="en-SG"/>
          </a:p>
        </p:txBody>
      </p:sp>
      <p:sp>
        <p:nvSpPr>
          <p:cNvPr id="6" name="Footer Placeholder 5">
            <a:extLst>
              <a:ext uri="{FF2B5EF4-FFF2-40B4-BE49-F238E27FC236}">
                <a16:creationId xmlns:a16="http://schemas.microsoft.com/office/drawing/2014/main" id="{1564779F-D26E-4F94-1CF2-97383CD3055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33160F1-3155-60DD-B90E-C6B6D57529DD}"/>
              </a:ext>
            </a:extLst>
          </p:cNvPr>
          <p:cNvSpPr>
            <a:spLocks noGrp="1"/>
          </p:cNvSpPr>
          <p:nvPr>
            <p:ph type="sldNum" sz="quarter" idx="12"/>
          </p:nvPr>
        </p:nvSpPr>
        <p:spPr/>
        <p:txBody>
          <a:bodyPr/>
          <a:lstStyle/>
          <a:p>
            <a:fld id="{F8903057-E60C-4F06-B7EA-D95C5A1DB2C8}" type="slidenum">
              <a:rPr lang="en-SG" smtClean="0"/>
              <a:t>‹#›</a:t>
            </a:fld>
            <a:endParaRPr lang="en-SG"/>
          </a:p>
        </p:txBody>
      </p:sp>
    </p:spTree>
    <p:extLst>
      <p:ext uri="{BB962C8B-B14F-4D97-AF65-F5344CB8AC3E}">
        <p14:creationId xmlns:p14="http://schemas.microsoft.com/office/powerpoint/2010/main" val="226318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D484C-44F3-A970-DB55-55C875807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G"/>
          </a:p>
        </p:txBody>
      </p:sp>
      <p:sp>
        <p:nvSpPr>
          <p:cNvPr id="3" name="Text Placeholder 2">
            <a:extLst>
              <a:ext uri="{FF2B5EF4-FFF2-40B4-BE49-F238E27FC236}">
                <a16:creationId xmlns:a16="http://schemas.microsoft.com/office/drawing/2014/main" id="{0E5E59E8-FE63-B4F8-F48F-78548ACB3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9FF2FCBC-548E-97B8-0897-BDD2E92EB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B6E7E-C0B1-44F9-A04D-2EA01712822A}" type="datetimeFigureOut">
              <a:rPr lang="en-SG" smtClean="0"/>
              <a:t>11/8/2023</a:t>
            </a:fld>
            <a:endParaRPr lang="en-SG"/>
          </a:p>
        </p:txBody>
      </p:sp>
      <p:sp>
        <p:nvSpPr>
          <p:cNvPr id="5" name="Footer Placeholder 4">
            <a:extLst>
              <a:ext uri="{FF2B5EF4-FFF2-40B4-BE49-F238E27FC236}">
                <a16:creationId xmlns:a16="http://schemas.microsoft.com/office/drawing/2014/main" id="{4F9FC5AC-1E07-981E-FB54-CD3FF9192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F1F8FD3-3E26-C941-892B-4FE7BC6D4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03057-E60C-4F06-B7EA-D95C5A1DB2C8}" type="slidenum">
              <a:rPr lang="en-SG" smtClean="0"/>
              <a:t>‹#›</a:t>
            </a:fld>
            <a:endParaRPr lang="en-SG"/>
          </a:p>
        </p:txBody>
      </p:sp>
    </p:spTree>
    <p:extLst>
      <p:ext uri="{BB962C8B-B14F-4D97-AF65-F5344CB8AC3E}">
        <p14:creationId xmlns:p14="http://schemas.microsoft.com/office/powerpoint/2010/main" val="733469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hyperlink" Target="https://people.duke.edu/~rnau/arimrule.htm" TargetMode="Externa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AC65-2E3A-3593-9DB9-C3A51EFA48BF}"/>
              </a:ext>
            </a:extLst>
          </p:cNvPr>
          <p:cNvSpPr>
            <a:spLocks noGrp="1"/>
          </p:cNvSpPr>
          <p:nvPr>
            <p:ph type="ctrTitle"/>
          </p:nvPr>
        </p:nvSpPr>
        <p:spPr/>
        <p:txBody>
          <a:bodyPr/>
          <a:lstStyle/>
          <a:p>
            <a:r>
              <a:rPr lang="en-US" dirty="0"/>
              <a:t>AIML CA2: Part A </a:t>
            </a:r>
            <a:br>
              <a:rPr lang="en-US" dirty="0"/>
            </a:br>
            <a:r>
              <a:rPr lang="en-US" dirty="0"/>
              <a:t>Time Series</a:t>
            </a:r>
            <a:endParaRPr lang="en-SG" dirty="0"/>
          </a:p>
        </p:txBody>
      </p:sp>
      <p:sp>
        <p:nvSpPr>
          <p:cNvPr id="3" name="Subtitle 2">
            <a:extLst>
              <a:ext uri="{FF2B5EF4-FFF2-40B4-BE49-F238E27FC236}">
                <a16:creationId xmlns:a16="http://schemas.microsoft.com/office/drawing/2014/main" id="{8C96E6E4-4A51-871F-E52C-67411154C520}"/>
              </a:ext>
            </a:extLst>
          </p:cNvPr>
          <p:cNvSpPr>
            <a:spLocks noGrp="1"/>
          </p:cNvSpPr>
          <p:nvPr>
            <p:ph type="subTitle" idx="1"/>
          </p:nvPr>
        </p:nvSpPr>
        <p:spPr/>
        <p:txBody>
          <a:bodyPr/>
          <a:lstStyle/>
          <a:p>
            <a:r>
              <a:rPr lang="en-US" dirty="0"/>
              <a:t>Name: Glenn Wu</a:t>
            </a:r>
          </a:p>
          <a:p>
            <a:r>
              <a:rPr lang="en-US" dirty="0"/>
              <a:t>Admin No.: 2214395</a:t>
            </a:r>
          </a:p>
          <a:p>
            <a:r>
              <a:rPr lang="en-US" dirty="0"/>
              <a:t>Class: DAAA/FT/2A/01</a:t>
            </a:r>
            <a:endParaRPr lang="en-SG" dirty="0"/>
          </a:p>
        </p:txBody>
      </p:sp>
    </p:spTree>
    <p:extLst>
      <p:ext uri="{BB962C8B-B14F-4D97-AF65-F5344CB8AC3E}">
        <p14:creationId xmlns:p14="http://schemas.microsoft.com/office/powerpoint/2010/main" val="111872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72454" y="5785714"/>
            <a:ext cx="2505425" cy="666843"/>
          </a:xfrm>
          <a:prstGeom prst="rect">
            <a:avLst/>
          </a:prstGeom>
        </p:spPr>
      </p:pic>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181600" cy="693400"/>
          </a:xfrm>
        </p:spPr>
        <p:txBody>
          <a:bodyPr>
            <a:normAutofit/>
          </a:bodyPr>
          <a:lstStyle/>
          <a:p>
            <a:r>
              <a:rPr lang="en-US" sz="1600" dirty="0"/>
              <a:t>Water Consumption </a:t>
            </a:r>
            <a:r>
              <a:rPr lang="en-US" sz="1600" dirty="0">
                <a:latin typeface="+mj-lt"/>
              </a:rPr>
              <a:t>ARIMA(1, 1, 2)</a:t>
            </a:r>
            <a:endParaRPr lang="en-SG" sz="1200" dirty="0">
              <a:latin typeface="+mj-lt"/>
            </a:endParaRPr>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Determining ARMA Terms</a:t>
            </a:r>
            <a:endParaRPr lang="en-SG" dirty="0"/>
          </a:p>
        </p:txBody>
      </p:sp>
      <p:pic>
        <p:nvPicPr>
          <p:cNvPr id="5126" name="Picture 6">
            <a:extLst>
              <a:ext uri="{FF2B5EF4-FFF2-40B4-BE49-F238E27FC236}">
                <a16:creationId xmlns:a16="http://schemas.microsoft.com/office/drawing/2014/main" id="{D58D4664-FAF2-3E74-7EC6-3AD6777AAB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899" y="1353405"/>
            <a:ext cx="3671321" cy="43569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48608" y="1353405"/>
            <a:ext cx="3694782" cy="4384771"/>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2">
            <a:extLst>
              <a:ext uri="{FF2B5EF4-FFF2-40B4-BE49-F238E27FC236}">
                <a16:creationId xmlns:a16="http://schemas.microsoft.com/office/drawing/2014/main" id="{BF022B85-C594-3470-B675-055A769CA4B2}"/>
              </a:ext>
            </a:extLst>
          </p:cNvPr>
          <p:cNvSpPr/>
          <p:nvPr/>
        </p:nvSpPr>
        <p:spPr>
          <a:xfrm>
            <a:off x="4014221" y="3284114"/>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8" y="5955549"/>
            <a:ext cx="4229101" cy="702946"/>
          </a:xfrm>
        </p:spPr>
        <p:txBody>
          <a:bodyPr>
            <a:normAutofit/>
          </a:bodyPr>
          <a:lstStyle/>
          <a:p>
            <a:r>
              <a:rPr lang="en-US" sz="1600" dirty="0"/>
              <a:t>Cutoff at lag-1 in ACF: add MA term</a:t>
            </a:r>
            <a:endParaRPr lang="en-SG" sz="1200" dirty="0"/>
          </a:p>
        </p:txBody>
      </p:sp>
      <p:pic>
        <p:nvPicPr>
          <p:cNvPr id="9"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7777" y="1325563"/>
            <a:ext cx="3694781" cy="4384771"/>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2">
            <a:extLst>
              <a:ext uri="{FF2B5EF4-FFF2-40B4-BE49-F238E27FC236}">
                <a16:creationId xmlns:a16="http://schemas.microsoft.com/office/drawing/2014/main" id="{BF022B85-C594-3470-B675-055A769CA4B2}"/>
              </a:ext>
            </a:extLst>
          </p:cNvPr>
          <p:cNvSpPr/>
          <p:nvPr/>
        </p:nvSpPr>
        <p:spPr>
          <a:xfrm>
            <a:off x="7943390" y="3256272"/>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4248608" y="5955549"/>
            <a:ext cx="4229101" cy="702946"/>
          </a:xfrm>
        </p:spPr>
        <p:txBody>
          <a:bodyPr>
            <a:normAutofit/>
          </a:bodyPr>
          <a:lstStyle/>
          <a:p>
            <a:r>
              <a:rPr lang="en-US" sz="1600" dirty="0"/>
              <a:t>Cutoff at lag-1 in both ACF and PACF plot: add AR and MA terms</a:t>
            </a:r>
            <a:endParaRPr lang="en-SG" sz="1200" dirty="0"/>
          </a:p>
        </p:txBody>
      </p:sp>
    </p:spTree>
    <p:extLst>
      <p:ext uri="{BB962C8B-B14F-4D97-AF65-F5344CB8AC3E}">
        <p14:creationId xmlns:p14="http://schemas.microsoft.com/office/powerpoint/2010/main" val="204386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91507" y="5785714"/>
            <a:ext cx="2486372" cy="666843"/>
          </a:xfrm>
          <a:prstGeom prst="rect">
            <a:avLst/>
          </a:prstGeom>
        </p:spPr>
      </p:pic>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708766" cy="693400"/>
          </a:xfrm>
        </p:spPr>
        <p:txBody>
          <a:bodyPr>
            <a:normAutofit/>
          </a:bodyPr>
          <a:lstStyle/>
          <a:p>
            <a:r>
              <a:rPr lang="en-US" sz="1600" dirty="0"/>
              <a:t>Electricity Consumption </a:t>
            </a:r>
            <a:r>
              <a:rPr lang="en-US" sz="1600" dirty="0">
                <a:latin typeface="+mj-lt"/>
              </a:rPr>
              <a:t>SARIMA(1, 1, 1) x (0, 1, 4, 12)</a:t>
            </a:r>
            <a:endParaRPr lang="en-SG" sz="1200" dirty="0">
              <a:latin typeface="+mj-lt"/>
            </a:endParaRPr>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Determining SARMA Terms</a:t>
            </a:r>
            <a:endParaRPr lang="en-SG" dirty="0"/>
          </a:p>
        </p:txBody>
      </p:sp>
      <p:pic>
        <p:nvPicPr>
          <p:cNvPr id="5126" name="Picture 6">
            <a:extLst>
              <a:ext uri="{FF2B5EF4-FFF2-40B4-BE49-F238E27FC236}">
                <a16:creationId xmlns:a16="http://schemas.microsoft.com/office/drawing/2014/main" id="{D58D4664-FAF2-3E74-7EC6-3AD6777AAB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899" y="1353405"/>
            <a:ext cx="3671320" cy="435692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48608" y="1353405"/>
            <a:ext cx="3694781" cy="4384771"/>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2">
            <a:extLst>
              <a:ext uri="{FF2B5EF4-FFF2-40B4-BE49-F238E27FC236}">
                <a16:creationId xmlns:a16="http://schemas.microsoft.com/office/drawing/2014/main" id="{BF022B85-C594-3470-B675-055A769CA4B2}"/>
              </a:ext>
            </a:extLst>
          </p:cNvPr>
          <p:cNvSpPr/>
          <p:nvPr/>
        </p:nvSpPr>
        <p:spPr>
          <a:xfrm>
            <a:off x="4014221" y="3284114"/>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8" y="5955549"/>
            <a:ext cx="4229101" cy="702946"/>
          </a:xfrm>
        </p:spPr>
        <p:txBody>
          <a:bodyPr>
            <a:normAutofit/>
          </a:bodyPr>
          <a:lstStyle/>
          <a:p>
            <a:r>
              <a:rPr lang="en-US" sz="1600" dirty="0"/>
              <a:t>Cutoff at lag-2 in ACF: add SMA term</a:t>
            </a:r>
            <a:endParaRPr lang="en-SG" sz="1200" dirty="0"/>
          </a:p>
        </p:txBody>
      </p:sp>
      <p:pic>
        <p:nvPicPr>
          <p:cNvPr id="9"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7777" y="1325563"/>
            <a:ext cx="3694781" cy="4384770"/>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2">
            <a:extLst>
              <a:ext uri="{FF2B5EF4-FFF2-40B4-BE49-F238E27FC236}">
                <a16:creationId xmlns:a16="http://schemas.microsoft.com/office/drawing/2014/main" id="{BF022B85-C594-3470-B675-055A769CA4B2}"/>
              </a:ext>
            </a:extLst>
          </p:cNvPr>
          <p:cNvSpPr/>
          <p:nvPr/>
        </p:nvSpPr>
        <p:spPr>
          <a:xfrm>
            <a:off x="7943390" y="3256272"/>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4248608" y="5955549"/>
            <a:ext cx="4229101" cy="702946"/>
          </a:xfrm>
        </p:spPr>
        <p:txBody>
          <a:bodyPr>
            <a:normAutofit/>
          </a:bodyPr>
          <a:lstStyle/>
          <a:p>
            <a:r>
              <a:rPr lang="en-US" sz="1600" dirty="0"/>
              <a:t>Cutoff at lag-2 in ACF plot: add more SMA terms</a:t>
            </a:r>
            <a:endParaRPr lang="en-SG" sz="1200" dirty="0"/>
          </a:p>
        </p:txBody>
      </p:sp>
    </p:spTree>
    <p:extLst>
      <p:ext uri="{BB962C8B-B14F-4D97-AF65-F5344CB8AC3E}">
        <p14:creationId xmlns:p14="http://schemas.microsoft.com/office/powerpoint/2010/main" val="276318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708766" cy="693400"/>
          </a:xfrm>
        </p:spPr>
        <p:txBody>
          <a:bodyPr>
            <a:normAutofit/>
          </a:bodyPr>
          <a:lstStyle/>
          <a:p>
            <a:r>
              <a:rPr lang="en-US" sz="1600" dirty="0"/>
              <a:t>Water &amp; Gas Consumption </a:t>
            </a:r>
            <a:r>
              <a:rPr lang="en-US" sz="1600" dirty="0">
                <a:latin typeface="+mj-lt"/>
              </a:rPr>
              <a:t>VARMA(2, 1)</a:t>
            </a:r>
          </a:p>
          <a:p>
            <a:r>
              <a:rPr lang="en-US" sz="1600" dirty="0"/>
              <a:t>Gas &amp; Electricity Consumption </a:t>
            </a:r>
            <a:r>
              <a:rPr lang="en-US" sz="1600" dirty="0">
                <a:latin typeface="+mj-lt"/>
              </a:rPr>
              <a:t>VARMA(1, 2)</a:t>
            </a:r>
            <a:endParaRPr lang="en-SG" sz="1600" dirty="0">
              <a:latin typeface="+mj-lt"/>
            </a:endParaRPr>
          </a:p>
          <a:p>
            <a:endParaRPr lang="en-SG" sz="1200" dirty="0">
              <a:latin typeface="+mj-lt"/>
            </a:endParaRPr>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VARMA</a:t>
            </a:r>
            <a:endParaRPr lang="en-SG" dirty="0"/>
          </a:p>
        </p:txBody>
      </p:sp>
      <p:pic>
        <p:nvPicPr>
          <p:cNvPr id="2" name="Picture 2">
            <a:extLst>
              <a:ext uri="{FF2B5EF4-FFF2-40B4-BE49-F238E27FC236}">
                <a16:creationId xmlns:a16="http://schemas.microsoft.com/office/drawing/2014/main" id="{21905AD3-FFA1-0C73-2ED8-51BBE293A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4" y="1881456"/>
            <a:ext cx="5405005" cy="34155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5D80B2F-0FC3-E178-C8B5-579AE6E95DC9}"/>
              </a:ext>
            </a:extLst>
          </p:cNvPr>
          <p:cNvPicPr>
            <a:picLocks noChangeAspect="1"/>
          </p:cNvPicPr>
          <p:nvPr/>
        </p:nvPicPr>
        <p:blipFill>
          <a:blip r:embed="rId3"/>
          <a:stretch>
            <a:fillRect/>
          </a:stretch>
        </p:blipFill>
        <p:spPr>
          <a:xfrm>
            <a:off x="1936348" y="5296997"/>
            <a:ext cx="2476715" cy="701101"/>
          </a:xfrm>
          <a:prstGeom prst="rect">
            <a:avLst/>
          </a:prstGeom>
        </p:spPr>
      </p:pic>
      <p:sp>
        <p:nvSpPr>
          <p:cNvPr id="11" name="TextBox 10">
            <a:extLst>
              <a:ext uri="{FF2B5EF4-FFF2-40B4-BE49-F238E27FC236}">
                <a16:creationId xmlns:a16="http://schemas.microsoft.com/office/drawing/2014/main" id="{F7C1B159-5B3D-7BAC-E60C-312E503F5E7B}"/>
              </a:ext>
            </a:extLst>
          </p:cNvPr>
          <p:cNvSpPr txBox="1"/>
          <p:nvPr/>
        </p:nvSpPr>
        <p:spPr>
          <a:xfrm>
            <a:off x="6363158" y="2363752"/>
            <a:ext cx="3139440" cy="1477328"/>
          </a:xfrm>
          <a:prstGeom prst="rect">
            <a:avLst/>
          </a:prstGeom>
          <a:noFill/>
        </p:spPr>
        <p:txBody>
          <a:bodyPr wrap="square" rtlCol="0">
            <a:spAutoFit/>
          </a:bodyPr>
          <a:lstStyle/>
          <a:p>
            <a:pPr marL="285750" indent="-285750">
              <a:buFont typeface="Arial" panose="020B0604020202020204" pitchFamily="34" charset="0"/>
              <a:buChar char="•"/>
            </a:pPr>
            <a:r>
              <a:rPr lang="en-SG" dirty="0"/>
              <a:t>Even though it produces a low test RMSE &amp; MAE, the training RMSE &amp; MAE is very high</a:t>
            </a:r>
          </a:p>
          <a:p>
            <a:pPr marL="285750" indent="-285750">
              <a:buFont typeface="Arial" panose="020B0604020202020204" pitchFamily="34" charset="0"/>
              <a:buChar char="•"/>
            </a:pPr>
            <a:r>
              <a:rPr lang="en-SG" dirty="0"/>
              <a:t>Backed up by the graph</a:t>
            </a:r>
          </a:p>
        </p:txBody>
      </p:sp>
      <p:pic>
        <p:nvPicPr>
          <p:cNvPr id="12290" name="Picture 2">
            <a:extLst>
              <a:ext uri="{FF2B5EF4-FFF2-40B4-BE49-F238E27FC236}">
                <a16:creationId xmlns:a16="http://schemas.microsoft.com/office/drawing/2014/main" id="{60A258C9-D37C-F878-EAA1-D3F087961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881457"/>
            <a:ext cx="5352187" cy="34155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B8C7C1A-F9E3-2B81-4590-0D25B5F2993D}"/>
              </a:ext>
            </a:extLst>
          </p:cNvPr>
          <p:cNvPicPr>
            <a:picLocks noChangeAspect="1"/>
          </p:cNvPicPr>
          <p:nvPr/>
        </p:nvPicPr>
        <p:blipFill>
          <a:blip r:embed="rId5"/>
          <a:stretch>
            <a:fillRect/>
          </a:stretch>
        </p:blipFill>
        <p:spPr>
          <a:xfrm>
            <a:off x="7529924" y="5278121"/>
            <a:ext cx="2484335" cy="693480"/>
          </a:xfrm>
          <a:prstGeom prst="rect">
            <a:avLst/>
          </a:prstGeom>
        </p:spPr>
      </p:pic>
    </p:spTree>
    <p:extLst>
      <p:ext uri="{BB962C8B-B14F-4D97-AF65-F5344CB8AC3E}">
        <p14:creationId xmlns:p14="http://schemas.microsoft.com/office/powerpoint/2010/main" val="13496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1DBC-FA85-181F-0D70-246067AC4D16}"/>
              </a:ext>
            </a:extLst>
          </p:cNvPr>
          <p:cNvSpPr txBox="1">
            <a:spLocks/>
          </p:cNvSpPr>
          <p:nvPr/>
        </p:nvSpPr>
        <p:spPr>
          <a:xfrm>
            <a:off x="342899" y="0"/>
            <a:ext cx="11219447" cy="1881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Holt-Winter’s Exponential Smoothing</a:t>
            </a:r>
            <a:endParaRPr lang="en-SG" dirty="0"/>
          </a:p>
        </p:txBody>
      </p:sp>
      <p:pic>
        <p:nvPicPr>
          <p:cNvPr id="13314" name="Picture 2">
            <a:extLst>
              <a:ext uri="{FF2B5EF4-FFF2-40B4-BE49-F238E27FC236}">
                <a16:creationId xmlns:a16="http://schemas.microsoft.com/office/drawing/2014/main" id="{B164963F-6886-A76E-23F6-1D1D2567C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2346394"/>
            <a:ext cx="4549935" cy="286122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89F1137F-63E2-5CDA-0358-465DE5AA4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234" y="1135554"/>
            <a:ext cx="4572058" cy="2861223"/>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2C711ECF-42A5-E01C-448A-06A5F4EDD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480" y="3996777"/>
            <a:ext cx="4527812" cy="28612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8285A9F-6BC2-1E2F-093D-CA211D7BED84}"/>
              </a:ext>
            </a:extLst>
          </p:cNvPr>
          <p:cNvPicPr>
            <a:picLocks noChangeAspect="1"/>
          </p:cNvPicPr>
          <p:nvPr/>
        </p:nvPicPr>
        <p:blipFill>
          <a:blip r:embed="rId5"/>
          <a:stretch>
            <a:fillRect/>
          </a:stretch>
        </p:blipFill>
        <p:spPr>
          <a:xfrm>
            <a:off x="772059" y="5190572"/>
            <a:ext cx="2316681" cy="419136"/>
          </a:xfrm>
          <a:prstGeom prst="rect">
            <a:avLst/>
          </a:prstGeom>
        </p:spPr>
      </p:pic>
      <p:pic>
        <p:nvPicPr>
          <p:cNvPr id="13" name="Picture 12">
            <a:extLst>
              <a:ext uri="{FF2B5EF4-FFF2-40B4-BE49-F238E27FC236}">
                <a16:creationId xmlns:a16="http://schemas.microsoft.com/office/drawing/2014/main" id="{4A7284A2-6E5A-FFD0-BE29-7A64FC79ED93}"/>
              </a:ext>
            </a:extLst>
          </p:cNvPr>
          <p:cNvPicPr>
            <a:picLocks noChangeAspect="1"/>
          </p:cNvPicPr>
          <p:nvPr/>
        </p:nvPicPr>
        <p:blipFill>
          <a:blip r:embed="rId6"/>
          <a:stretch>
            <a:fillRect/>
          </a:stretch>
        </p:blipFill>
        <p:spPr>
          <a:xfrm>
            <a:off x="9747569" y="2155877"/>
            <a:ext cx="2301439" cy="381033"/>
          </a:xfrm>
          <a:prstGeom prst="rect">
            <a:avLst/>
          </a:prstGeom>
        </p:spPr>
      </p:pic>
      <p:pic>
        <p:nvPicPr>
          <p:cNvPr id="15" name="Picture 14">
            <a:extLst>
              <a:ext uri="{FF2B5EF4-FFF2-40B4-BE49-F238E27FC236}">
                <a16:creationId xmlns:a16="http://schemas.microsoft.com/office/drawing/2014/main" id="{0D8A75C1-BD6F-2E11-484B-D7DE9BD55F3A}"/>
              </a:ext>
            </a:extLst>
          </p:cNvPr>
          <p:cNvPicPr>
            <a:picLocks noChangeAspect="1"/>
          </p:cNvPicPr>
          <p:nvPr/>
        </p:nvPicPr>
        <p:blipFill>
          <a:blip r:embed="rId7"/>
          <a:stretch>
            <a:fillRect/>
          </a:stretch>
        </p:blipFill>
        <p:spPr>
          <a:xfrm>
            <a:off x="9747569" y="5144852"/>
            <a:ext cx="2217612" cy="411516"/>
          </a:xfrm>
          <a:prstGeom prst="rect">
            <a:avLst/>
          </a:prstGeom>
        </p:spPr>
      </p:pic>
    </p:spTree>
    <p:extLst>
      <p:ext uri="{BB962C8B-B14F-4D97-AF65-F5344CB8AC3E}">
        <p14:creationId xmlns:p14="http://schemas.microsoft.com/office/powerpoint/2010/main" val="298012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80071" y="1006704"/>
            <a:ext cx="5983087" cy="3374103"/>
          </a:xfrm>
        </p:spPr>
        <p:txBody>
          <a:bodyPr>
            <a:normAutofit/>
          </a:bodyPr>
          <a:lstStyle/>
          <a:p>
            <a:r>
              <a:rPr lang="en-US" sz="1600" dirty="0"/>
              <a:t>For Gas and Water which do not have an obvious seasonal period, I will iterate through a range of possible seasonal periods to determine which seasonal period produces the optimal forecast accuracy based on RMSE.</a:t>
            </a:r>
          </a:p>
          <a:p>
            <a:r>
              <a:rPr lang="en-US" sz="1600" dirty="0"/>
              <a:t>For the SAR or SMA terms, I will follow this rule:</a:t>
            </a:r>
          </a:p>
          <a:p>
            <a:pPr lvl="1"/>
            <a:r>
              <a:rPr lang="en-US" sz="1200" dirty="0">
                <a:latin typeface="+mj-lt"/>
              </a:rPr>
              <a:t>If the autocorrelation of the appropriately differenced series is positive at lag s, where s is the number of periods in a season, then consider adding an SAR term to the model. If the autocorrelation of the differenced series is negative at lag s, consider adding an SMA term to the model. From </a:t>
            </a:r>
            <a:r>
              <a:rPr lang="en-US" sz="1200" dirty="0">
                <a:latin typeface="+mj-lt"/>
                <a:hlinkClick r:id="rId2"/>
              </a:rPr>
              <a:t>this article</a:t>
            </a:r>
            <a:r>
              <a:rPr lang="en-US" sz="1200" dirty="0">
                <a:latin typeface="+mj-lt"/>
              </a:rPr>
              <a:t>.</a:t>
            </a:r>
          </a:p>
          <a:p>
            <a:endParaRPr lang="en-SG" sz="1200" dirty="0"/>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Seasonality</a:t>
            </a:r>
            <a:endParaRPr lang="en-SG" dirty="0"/>
          </a:p>
        </p:txBody>
      </p:sp>
      <p:pic>
        <p:nvPicPr>
          <p:cNvPr id="13" name="Picture 12"/>
          <p:cNvPicPr>
            <a:picLocks noChangeAspect="1"/>
          </p:cNvPicPr>
          <p:nvPr/>
        </p:nvPicPr>
        <p:blipFill>
          <a:blip r:embed="rId3"/>
          <a:stretch>
            <a:fillRect/>
          </a:stretch>
        </p:blipFill>
        <p:spPr>
          <a:xfrm>
            <a:off x="380070" y="3096175"/>
            <a:ext cx="5746679" cy="3454254"/>
          </a:xfrm>
          <a:prstGeom prst="rect">
            <a:avLst/>
          </a:prstGeom>
        </p:spPr>
      </p:pic>
      <p:pic>
        <p:nvPicPr>
          <p:cNvPr id="14" name="Picture 13"/>
          <p:cNvPicPr>
            <a:picLocks noChangeAspect="1"/>
          </p:cNvPicPr>
          <p:nvPr/>
        </p:nvPicPr>
        <p:blipFill>
          <a:blip r:embed="rId4"/>
          <a:stretch>
            <a:fillRect/>
          </a:stretch>
        </p:blipFill>
        <p:spPr>
          <a:xfrm>
            <a:off x="6717830" y="1724383"/>
            <a:ext cx="1086002" cy="1695687"/>
          </a:xfrm>
          <a:prstGeom prst="rect">
            <a:avLst/>
          </a:prstGeom>
        </p:spPr>
      </p:pic>
      <p:pic>
        <p:nvPicPr>
          <p:cNvPr id="15" name="Picture 14"/>
          <p:cNvPicPr>
            <a:picLocks noChangeAspect="1"/>
          </p:cNvPicPr>
          <p:nvPr/>
        </p:nvPicPr>
        <p:blipFill>
          <a:blip r:embed="rId5"/>
          <a:stretch>
            <a:fillRect/>
          </a:stretch>
        </p:blipFill>
        <p:spPr>
          <a:xfrm>
            <a:off x="6717830" y="4112306"/>
            <a:ext cx="1038370" cy="1733792"/>
          </a:xfrm>
          <a:prstGeom prst="rect">
            <a:avLst/>
          </a:prstGeom>
        </p:spPr>
      </p:pic>
      <p:pic>
        <p:nvPicPr>
          <p:cNvPr id="16" name="Picture 15"/>
          <p:cNvPicPr>
            <a:picLocks noChangeAspect="1"/>
          </p:cNvPicPr>
          <p:nvPr/>
        </p:nvPicPr>
        <p:blipFill>
          <a:blip r:embed="rId6"/>
          <a:stretch>
            <a:fillRect/>
          </a:stretch>
        </p:blipFill>
        <p:spPr>
          <a:xfrm>
            <a:off x="7756200" y="5222122"/>
            <a:ext cx="2486372" cy="676369"/>
          </a:xfrm>
          <a:prstGeom prst="rect">
            <a:avLst/>
          </a:prstGeom>
        </p:spPr>
      </p:pic>
      <p:pic>
        <p:nvPicPr>
          <p:cNvPr id="17" name="Picture 16"/>
          <p:cNvPicPr>
            <a:picLocks noChangeAspect="1"/>
          </p:cNvPicPr>
          <p:nvPr/>
        </p:nvPicPr>
        <p:blipFill>
          <a:blip r:embed="rId7"/>
          <a:stretch>
            <a:fillRect/>
          </a:stretch>
        </p:blipFill>
        <p:spPr>
          <a:xfrm>
            <a:off x="7841937" y="2772280"/>
            <a:ext cx="2429214" cy="647790"/>
          </a:xfrm>
          <a:prstGeom prst="rect">
            <a:avLst/>
          </a:prstGeom>
        </p:spPr>
      </p:pic>
      <p:sp>
        <p:nvSpPr>
          <p:cNvPr id="18" name="Rectangle 17"/>
          <p:cNvSpPr/>
          <p:nvPr/>
        </p:nvSpPr>
        <p:spPr>
          <a:xfrm>
            <a:off x="6717830" y="1346730"/>
            <a:ext cx="2890535" cy="307777"/>
          </a:xfrm>
          <a:prstGeom prst="rect">
            <a:avLst/>
          </a:prstGeom>
        </p:spPr>
        <p:txBody>
          <a:bodyPr wrap="none">
            <a:spAutoFit/>
          </a:bodyPr>
          <a:lstStyle/>
          <a:p>
            <a:r>
              <a:rPr lang="en-US" sz="1400" dirty="0"/>
              <a:t>Gas </a:t>
            </a:r>
            <a:r>
              <a:rPr lang="en-US" sz="1400" dirty="0">
                <a:latin typeface="+mj-lt"/>
              </a:rPr>
              <a:t>SARIMA(0, 1, 1) x (0, 0, 1, 14) </a:t>
            </a:r>
          </a:p>
        </p:txBody>
      </p:sp>
      <p:sp>
        <p:nvSpPr>
          <p:cNvPr id="21" name="Rectangle 20"/>
          <p:cNvSpPr/>
          <p:nvPr/>
        </p:nvSpPr>
        <p:spPr>
          <a:xfrm>
            <a:off x="6717830" y="3804529"/>
            <a:ext cx="3032946" cy="307777"/>
          </a:xfrm>
          <a:prstGeom prst="rect">
            <a:avLst/>
          </a:prstGeom>
        </p:spPr>
        <p:txBody>
          <a:bodyPr wrap="none">
            <a:spAutoFit/>
          </a:bodyPr>
          <a:lstStyle/>
          <a:p>
            <a:r>
              <a:rPr lang="en-US" sz="1400" dirty="0"/>
              <a:t>Water </a:t>
            </a:r>
            <a:r>
              <a:rPr lang="en-US" sz="1400" dirty="0">
                <a:latin typeface="+mj-lt"/>
              </a:rPr>
              <a:t>SARIMA(1, 1, 2) x (0, 0, 1, 35) </a:t>
            </a:r>
          </a:p>
        </p:txBody>
      </p:sp>
      <p:pic>
        <p:nvPicPr>
          <p:cNvPr id="22" name="Picture 21"/>
          <p:cNvPicPr>
            <a:picLocks noChangeAspect="1"/>
          </p:cNvPicPr>
          <p:nvPr/>
        </p:nvPicPr>
        <p:blipFill>
          <a:blip r:embed="rId8"/>
          <a:stretch>
            <a:fillRect/>
          </a:stretch>
        </p:blipFill>
        <p:spPr>
          <a:xfrm>
            <a:off x="7841937" y="1764191"/>
            <a:ext cx="2476846" cy="666843"/>
          </a:xfrm>
          <a:prstGeom prst="rect">
            <a:avLst/>
          </a:prstGeom>
        </p:spPr>
      </p:pic>
      <p:sp>
        <p:nvSpPr>
          <p:cNvPr id="23" name="Arrow: Right 2">
            <a:extLst>
              <a:ext uri="{FF2B5EF4-FFF2-40B4-BE49-F238E27FC236}">
                <a16:creationId xmlns:a16="http://schemas.microsoft.com/office/drawing/2014/main" id="{BF022B85-C594-3470-B675-055A769CA4B2}"/>
              </a:ext>
            </a:extLst>
          </p:cNvPr>
          <p:cNvSpPr/>
          <p:nvPr/>
        </p:nvSpPr>
        <p:spPr>
          <a:xfrm rot="5400000">
            <a:off x="8968796" y="2383653"/>
            <a:ext cx="213600"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9"/>
          <a:stretch>
            <a:fillRect/>
          </a:stretch>
        </p:blipFill>
        <p:spPr>
          <a:xfrm>
            <a:off x="7756200" y="4284981"/>
            <a:ext cx="2505425" cy="666843"/>
          </a:xfrm>
          <a:prstGeom prst="rect">
            <a:avLst/>
          </a:prstGeom>
        </p:spPr>
      </p:pic>
      <p:sp>
        <p:nvSpPr>
          <p:cNvPr id="25" name="Arrow: Right 2">
            <a:extLst>
              <a:ext uri="{FF2B5EF4-FFF2-40B4-BE49-F238E27FC236}">
                <a16:creationId xmlns:a16="http://schemas.microsoft.com/office/drawing/2014/main" id="{BF022B85-C594-3470-B675-055A769CA4B2}"/>
              </a:ext>
            </a:extLst>
          </p:cNvPr>
          <p:cNvSpPr/>
          <p:nvPr/>
        </p:nvSpPr>
        <p:spPr>
          <a:xfrm rot="5400000">
            <a:off x="8892585" y="4888214"/>
            <a:ext cx="213600"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27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39763" y="3629758"/>
            <a:ext cx="2486372" cy="695422"/>
          </a:xfrm>
          <a:prstGeom prst="rect">
            <a:avLst/>
          </a:prstGeom>
        </p:spPr>
      </p:pic>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80071" y="1006705"/>
            <a:ext cx="5983087" cy="1137980"/>
          </a:xfrm>
        </p:spPr>
        <p:txBody>
          <a:bodyPr>
            <a:normAutofit/>
          </a:bodyPr>
          <a:lstStyle/>
          <a:p>
            <a:r>
              <a:rPr lang="en-US" sz="1600" dirty="0"/>
              <a:t>Auto ARIMA is a tuning function that finds the optimal combination of p, d, q, P, D, and Q based on the AIC score</a:t>
            </a:r>
          </a:p>
          <a:p>
            <a:r>
              <a:rPr lang="en-US" sz="1600" dirty="0"/>
              <a:t>It can be useful to compare its results to our results but since it uses AIC, I still have to compare using RMSE and MAE</a:t>
            </a:r>
            <a:endParaRPr lang="en-SG" sz="1200" dirty="0"/>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Auto ARIMA</a:t>
            </a:r>
            <a:endParaRPr lang="en-SG" dirty="0"/>
          </a:p>
        </p:txBody>
      </p:sp>
      <p:pic>
        <p:nvPicPr>
          <p:cNvPr id="16" name="Picture 15"/>
          <p:cNvPicPr>
            <a:picLocks noChangeAspect="1"/>
          </p:cNvPicPr>
          <p:nvPr/>
        </p:nvPicPr>
        <p:blipFill>
          <a:blip r:embed="rId3"/>
          <a:stretch>
            <a:fillRect/>
          </a:stretch>
        </p:blipFill>
        <p:spPr>
          <a:xfrm>
            <a:off x="4939763" y="2645612"/>
            <a:ext cx="2486372" cy="676369"/>
          </a:xfrm>
          <a:prstGeom prst="rect">
            <a:avLst/>
          </a:prstGeom>
        </p:spPr>
      </p:pic>
      <p:pic>
        <p:nvPicPr>
          <p:cNvPr id="17" name="Picture 16"/>
          <p:cNvPicPr>
            <a:picLocks noChangeAspect="1"/>
          </p:cNvPicPr>
          <p:nvPr/>
        </p:nvPicPr>
        <p:blipFill>
          <a:blip r:embed="rId4"/>
          <a:stretch>
            <a:fillRect/>
          </a:stretch>
        </p:blipFill>
        <p:spPr>
          <a:xfrm>
            <a:off x="1103886" y="2618316"/>
            <a:ext cx="2429214" cy="647790"/>
          </a:xfrm>
          <a:prstGeom prst="rect">
            <a:avLst/>
          </a:prstGeom>
        </p:spPr>
      </p:pic>
      <p:sp>
        <p:nvSpPr>
          <p:cNvPr id="18" name="Rectangle 17"/>
          <p:cNvSpPr/>
          <p:nvPr/>
        </p:nvSpPr>
        <p:spPr>
          <a:xfrm>
            <a:off x="450033" y="2332268"/>
            <a:ext cx="3736920" cy="307777"/>
          </a:xfrm>
          <a:prstGeom prst="rect">
            <a:avLst/>
          </a:prstGeom>
        </p:spPr>
        <p:txBody>
          <a:bodyPr wrap="none">
            <a:spAutoFit/>
          </a:bodyPr>
          <a:lstStyle/>
          <a:p>
            <a:r>
              <a:rPr lang="en-US" sz="1400" dirty="0"/>
              <a:t>Original: Gas </a:t>
            </a:r>
            <a:r>
              <a:rPr lang="en-US" sz="1400" dirty="0">
                <a:latin typeface="+mj-lt"/>
              </a:rPr>
              <a:t>SARIMA(0, 1, 1) x (0, 0, 1, 14) </a:t>
            </a:r>
          </a:p>
        </p:txBody>
      </p:sp>
      <p:sp>
        <p:nvSpPr>
          <p:cNvPr id="21" name="Rectangle 20"/>
          <p:cNvSpPr/>
          <p:nvPr/>
        </p:nvSpPr>
        <p:spPr>
          <a:xfrm>
            <a:off x="4243283" y="2337835"/>
            <a:ext cx="3879332" cy="307777"/>
          </a:xfrm>
          <a:prstGeom prst="rect">
            <a:avLst/>
          </a:prstGeom>
        </p:spPr>
        <p:txBody>
          <a:bodyPr wrap="none">
            <a:spAutoFit/>
          </a:bodyPr>
          <a:lstStyle/>
          <a:p>
            <a:r>
              <a:rPr lang="en-US" sz="1400" dirty="0"/>
              <a:t>Original: Water </a:t>
            </a:r>
            <a:r>
              <a:rPr lang="en-US" sz="1400" dirty="0">
                <a:latin typeface="+mj-lt"/>
              </a:rPr>
              <a:t>SARIMA(1, 1, 2) x (0, 0, 1, 35) </a:t>
            </a:r>
          </a:p>
        </p:txBody>
      </p:sp>
      <p:pic>
        <p:nvPicPr>
          <p:cNvPr id="2" name="Picture 1"/>
          <p:cNvPicPr>
            <a:picLocks noChangeAspect="1"/>
          </p:cNvPicPr>
          <p:nvPr/>
        </p:nvPicPr>
        <p:blipFill>
          <a:blip r:embed="rId5"/>
          <a:stretch>
            <a:fillRect/>
          </a:stretch>
        </p:blipFill>
        <p:spPr>
          <a:xfrm>
            <a:off x="1113412" y="3629758"/>
            <a:ext cx="2419688" cy="657317"/>
          </a:xfrm>
          <a:prstGeom prst="rect">
            <a:avLst/>
          </a:prstGeom>
        </p:spPr>
      </p:pic>
      <p:sp>
        <p:nvSpPr>
          <p:cNvPr id="19" name="Rectangle 18"/>
          <p:cNvSpPr/>
          <p:nvPr/>
        </p:nvSpPr>
        <p:spPr>
          <a:xfrm>
            <a:off x="224893" y="3321981"/>
            <a:ext cx="3967496" cy="307777"/>
          </a:xfrm>
          <a:prstGeom prst="rect">
            <a:avLst/>
          </a:prstGeom>
        </p:spPr>
        <p:txBody>
          <a:bodyPr wrap="none">
            <a:spAutoFit/>
          </a:bodyPr>
          <a:lstStyle/>
          <a:p>
            <a:r>
              <a:rPr lang="en-US" sz="1400" dirty="0"/>
              <a:t>Auto ARIMA: Gas </a:t>
            </a:r>
            <a:r>
              <a:rPr lang="en-US" sz="1400" dirty="0">
                <a:latin typeface="+mj-lt"/>
              </a:rPr>
              <a:t>SARIMA(1, 1, 1) x (1, 0, 0, 14) </a:t>
            </a:r>
          </a:p>
        </p:txBody>
      </p:sp>
      <p:sp>
        <p:nvSpPr>
          <p:cNvPr id="26" name="Rectangle 25"/>
          <p:cNvSpPr/>
          <p:nvPr/>
        </p:nvSpPr>
        <p:spPr>
          <a:xfrm>
            <a:off x="4243283" y="3321981"/>
            <a:ext cx="4239750" cy="307777"/>
          </a:xfrm>
          <a:prstGeom prst="rect">
            <a:avLst/>
          </a:prstGeom>
        </p:spPr>
        <p:txBody>
          <a:bodyPr wrap="none">
            <a:spAutoFit/>
          </a:bodyPr>
          <a:lstStyle/>
          <a:p>
            <a:r>
              <a:rPr lang="en-US" sz="1400" dirty="0"/>
              <a:t>Auto ARIMA: Water </a:t>
            </a:r>
            <a:r>
              <a:rPr lang="en-US" sz="1400" dirty="0">
                <a:latin typeface="+mj-lt"/>
              </a:rPr>
              <a:t>SARIMA(1, 1, 2) x (2, 0, 0, 12) </a:t>
            </a:r>
          </a:p>
        </p:txBody>
      </p:sp>
      <p:sp>
        <p:nvSpPr>
          <p:cNvPr id="5" name="Rectangle 4"/>
          <p:cNvSpPr/>
          <p:nvPr/>
        </p:nvSpPr>
        <p:spPr>
          <a:xfrm>
            <a:off x="450033" y="4443402"/>
            <a:ext cx="4266179" cy="584775"/>
          </a:xfrm>
          <a:prstGeom prst="rect">
            <a:avLst/>
          </a:prstGeom>
        </p:spPr>
        <p:txBody>
          <a:bodyPr wrap="square">
            <a:spAutoFit/>
          </a:bodyPr>
          <a:lstStyle/>
          <a:p>
            <a:pPr marL="285750" indent="-285750">
              <a:buFont typeface="Arial" panose="020B0604020202020204" pitchFamily="34" charset="0"/>
              <a:buChar char="•"/>
            </a:pPr>
            <a:r>
              <a:rPr lang="en-US" sz="1600" dirty="0"/>
              <a:t>Auto ARIMA gave the same order as before for Electricity consumption.</a:t>
            </a:r>
          </a:p>
        </p:txBody>
      </p:sp>
    </p:spTree>
    <p:extLst>
      <p:ext uri="{BB962C8B-B14F-4D97-AF65-F5344CB8AC3E}">
        <p14:creationId xmlns:p14="http://schemas.microsoft.com/office/powerpoint/2010/main" val="2107712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2451" y="2651179"/>
            <a:ext cx="2486372" cy="695422"/>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80071" y="1006705"/>
                <a:ext cx="5983087" cy="1137980"/>
              </a:xfrm>
            </p:spPr>
            <p:txBody>
              <a:bodyPr>
                <a:normAutofit fontScale="92500" lnSpcReduction="10000"/>
              </a:bodyPr>
              <a:lstStyle/>
              <a:p>
                <a:r>
                  <a:rPr lang="en-US" sz="1600" dirty="0"/>
                  <a:t>Artificial Bee Colony (ABC) Algorithm is a nature-inspired metaheuristic optimization algorithm that mimics the foraging behavior of honeybees.</a:t>
                </a:r>
              </a:p>
              <a:p>
                <a:r>
                  <a:rPr lang="en-US" sz="1600" dirty="0"/>
                  <a:t>O(n) time complexity compared to other methods like Genetic Algorithm with O(</a:t>
                </a:r>
                <a14:m>
                  <m:oMath xmlns:m="http://schemas.openxmlformats.org/officeDocument/2006/math">
                    <m:sSup>
                      <m:sSupPr>
                        <m:ctrlPr>
                          <a:rPr lang="en-US" sz="1600" i="1" smtClean="0">
                            <a:latin typeface="Cambria Math" panose="02040503050406030204" pitchFamily="18" charset="0"/>
                          </a:rPr>
                        </m:ctrlPr>
                      </m:sSupPr>
                      <m:e>
                        <m:r>
                          <a:rPr lang="en-SG" sz="1600" b="0" i="1" smtClean="0">
                            <a:latin typeface="Cambria Math" panose="02040503050406030204" pitchFamily="18" charset="0"/>
                          </a:rPr>
                          <m:t>𝑛</m:t>
                        </m:r>
                      </m:e>
                      <m:sup>
                        <m:r>
                          <a:rPr lang="en-SG" sz="1600" b="0" i="1" smtClean="0">
                            <a:latin typeface="Cambria Math" panose="02040503050406030204" pitchFamily="18" charset="0"/>
                          </a:rPr>
                          <m:t>2</m:t>
                        </m:r>
                      </m:sup>
                    </m:sSup>
                    <m:r>
                      <a:rPr lang="en-SG" sz="1600" b="0" i="1" smtClean="0">
                        <a:latin typeface="Cambria Math" panose="02040503050406030204" pitchFamily="18" charset="0"/>
                      </a:rPr>
                      <m:t>)</m:t>
                    </m:r>
                  </m:oMath>
                </a14:m>
                <a:r>
                  <a:rPr lang="en-US" sz="1600" dirty="0"/>
                  <a:t> time complexity.</a:t>
                </a:r>
              </a:p>
              <a:p>
                <a:endParaRPr lang="en-SG" sz="1200" dirty="0"/>
              </a:p>
            </p:txBody>
          </p:sp>
        </mc:Choice>
        <mc:Fallback>
          <p:sp>
            <p:nvSpPr>
              <p:cNvPr id="3" name="Content Placeholder 2">
                <a:extLst>
                  <a:ext uri="{FF2B5EF4-FFF2-40B4-BE49-F238E27FC236}">
                    <a16:creationId xmlns:a16="http://schemas.microsoft.com/office/drawing/2014/main" id="{9A5D4A43-C969-02F0-12D4-D7700778E25B}"/>
                  </a:ext>
                </a:extLst>
              </p:cNvPr>
              <p:cNvSpPr>
                <a:spLocks noGrp="1" noRot="1" noChangeAspect="1" noMove="1" noResize="1" noEditPoints="1" noAdjustHandles="1" noChangeArrowheads="1" noChangeShapeType="1" noTextEdit="1"/>
              </p:cNvSpPr>
              <p:nvPr>
                <p:ph sz="half" idx="1"/>
              </p:nvPr>
            </p:nvSpPr>
            <p:spPr>
              <a:xfrm>
                <a:off x="380071" y="1006705"/>
                <a:ext cx="5983087" cy="1137980"/>
              </a:xfrm>
              <a:blipFill>
                <a:blip r:embed="rId3"/>
                <a:stretch>
                  <a:fillRect l="-305" t="-4813" b="-5882"/>
                </a:stretch>
              </a:blipFill>
            </p:spPr>
            <p:txBody>
              <a:bodyPr/>
              <a:lstStyle/>
              <a:p>
                <a:r>
                  <a:rPr lang="en-SG">
                    <a:noFill/>
                  </a:rPr>
                  <a:t> </a:t>
                </a:r>
              </a:p>
            </p:txBody>
          </p:sp>
        </mc:Fallback>
      </mc:AlternateContent>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Hyperparameter Tuning</a:t>
            </a:r>
            <a:endParaRPr lang="en-SG" dirty="0"/>
          </a:p>
        </p:txBody>
      </p:sp>
      <p:pic>
        <p:nvPicPr>
          <p:cNvPr id="17" name="Picture 16"/>
          <p:cNvPicPr>
            <a:picLocks noChangeAspect="1"/>
          </p:cNvPicPr>
          <p:nvPr/>
        </p:nvPicPr>
        <p:blipFill>
          <a:blip r:embed="rId4"/>
          <a:stretch>
            <a:fillRect/>
          </a:stretch>
        </p:blipFill>
        <p:spPr>
          <a:xfrm>
            <a:off x="1103886" y="2618316"/>
            <a:ext cx="2429214" cy="647790"/>
          </a:xfrm>
          <a:prstGeom prst="rect">
            <a:avLst/>
          </a:prstGeom>
        </p:spPr>
      </p:pic>
      <p:sp>
        <p:nvSpPr>
          <p:cNvPr id="18" name="Rectangle 17"/>
          <p:cNvSpPr/>
          <p:nvPr/>
        </p:nvSpPr>
        <p:spPr>
          <a:xfrm>
            <a:off x="450033" y="2332268"/>
            <a:ext cx="3736920" cy="307777"/>
          </a:xfrm>
          <a:prstGeom prst="rect">
            <a:avLst/>
          </a:prstGeom>
        </p:spPr>
        <p:txBody>
          <a:bodyPr wrap="none">
            <a:spAutoFit/>
          </a:bodyPr>
          <a:lstStyle/>
          <a:p>
            <a:r>
              <a:rPr lang="en-US" sz="1400" dirty="0"/>
              <a:t>Original: Gas </a:t>
            </a:r>
            <a:r>
              <a:rPr lang="en-US" sz="1400" dirty="0">
                <a:latin typeface="+mj-lt"/>
              </a:rPr>
              <a:t>SARIMA(0, 1, 1) x (0, 0, 1, 14) </a:t>
            </a:r>
          </a:p>
        </p:txBody>
      </p:sp>
      <p:sp>
        <p:nvSpPr>
          <p:cNvPr id="19" name="Rectangle 18"/>
          <p:cNvSpPr/>
          <p:nvPr/>
        </p:nvSpPr>
        <p:spPr>
          <a:xfrm>
            <a:off x="512059" y="3327717"/>
            <a:ext cx="3360215" cy="307777"/>
          </a:xfrm>
          <a:prstGeom prst="rect">
            <a:avLst/>
          </a:prstGeom>
        </p:spPr>
        <p:txBody>
          <a:bodyPr wrap="none">
            <a:spAutoFit/>
          </a:bodyPr>
          <a:lstStyle/>
          <a:p>
            <a:r>
              <a:rPr lang="en-US" sz="1400" dirty="0"/>
              <a:t>ABC: Gas </a:t>
            </a:r>
            <a:r>
              <a:rPr lang="en-US" sz="1400" dirty="0">
                <a:latin typeface="+mj-lt"/>
              </a:rPr>
              <a:t>SARIMA(0, 1, 2) x (0, 0, 1, 14) </a:t>
            </a:r>
          </a:p>
        </p:txBody>
      </p:sp>
      <p:sp>
        <p:nvSpPr>
          <p:cNvPr id="26" name="Rectangle 25"/>
          <p:cNvSpPr/>
          <p:nvPr/>
        </p:nvSpPr>
        <p:spPr>
          <a:xfrm>
            <a:off x="3965971" y="2343402"/>
            <a:ext cx="4239750" cy="307777"/>
          </a:xfrm>
          <a:prstGeom prst="rect">
            <a:avLst/>
          </a:prstGeom>
        </p:spPr>
        <p:txBody>
          <a:bodyPr wrap="none">
            <a:spAutoFit/>
          </a:bodyPr>
          <a:lstStyle/>
          <a:p>
            <a:r>
              <a:rPr lang="en-US" sz="1400" dirty="0"/>
              <a:t>Auto ARIMA: Water </a:t>
            </a:r>
            <a:r>
              <a:rPr lang="en-US" sz="1400" dirty="0">
                <a:latin typeface="+mj-lt"/>
              </a:rPr>
              <a:t>SARIMA(1, 1, 2) x (2, 0, 0, 12) </a:t>
            </a:r>
          </a:p>
        </p:txBody>
      </p:sp>
      <p:sp>
        <p:nvSpPr>
          <p:cNvPr id="9" name="Rectangle 8">
            <a:extLst>
              <a:ext uri="{FF2B5EF4-FFF2-40B4-BE49-F238E27FC236}">
                <a16:creationId xmlns:a16="http://schemas.microsoft.com/office/drawing/2014/main" id="{BDB15DE9-7685-D97A-A68F-E080883957EB}"/>
              </a:ext>
            </a:extLst>
          </p:cNvPr>
          <p:cNvSpPr/>
          <p:nvPr/>
        </p:nvSpPr>
        <p:spPr>
          <a:xfrm>
            <a:off x="7960244" y="2343402"/>
            <a:ext cx="4046301" cy="307777"/>
          </a:xfrm>
          <a:prstGeom prst="rect">
            <a:avLst/>
          </a:prstGeom>
        </p:spPr>
        <p:txBody>
          <a:bodyPr wrap="none">
            <a:spAutoFit/>
          </a:bodyPr>
          <a:lstStyle/>
          <a:p>
            <a:r>
              <a:rPr lang="en-US" sz="1400" dirty="0"/>
              <a:t>Original: Electricity </a:t>
            </a:r>
            <a:r>
              <a:rPr lang="en-US" sz="1400" dirty="0">
                <a:latin typeface="+mj-lt"/>
              </a:rPr>
              <a:t>SARIMA(1, 1, 1) x (0, 1, 4, 12) </a:t>
            </a:r>
          </a:p>
        </p:txBody>
      </p:sp>
      <p:sp>
        <p:nvSpPr>
          <p:cNvPr id="10" name="Rectangle 9">
            <a:extLst>
              <a:ext uri="{FF2B5EF4-FFF2-40B4-BE49-F238E27FC236}">
                <a16:creationId xmlns:a16="http://schemas.microsoft.com/office/drawing/2014/main" id="{174A6C32-24CD-A367-64C0-8260FD4BC985}"/>
              </a:ext>
            </a:extLst>
          </p:cNvPr>
          <p:cNvSpPr/>
          <p:nvPr/>
        </p:nvSpPr>
        <p:spPr>
          <a:xfrm>
            <a:off x="8083675" y="3321981"/>
            <a:ext cx="3799438" cy="307777"/>
          </a:xfrm>
          <a:prstGeom prst="rect">
            <a:avLst/>
          </a:prstGeom>
        </p:spPr>
        <p:txBody>
          <a:bodyPr wrap="none">
            <a:spAutoFit/>
          </a:bodyPr>
          <a:lstStyle/>
          <a:p>
            <a:r>
              <a:rPr lang="en-US" sz="1400" dirty="0"/>
              <a:t>ABC: Electricity </a:t>
            </a:r>
            <a:r>
              <a:rPr lang="en-US" sz="1400" dirty="0">
                <a:latin typeface="+mj-lt"/>
              </a:rPr>
              <a:t>SARIMA(1, 1, 1) x (0, 1, 4, 12) </a:t>
            </a:r>
          </a:p>
        </p:txBody>
      </p:sp>
      <p:pic>
        <p:nvPicPr>
          <p:cNvPr id="12" name="Picture 11">
            <a:extLst>
              <a:ext uri="{FF2B5EF4-FFF2-40B4-BE49-F238E27FC236}">
                <a16:creationId xmlns:a16="http://schemas.microsoft.com/office/drawing/2014/main" id="{9EFEA032-4289-A4D2-D5F9-A2EACAB5B7A0}"/>
              </a:ext>
            </a:extLst>
          </p:cNvPr>
          <p:cNvPicPr>
            <a:picLocks noChangeAspect="1"/>
          </p:cNvPicPr>
          <p:nvPr/>
        </p:nvPicPr>
        <p:blipFill>
          <a:blip r:embed="rId5"/>
          <a:stretch>
            <a:fillRect/>
          </a:stretch>
        </p:blipFill>
        <p:spPr>
          <a:xfrm>
            <a:off x="1080135" y="3614658"/>
            <a:ext cx="2476715" cy="678239"/>
          </a:xfrm>
          <a:prstGeom prst="rect">
            <a:avLst/>
          </a:prstGeom>
        </p:spPr>
      </p:pic>
      <p:pic>
        <p:nvPicPr>
          <p:cNvPr id="13" name="Picture 12">
            <a:extLst>
              <a:ext uri="{FF2B5EF4-FFF2-40B4-BE49-F238E27FC236}">
                <a16:creationId xmlns:a16="http://schemas.microsoft.com/office/drawing/2014/main" id="{A4A26F32-E560-4213-1C64-D9549E86DE7F}"/>
              </a:ext>
            </a:extLst>
          </p:cNvPr>
          <p:cNvPicPr>
            <a:picLocks noChangeAspect="1"/>
          </p:cNvPicPr>
          <p:nvPr/>
        </p:nvPicPr>
        <p:blipFill>
          <a:blip r:embed="rId6"/>
          <a:stretch>
            <a:fillRect/>
          </a:stretch>
        </p:blipFill>
        <p:spPr>
          <a:xfrm>
            <a:off x="8920418" y="2655138"/>
            <a:ext cx="2486372" cy="666843"/>
          </a:xfrm>
          <a:prstGeom prst="rect">
            <a:avLst/>
          </a:prstGeom>
        </p:spPr>
      </p:pic>
      <p:pic>
        <p:nvPicPr>
          <p:cNvPr id="15" name="Picture 14">
            <a:extLst>
              <a:ext uri="{FF2B5EF4-FFF2-40B4-BE49-F238E27FC236}">
                <a16:creationId xmlns:a16="http://schemas.microsoft.com/office/drawing/2014/main" id="{1C0F5773-424E-88AB-7EC9-18838AE2D002}"/>
              </a:ext>
            </a:extLst>
          </p:cNvPr>
          <p:cNvPicPr>
            <a:picLocks noChangeAspect="1"/>
          </p:cNvPicPr>
          <p:nvPr/>
        </p:nvPicPr>
        <p:blipFill>
          <a:blip r:embed="rId7"/>
          <a:stretch>
            <a:fillRect/>
          </a:stretch>
        </p:blipFill>
        <p:spPr>
          <a:xfrm>
            <a:off x="8920418" y="3614658"/>
            <a:ext cx="2507197" cy="685859"/>
          </a:xfrm>
          <a:prstGeom prst="rect">
            <a:avLst/>
          </a:prstGeom>
        </p:spPr>
      </p:pic>
      <p:pic>
        <p:nvPicPr>
          <p:cNvPr id="22" name="Picture 21">
            <a:extLst>
              <a:ext uri="{FF2B5EF4-FFF2-40B4-BE49-F238E27FC236}">
                <a16:creationId xmlns:a16="http://schemas.microsoft.com/office/drawing/2014/main" id="{F2AF7981-3519-4D68-CA41-F252B1772EDC}"/>
              </a:ext>
            </a:extLst>
          </p:cNvPr>
          <p:cNvPicPr>
            <a:picLocks noChangeAspect="1"/>
          </p:cNvPicPr>
          <p:nvPr/>
        </p:nvPicPr>
        <p:blipFill>
          <a:blip r:embed="rId8"/>
          <a:stretch>
            <a:fillRect/>
          </a:stretch>
        </p:blipFill>
        <p:spPr>
          <a:xfrm>
            <a:off x="4662451" y="3644968"/>
            <a:ext cx="2491956" cy="693480"/>
          </a:xfrm>
          <a:prstGeom prst="rect">
            <a:avLst/>
          </a:prstGeom>
        </p:spPr>
      </p:pic>
      <p:sp>
        <p:nvSpPr>
          <p:cNvPr id="23" name="Rectangle 22">
            <a:extLst>
              <a:ext uri="{FF2B5EF4-FFF2-40B4-BE49-F238E27FC236}">
                <a16:creationId xmlns:a16="http://schemas.microsoft.com/office/drawing/2014/main" id="{C15C7433-8893-4039-4003-94A9869FFC61}"/>
              </a:ext>
            </a:extLst>
          </p:cNvPr>
          <p:cNvSpPr/>
          <p:nvPr/>
        </p:nvSpPr>
        <p:spPr>
          <a:xfrm>
            <a:off x="4129477" y="3333969"/>
            <a:ext cx="3552319" cy="307777"/>
          </a:xfrm>
          <a:prstGeom prst="rect">
            <a:avLst/>
          </a:prstGeom>
        </p:spPr>
        <p:txBody>
          <a:bodyPr wrap="none">
            <a:spAutoFit/>
          </a:bodyPr>
          <a:lstStyle/>
          <a:p>
            <a:r>
              <a:rPr lang="en-US" sz="1400" dirty="0"/>
              <a:t>ABC: Water </a:t>
            </a:r>
            <a:r>
              <a:rPr lang="en-US" sz="1400" dirty="0">
                <a:latin typeface="+mj-lt"/>
              </a:rPr>
              <a:t>SARIMA(1, 1, 2) x (2, 0, 0, 12) </a:t>
            </a:r>
          </a:p>
        </p:txBody>
      </p:sp>
      <p:pic>
        <p:nvPicPr>
          <p:cNvPr id="25" name="Picture 24">
            <a:extLst>
              <a:ext uri="{FF2B5EF4-FFF2-40B4-BE49-F238E27FC236}">
                <a16:creationId xmlns:a16="http://schemas.microsoft.com/office/drawing/2014/main" id="{62F3136E-B0E4-8C32-88D9-1B2EFDF45BEE}"/>
              </a:ext>
            </a:extLst>
          </p:cNvPr>
          <p:cNvPicPr>
            <a:picLocks noChangeAspect="1"/>
          </p:cNvPicPr>
          <p:nvPr/>
        </p:nvPicPr>
        <p:blipFill>
          <a:blip r:embed="rId9"/>
          <a:stretch>
            <a:fillRect/>
          </a:stretch>
        </p:blipFill>
        <p:spPr>
          <a:xfrm>
            <a:off x="1560425" y="4447460"/>
            <a:ext cx="9335309" cy="1844200"/>
          </a:xfrm>
          <a:prstGeom prst="rect">
            <a:avLst/>
          </a:prstGeom>
        </p:spPr>
      </p:pic>
    </p:spTree>
    <p:extLst>
      <p:ext uri="{BB962C8B-B14F-4D97-AF65-F5344CB8AC3E}">
        <p14:creationId xmlns:p14="http://schemas.microsoft.com/office/powerpoint/2010/main" val="2241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BBD24F-EF94-12FB-3FC1-25989F655DE1}"/>
              </a:ext>
            </a:extLst>
          </p:cNvPr>
          <p:cNvPicPr>
            <a:picLocks noChangeAspect="1"/>
          </p:cNvPicPr>
          <p:nvPr/>
        </p:nvPicPr>
        <p:blipFill>
          <a:blip r:embed="rId2"/>
          <a:stretch>
            <a:fillRect/>
          </a:stretch>
        </p:blipFill>
        <p:spPr>
          <a:xfrm>
            <a:off x="7971002" y="1631155"/>
            <a:ext cx="3781931" cy="1961788"/>
          </a:xfrm>
          <a:prstGeom prst="rect">
            <a:avLst/>
          </a:prstGeom>
        </p:spPr>
      </p:pic>
      <p:pic>
        <p:nvPicPr>
          <p:cNvPr id="3" name="Picture 2">
            <a:extLst>
              <a:ext uri="{FF2B5EF4-FFF2-40B4-BE49-F238E27FC236}">
                <a16:creationId xmlns:a16="http://schemas.microsoft.com/office/drawing/2014/main" id="{89FB0299-CC9E-D34C-4EC2-DF9E598D9C46}"/>
              </a:ext>
            </a:extLst>
          </p:cNvPr>
          <p:cNvPicPr>
            <a:picLocks noChangeAspect="1"/>
          </p:cNvPicPr>
          <p:nvPr/>
        </p:nvPicPr>
        <p:blipFill>
          <a:blip r:embed="rId3"/>
          <a:stretch>
            <a:fillRect/>
          </a:stretch>
        </p:blipFill>
        <p:spPr>
          <a:xfrm>
            <a:off x="4238605" y="1653952"/>
            <a:ext cx="3732397" cy="1497216"/>
          </a:xfrm>
          <a:prstGeom prst="rect">
            <a:avLst/>
          </a:prstGeom>
        </p:spPr>
      </p:pic>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endParaRPr lang="en-SG" dirty="0"/>
          </a:p>
        </p:txBody>
      </p:sp>
      <p:pic>
        <p:nvPicPr>
          <p:cNvPr id="24" name="Picture 23">
            <a:extLst>
              <a:ext uri="{FF2B5EF4-FFF2-40B4-BE49-F238E27FC236}">
                <a16:creationId xmlns:a16="http://schemas.microsoft.com/office/drawing/2014/main" id="{7DAA9F9A-50DA-8D1C-988F-C6996FDC50C9}"/>
              </a:ext>
            </a:extLst>
          </p:cNvPr>
          <p:cNvPicPr>
            <a:picLocks noChangeAspect="1"/>
          </p:cNvPicPr>
          <p:nvPr/>
        </p:nvPicPr>
        <p:blipFill>
          <a:blip r:embed="rId4"/>
          <a:stretch>
            <a:fillRect/>
          </a:stretch>
        </p:blipFill>
        <p:spPr>
          <a:xfrm>
            <a:off x="686249" y="1631154"/>
            <a:ext cx="3552356" cy="1963330"/>
          </a:xfrm>
          <a:prstGeom prst="rect">
            <a:avLst/>
          </a:prstGeom>
        </p:spPr>
      </p:pic>
      <p:sp>
        <p:nvSpPr>
          <p:cNvPr id="6" name="TextBox 5">
            <a:extLst>
              <a:ext uri="{FF2B5EF4-FFF2-40B4-BE49-F238E27FC236}">
                <a16:creationId xmlns:a16="http://schemas.microsoft.com/office/drawing/2014/main" id="{D5D8FAFF-BE28-CAE4-FBF3-4A37EFA1B4B5}"/>
              </a:ext>
            </a:extLst>
          </p:cNvPr>
          <p:cNvSpPr txBox="1"/>
          <p:nvPr/>
        </p:nvSpPr>
        <p:spPr>
          <a:xfrm>
            <a:off x="2792011" y="4007645"/>
            <a:ext cx="6625584" cy="2031325"/>
          </a:xfrm>
          <a:prstGeom prst="rect">
            <a:avLst/>
          </a:prstGeom>
          <a:noFill/>
        </p:spPr>
        <p:txBody>
          <a:bodyPr wrap="square" rtlCol="0">
            <a:spAutoFit/>
          </a:bodyPr>
          <a:lstStyle/>
          <a:p>
            <a:pPr marL="285750" indent="-285750">
              <a:buFont typeface="Arial" panose="020B0604020202020204" pitchFamily="34" charset="0"/>
              <a:buChar char="•"/>
            </a:pPr>
            <a:r>
              <a:rPr lang="en-SG" dirty="0"/>
              <a:t>Tuned HWES performed the best for Gas Consumption</a:t>
            </a:r>
          </a:p>
          <a:p>
            <a:pPr marL="285750" indent="-285750">
              <a:buFont typeface="Arial" panose="020B0604020202020204" pitchFamily="34" charset="0"/>
              <a:buChar char="•"/>
            </a:pPr>
            <a:r>
              <a:rPr lang="en-SG" dirty="0"/>
              <a:t>Tuned SARIMA performed the best for Electricity Consumption</a:t>
            </a:r>
          </a:p>
          <a:p>
            <a:pPr marL="285750" indent="-285750">
              <a:buFont typeface="Arial" panose="020B0604020202020204" pitchFamily="34" charset="0"/>
              <a:buChar char="•"/>
            </a:pPr>
            <a:r>
              <a:rPr lang="en-SG" dirty="0"/>
              <a:t>Even though VARMAX performed the best in terms of RMSE and MAE for Water Consumption, the very bad training score as well as irregular plot makes me reject it in favour of SARIMA</a:t>
            </a:r>
          </a:p>
        </p:txBody>
      </p:sp>
    </p:spTree>
    <p:extLst>
      <p:ext uri="{BB962C8B-B14F-4D97-AF65-F5344CB8AC3E}">
        <p14:creationId xmlns:p14="http://schemas.microsoft.com/office/powerpoint/2010/main" val="239288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Gas Consumption</a:t>
            </a:r>
            <a:endParaRPr lang="en-SG" dirty="0"/>
          </a:p>
        </p:txBody>
      </p:sp>
      <p:pic>
        <p:nvPicPr>
          <p:cNvPr id="14338" name="Picture 2">
            <a:extLst>
              <a:ext uri="{FF2B5EF4-FFF2-40B4-BE49-F238E27FC236}">
                <a16:creationId xmlns:a16="http://schemas.microsoft.com/office/drawing/2014/main" id="{AF011575-E8FB-CF69-0BED-E0EF31C49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581150"/>
            <a:ext cx="1003935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063AA86-C51D-AEDC-8996-FF02CE89F661}"/>
              </a:ext>
            </a:extLst>
          </p:cNvPr>
          <p:cNvPicPr>
            <a:picLocks noChangeAspect="1"/>
          </p:cNvPicPr>
          <p:nvPr/>
        </p:nvPicPr>
        <p:blipFill>
          <a:blip r:embed="rId3"/>
          <a:stretch>
            <a:fillRect/>
          </a:stretch>
        </p:blipFill>
        <p:spPr>
          <a:xfrm>
            <a:off x="1409294" y="5292386"/>
            <a:ext cx="9373412" cy="480102"/>
          </a:xfrm>
          <a:prstGeom prst="rect">
            <a:avLst/>
          </a:prstGeom>
        </p:spPr>
      </p:pic>
    </p:spTree>
    <p:extLst>
      <p:ext uri="{BB962C8B-B14F-4D97-AF65-F5344CB8AC3E}">
        <p14:creationId xmlns:p14="http://schemas.microsoft.com/office/powerpoint/2010/main" val="268977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DE2E3FF-3468-918A-8BF7-9C27963E9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581150"/>
            <a:ext cx="10153650" cy="3695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Electricity Consumption</a:t>
            </a:r>
            <a:endParaRPr lang="en-SG" dirty="0"/>
          </a:p>
        </p:txBody>
      </p:sp>
      <p:pic>
        <p:nvPicPr>
          <p:cNvPr id="3" name="Picture 2">
            <a:extLst>
              <a:ext uri="{FF2B5EF4-FFF2-40B4-BE49-F238E27FC236}">
                <a16:creationId xmlns:a16="http://schemas.microsoft.com/office/drawing/2014/main" id="{B9FF7E7A-0A80-E071-E256-3AB3A1750094}"/>
              </a:ext>
            </a:extLst>
          </p:cNvPr>
          <p:cNvPicPr>
            <a:picLocks noChangeAspect="1"/>
          </p:cNvPicPr>
          <p:nvPr/>
        </p:nvPicPr>
        <p:blipFill>
          <a:blip r:embed="rId3"/>
          <a:stretch>
            <a:fillRect/>
          </a:stretch>
        </p:blipFill>
        <p:spPr>
          <a:xfrm>
            <a:off x="1730845" y="5276850"/>
            <a:ext cx="9228620" cy="533446"/>
          </a:xfrm>
          <a:prstGeom prst="rect">
            <a:avLst/>
          </a:prstGeom>
        </p:spPr>
      </p:pic>
    </p:spTree>
    <p:extLst>
      <p:ext uri="{BB962C8B-B14F-4D97-AF65-F5344CB8AC3E}">
        <p14:creationId xmlns:p14="http://schemas.microsoft.com/office/powerpoint/2010/main" val="166321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a:t>
            </a:r>
            <a:endParaRPr lang="en-SG" dirty="0"/>
          </a:p>
        </p:txBody>
      </p:sp>
      <p:sp>
        <p:nvSpPr>
          <p:cNvPr id="18" name="Content Placeholder 17">
            <a:extLst>
              <a:ext uri="{FF2B5EF4-FFF2-40B4-BE49-F238E27FC236}">
                <a16:creationId xmlns:a16="http://schemas.microsoft.com/office/drawing/2014/main" id="{A9DACD38-CBD6-6517-E796-3075719D04B8}"/>
              </a:ext>
            </a:extLst>
          </p:cNvPr>
          <p:cNvSpPr>
            <a:spLocks noGrp="1"/>
          </p:cNvSpPr>
          <p:nvPr>
            <p:ph sz="half" idx="1"/>
          </p:nvPr>
        </p:nvSpPr>
        <p:spPr>
          <a:xfrm>
            <a:off x="342900" y="5095900"/>
            <a:ext cx="5181600" cy="1058253"/>
          </a:xfrm>
        </p:spPr>
        <p:txBody>
          <a:bodyPr>
            <a:noAutofit/>
          </a:bodyPr>
          <a:lstStyle/>
          <a:p>
            <a:r>
              <a:rPr lang="en-US" sz="1800" dirty="0"/>
              <a:t>Clear seasonal component for Electricity Consumption</a:t>
            </a:r>
          </a:p>
          <a:p>
            <a:r>
              <a:rPr lang="en-US" sz="1800" dirty="0"/>
              <a:t>None of the time series look stationary</a:t>
            </a:r>
          </a:p>
          <a:p>
            <a:endParaRPr lang="en-US" sz="1800" dirty="0"/>
          </a:p>
        </p:txBody>
      </p:sp>
      <p:sp>
        <p:nvSpPr>
          <p:cNvPr id="20" name="Content Placeholder 19">
            <a:extLst>
              <a:ext uri="{FF2B5EF4-FFF2-40B4-BE49-F238E27FC236}">
                <a16:creationId xmlns:a16="http://schemas.microsoft.com/office/drawing/2014/main" id="{54B7954A-6D59-0AAA-BBCA-78C559695DD5}"/>
              </a:ext>
            </a:extLst>
          </p:cNvPr>
          <p:cNvSpPr>
            <a:spLocks noGrp="1"/>
          </p:cNvSpPr>
          <p:nvPr>
            <p:ph sz="half" idx="2"/>
          </p:nvPr>
        </p:nvSpPr>
        <p:spPr>
          <a:xfrm>
            <a:off x="5371952" y="5232171"/>
            <a:ext cx="5181600" cy="1100705"/>
          </a:xfrm>
        </p:spPr>
        <p:txBody>
          <a:bodyPr>
            <a:normAutofit/>
          </a:bodyPr>
          <a:lstStyle/>
          <a:p>
            <a:r>
              <a:rPr lang="en-US" sz="1800" dirty="0"/>
              <a:t>Moderate negative linear relationship between Gas and Water consumption</a:t>
            </a:r>
          </a:p>
        </p:txBody>
      </p:sp>
      <p:pic>
        <p:nvPicPr>
          <p:cNvPr id="1026" name="Picture 2">
            <a:extLst>
              <a:ext uri="{FF2B5EF4-FFF2-40B4-BE49-F238E27FC236}">
                <a16:creationId xmlns:a16="http://schemas.microsoft.com/office/drawing/2014/main" id="{DF55AD5B-4746-37FB-7263-90F85569F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952" y="851913"/>
            <a:ext cx="5842482" cy="4380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E3FC3F9-C2D2-52FE-4DDF-6C77F90A2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46" y="1010654"/>
            <a:ext cx="4436086" cy="408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6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a:extLst>
              <a:ext uri="{FF2B5EF4-FFF2-40B4-BE49-F238E27FC236}">
                <a16:creationId xmlns:a16="http://schemas.microsoft.com/office/drawing/2014/main" id="{7C60904C-FAE7-C78F-2A2C-8DFF8389F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581150"/>
            <a:ext cx="10096500" cy="3695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Water Consumption</a:t>
            </a:r>
            <a:endParaRPr lang="en-SG" dirty="0"/>
          </a:p>
        </p:txBody>
      </p:sp>
      <p:pic>
        <p:nvPicPr>
          <p:cNvPr id="3" name="Picture 2">
            <a:extLst>
              <a:ext uri="{FF2B5EF4-FFF2-40B4-BE49-F238E27FC236}">
                <a16:creationId xmlns:a16="http://schemas.microsoft.com/office/drawing/2014/main" id="{4CB9A309-E3B1-B930-B6C8-E4E89D61A6DC}"/>
              </a:ext>
            </a:extLst>
          </p:cNvPr>
          <p:cNvPicPr>
            <a:picLocks noChangeAspect="1"/>
          </p:cNvPicPr>
          <p:nvPr/>
        </p:nvPicPr>
        <p:blipFill>
          <a:blip r:embed="rId3"/>
          <a:stretch>
            <a:fillRect/>
          </a:stretch>
        </p:blipFill>
        <p:spPr>
          <a:xfrm>
            <a:off x="1435966" y="5276850"/>
            <a:ext cx="9320068" cy="533446"/>
          </a:xfrm>
          <a:prstGeom prst="rect">
            <a:avLst/>
          </a:prstGeom>
        </p:spPr>
      </p:pic>
    </p:spTree>
    <p:extLst>
      <p:ext uri="{BB962C8B-B14F-4D97-AF65-F5344CB8AC3E}">
        <p14:creationId xmlns:p14="http://schemas.microsoft.com/office/powerpoint/2010/main" val="130822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AC65-2E3A-3593-9DB9-C3A51EFA48BF}"/>
              </a:ext>
            </a:extLst>
          </p:cNvPr>
          <p:cNvSpPr>
            <a:spLocks noGrp="1"/>
          </p:cNvSpPr>
          <p:nvPr>
            <p:ph type="ctrTitle"/>
          </p:nvPr>
        </p:nvSpPr>
        <p:spPr/>
        <p:txBody>
          <a:bodyPr/>
          <a:lstStyle/>
          <a:p>
            <a:r>
              <a:rPr lang="en-US" dirty="0"/>
              <a:t>AIML CA2: Part B Clustering</a:t>
            </a:r>
            <a:endParaRPr lang="en-SG" dirty="0"/>
          </a:p>
        </p:txBody>
      </p:sp>
      <p:sp>
        <p:nvSpPr>
          <p:cNvPr id="3" name="Subtitle 2">
            <a:extLst>
              <a:ext uri="{FF2B5EF4-FFF2-40B4-BE49-F238E27FC236}">
                <a16:creationId xmlns:a16="http://schemas.microsoft.com/office/drawing/2014/main" id="{8C96E6E4-4A51-871F-E52C-67411154C520}"/>
              </a:ext>
            </a:extLst>
          </p:cNvPr>
          <p:cNvSpPr>
            <a:spLocks noGrp="1"/>
          </p:cNvSpPr>
          <p:nvPr>
            <p:ph type="subTitle" idx="1"/>
          </p:nvPr>
        </p:nvSpPr>
        <p:spPr/>
        <p:txBody>
          <a:bodyPr/>
          <a:lstStyle/>
          <a:p>
            <a:r>
              <a:rPr lang="en-US" dirty="0"/>
              <a:t>Name: Glenn Wu</a:t>
            </a:r>
          </a:p>
          <a:p>
            <a:r>
              <a:rPr lang="en-US" dirty="0"/>
              <a:t>Admin No.: 2214395</a:t>
            </a:r>
          </a:p>
          <a:p>
            <a:r>
              <a:rPr lang="en-US" dirty="0"/>
              <a:t>Class: DAAA/FT/2A/01</a:t>
            </a:r>
            <a:endParaRPr lang="en-SG" dirty="0"/>
          </a:p>
        </p:txBody>
      </p:sp>
    </p:spTree>
    <p:extLst>
      <p:ext uri="{BB962C8B-B14F-4D97-AF65-F5344CB8AC3E}">
        <p14:creationId xmlns:p14="http://schemas.microsoft.com/office/powerpoint/2010/main" val="70795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a:t>
            </a:r>
            <a:endParaRPr lang="en-SG" dirty="0"/>
          </a:p>
        </p:txBody>
      </p:sp>
      <p:pic>
        <p:nvPicPr>
          <p:cNvPr id="6146" name="Picture 2">
            <a:extLst>
              <a:ext uri="{FF2B5EF4-FFF2-40B4-BE49-F238E27FC236}">
                <a16:creationId xmlns:a16="http://schemas.microsoft.com/office/drawing/2014/main" id="{2948004A-E076-8190-27F4-0EF456963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119188"/>
            <a:ext cx="5057775" cy="5057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8005A3C-63EC-FB49-34AE-DCB2752CD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1119188"/>
            <a:ext cx="6533785" cy="24602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CC648D6-3F0C-821A-77FE-94B78D55A775}"/>
              </a:ext>
            </a:extLst>
          </p:cNvPr>
          <p:cNvSpPr>
            <a:spLocks noGrp="1"/>
          </p:cNvSpPr>
          <p:nvPr>
            <p:ph sz="half" idx="1"/>
          </p:nvPr>
        </p:nvSpPr>
        <p:spPr>
          <a:xfrm>
            <a:off x="5538787" y="3787516"/>
            <a:ext cx="5181600" cy="693400"/>
          </a:xfrm>
        </p:spPr>
        <p:txBody>
          <a:bodyPr>
            <a:normAutofit lnSpcReduction="10000"/>
          </a:bodyPr>
          <a:lstStyle/>
          <a:p>
            <a:r>
              <a:rPr lang="en-US" sz="1600" dirty="0"/>
              <a:t>None of the features follow a gaussian distribution. I will not use Gaussian Mixture Model since that is on of the underlying assumptions.</a:t>
            </a:r>
            <a:endParaRPr lang="en-SG" sz="1200" dirty="0"/>
          </a:p>
        </p:txBody>
      </p:sp>
    </p:spTree>
    <p:extLst>
      <p:ext uri="{BB962C8B-B14F-4D97-AF65-F5344CB8AC3E}">
        <p14:creationId xmlns:p14="http://schemas.microsoft.com/office/powerpoint/2010/main" val="1560548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73B029D-E192-EDEA-AEEC-AB2831F2C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119187"/>
            <a:ext cx="5838825" cy="5057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a:t>
            </a:r>
            <a:endParaRPr lang="en-SG" dirty="0"/>
          </a:p>
        </p:txBody>
      </p:sp>
      <p:pic>
        <p:nvPicPr>
          <p:cNvPr id="7172" name="Picture 4">
            <a:extLst>
              <a:ext uri="{FF2B5EF4-FFF2-40B4-BE49-F238E27FC236}">
                <a16:creationId xmlns:a16="http://schemas.microsoft.com/office/drawing/2014/main" id="{71C5BB49-0331-EF99-8F2C-2261C67F5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821" y="987360"/>
            <a:ext cx="3986311" cy="395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384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a:t>
            </a:r>
            <a:endParaRPr lang="en-SG" dirty="0"/>
          </a:p>
        </p:txBody>
      </p:sp>
      <p:pic>
        <p:nvPicPr>
          <p:cNvPr id="8194" name="Picture 2">
            <a:extLst>
              <a:ext uri="{FF2B5EF4-FFF2-40B4-BE49-F238E27FC236}">
                <a16:creationId xmlns:a16="http://schemas.microsoft.com/office/drawing/2014/main" id="{268AA0DB-A4EC-92D4-D9F1-4B44B092C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63" y="987360"/>
            <a:ext cx="4914469" cy="36129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55D7716F-962D-5F21-0230-655C3CED5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235" y="507240"/>
            <a:ext cx="2579876" cy="5249748"/>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E3446881-8518-9BEF-5785-BB86C23599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79" y="507240"/>
            <a:ext cx="2579876" cy="5342938"/>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E583E50A-AC1E-DDA1-AA0A-91CBFF4E3608}"/>
              </a:ext>
            </a:extLst>
          </p:cNvPr>
          <p:cNvSpPr/>
          <p:nvPr/>
        </p:nvSpPr>
        <p:spPr>
          <a:xfrm>
            <a:off x="8369111" y="2880110"/>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870B65DC-BA0B-87DA-FAF6-53997E23A727}"/>
              </a:ext>
            </a:extLst>
          </p:cNvPr>
          <p:cNvSpPr>
            <a:spLocks noGrp="1"/>
          </p:cNvSpPr>
          <p:nvPr>
            <p:ph sz="half" idx="1"/>
          </p:nvPr>
        </p:nvSpPr>
        <p:spPr>
          <a:xfrm>
            <a:off x="7155947" y="225344"/>
            <a:ext cx="2757195" cy="397985"/>
          </a:xfrm>
        </p:spPr>
        <p:txBody>
          <a:bodyPr>
            <a:normAutofit fontScale="92500"/>
          </a:bodyPr>
          <a:lstStyle/>
          <a:p>
            <a:pPr marL="0" indent="0">
              <a:buNone/>
            </a:pPr>
            <a:r>
              <a:rPr lang="en-US" sz="1600" dirty="0"/>
              <a:t>Yeo-Johnson Transformation</a:t>
            </a:r>
          </a:p>
        </p:txBody>
      </p:sp>
      <p:sp>
        <p:nvSpPr>
          <p:cNvPr id="8" name="Content Placeholder 2">
            <a:extLst>
              <a:ext uri="{FF2B5EF4-FFF2-40B4-BE49-F238E27FC236}">
                <a16:creationId xmlns:a16="http://schemas.microsoft.com/office/drawing/2014/main" id="{01C7C7F9-D6DB-EB33-03ED-00E9AEBED041}"/>
              </a:ext>
            </a:extLst>
          </p:cNvPr>
          <p:cNvSpPr txBox="1">
            <a:spLocks/>
          </p:cNvSpPr>
          <p:nvPr/>
        </p:nvSpPr>
        <p:spPr>
          <a:xfrm>
            <a:off x="6393947" y="5933081"/>
            <a:ext cx="4464553" cy="6995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Perform this transformation on Age and Income to lower skew</a:t>
            </a:r>
          </a:p>
          <a:p>
            <a:pPr marL="0" indent="0">
              <a:buFont typeface="Arial" panose="020B0604020202020204" pitchFamily="34" charset="0"/>
              <a:buNone/>
            </a:pPr>
            <a:r>
              <a:rPr lang="en-US" sz="1600" dirty="0"/>
              <a:t>Skew Increased on “How Much They Spend”, only use </a:t>
            </a:r>
            <a:r>
              <a:rPr lang="en-US" sz="1600" dirty="0" err="1"/>
              <a:t>standaridization</a:t>
            </a:r>
            <a:r>
              <a:rPr lang="en-US" sz="1600" dirty="0"/>
              <a:t>.</a:t>
            </a:r>
          </a:p>
        </p:txBody>
      </p:sp>
    </p:spTree>
    <p:extLst>
      <p:ext uri="{BB962C8B-B14F-4D97-AF65-F5344CB8AC3E}">
        <p14:creationId xmlns:p14="http://schemas.microsoft.com/office/powerpoint/2010/main" val="1689752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 t-SNE</a:t>
            </a:r>
            <a:endParaRPr lang="en-S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325563"/>
            <a:ext cx="7744402" cy="4847851"/>
          </a:xfrm>
          <a:prstGeom prst="rect">
            <a:avLst/>
          </a:prstGeom>
        </p:spPr>
      </p:pic>
      <p:sp>
        <p:nvSpPr>
          <p:cNvPr id="5" name="TextBox 4">
            <a:extLst>
              <a:ext uri="{FF2B5EF4-FFF2-40B4-BE49-F238E27FC236}">
                <a16:creationId xmlns:a16="http://schemas.microsoft.com/office/drawing/2014/main" id="{C1DC5E4F-E58E-87B4-6340-D342F4707BE4}"/>
              </a:ext>
            </a:extLst>
          </p:cNvPr>
          <p:cNvSpPr txBox="1"/>
          <p:nvPr/>
        </p:nvSpPr>
        <p:spPr>
          <a:xfrm>
            <a:off x="8087302" y="2233780"/>
            <a:ext cx="3368351" cy="2800767"/>
          </a:xfrm>
          <a:prstGeom prst="rect">
            <a:avLst/>
          </a:prstGeom>
          <a:noFill/>
        </p:spPr>
        <p:txBody>
          <a:bodyPr wrap="square">
            <a:spAutoFit/>
          </a:bodyPr>
          <a:lstStyle/>
          <a:p>
            <a:pPr marL="285750" indent="-285750">
              <a:buFont typeface="Arial" panose="020B0604020202020204" pitchFamily="34" charset="0"/>
              <a:buChar char="•"/>
            </a:pPr>
            <a:r>
              <a:rPr lang="en-SG" sz="1600" dirty="0"/>
              <a:t>The </a:t>
            </a:r>
            <a:r>
              <a:rPr lang="en-SG" sz="1600" i="1" dirty="0"/>
              <a:t>perplexity</a:t>
            </a:r>
            <a:r>
              <a:rPr lang="en-SG" sz="1600" dirty="0"/>
              <a:t> hyperparameter helps to control how many nearest neighbours each point considers. </a:t>
            </a:r>
          </a:p>
          <a:p>
            <a:pPr marL="285750" indent="-285750">
              <a:buFont typeface="Arial" panose="020B0604020202020204" pitchFamily="34" charset="0"/>
              <a:buChar char="•"/>
            </a:pPr>
            <a:r>
              <a:rPr lang="en-SG" sz="1600" dirty="0"/>
              <a:t>It is useful to consider the t-SNE plot at different </a:t>
            </a:r>
            <a:r>
              <a:rPr lang="en-SG" sz="1600" i="1" dirty="0"/>
              <a:t>perplexity</a:t>
            </a:r>
            <a:r>
              <a:rPr lang="en-SG" sz="1600" dirty="0"/>
              <a:t> values since there is a </a:t>
            </a:r>
            <a:r>
              <a:rPr lang="en-SG" sz="1600" dirty="0" err="1"/>
              <a:t>tradeoff</a:t>
            </a:r>
            <a:r>
              <a:rPr lang="en-SG" sz="1600" dirty="0"/>
              <a:t> between preserving local and global structures. </a:t>
            </a:r>
          </a:p>
          <a:p>
            <a:pPr marL="285750" indent="-285750">
              <a:buFont typeface="Arial" panose="020B0604020202020204" pitchFamily="34" charset="0"/>
              <a:buChar char="•"/>
            </a:pPr>
            <a:r>
              <a:rPr lang="en-SG" sz="1600" dirty="0"/>
              <a:t>In this case I will consider perplexities of 20 and 30.</a:t>
            </a:r>
          </a:p>
        </p:txBody>
      </p:sp>
    </p:spTree>
    <p:extLst>
      <p:ext uri="{BB962C8B-B14F-4D97-AF65-F5344CB8AC3E}">
        <p14:creationId xmlns:p14="http://schemas.microsoft.com/office/powerpoint/2010/main" val="281176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a:t>
            </a:r>
            <a:endParaRPr lang="en-SG" dirty="0"/>
          </a:p>
        </p:txBody>
      </p:sp>
      <p:pic>
        <p:nvPicPr>
          <p:cNvPr id="9" name="Picture 8">
            <a:extLst>
              <a:ext uri="{FF2B5EF4-FFF2-40B4-BE49-F238E27FC236}">
                <a16:creationId xmlns:a16="http://schemas.microsoft.com/office/drawing/2014/main" id="{33475DBF-5C10-48EE-8567-E1AC6D8762C4}"/>
              </a:ext>
            </a:extLst>
          </p:cNvPr>
          <p:cNvPicPr>
            <a:picLocks noChangeAspect="1"/>
          </p:cNvPicPr>
          <p:nvPr/>
        </p:nvPicPr>
        <p:blipFill>
          <a:blip r:embed="rId2"/>
          <a:stretch>
            <a:fillRect/>
          </a:stretch>
        </p:blipFill>
        <p:spPr>
          <a:xfrm>
            <a:off x="460867" y="986578"/>
            <a:ext cx="7941580" cy="5649892"/>
          </a:xfrm>
          <a:prstGeom prst="rect">
            <a:avLst/>
          </a:prstGeom>
        </p:spPr>
      </p:pic>
      <p:sp>
        <p:nvSpPr>
          <p:cNvPr id="7" name="Content Placeholder 2">
            <a:extLst>
              <a:ext uri="{FF2B5EF4-FFF2-40B4-BE49-F238E27FC236}">
                <a16:creationId xmlns:a16="http://schemas.microsoft.com/office/drawing/2014/main" id="{24D4EA5D-D059-D894-9183-30AC5D272B7F}"/>
              </a:ext>
            </a:extLst>
          </p:cNvPr>
          <p:cNvSpPr txBox="1">
            <a:spLocks/>
          </p:cNvSpPr>
          <p:nvPr/>
        </p:nvSpPr>
        <p:spPr>
          <a:xfrm>
            <a:off x="8365648" y="3901012"/>
            <a:ext cx="2696066" cy="2511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metrics are all different methods to measure the quality of the clusters and do not always agree with each other.</a:t>
            </a:r>
          </a:p>
          <a:p>
            <a:r>
              <a:rPr lang="en-US" sz="1600" dirty="0"/>
              <a:t>The optimal number of clusters and the best model can be chosen using these metrics.</a:t>
            </a:r>
          </a:p>
        </p:txBody>
      </p:sp>
      <p:pic>
        <p:nvPicPr>
          <p:cNvPr id="1026" name="Picture 2">
            <a:extLst>
              <a:ext uri="{FF2B5EF4-FFF2-40B4-BE49-F238E27FC236}">
                <a16:creationId xmlns:a16="http://schemas.microsoft.com/office/drawing/2014/main" id="{E12920D7-9CC8-B525-1C87-6FF1B6E8B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898" y="597249"/>
            <a:ext cx="3144040" cy="3303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21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a:t>
            </a:r>
            <a:endParaRPr lang="en-SG" dirty="0"/>
          </a:p>
        </p:txBody>
      </p:sp>
      <p:pic>
        <p:nvPicPr>
          <p:cNvPr id="2050" name="Picture 2">
            <a:extLst>
              <a:ext uri="{FF2B5EF4-FFF2-40B4-BE49-F238E27FC236}">
                <a16:creationId xmlns:a16="http://schemas.microsoft.com/office/drawing/2014/main" id="{8F42AD81-48A5-6F35-D451-662BE2C6D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905955"/>
            <a:ext cx="3569204" cy="55768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0C5122-0880-82ED-FDE5-2FA8598AF670}"/>
              </a:ext>
            </a:extLst>
          </p:cNvPr>
          <p:cNvSpPr txBox="1"/>
          <p:nvPr/>
        </p:nvSpPr>
        <p:spPr>
          <a:xfrm>
            <a:off x="4073582" y="1019593"/>
            <a:ext cx="6094428"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K-means with k-means++ </a:t>
            </a:r>
            <a:r>
              <a:rPr lang="en-US" b="0" i="0" dirty="0" err="1">
                <a:solidFill>
                  <a:srgbClr val="000000"/>
                </a:solidFill>
                <a:effectLst/>
                <a:latin typeface="Helvetica Neue"/>
              </a:rPr>
              <a:t>initialisation</a:t>
            </a:r>
            <a:r>
              <a:rPr lang="en-US" b="0" i="0" dirty="0">
                <a:solidFill>
                  <a:srgbClr val="000000"/>
                </a:solidFill>
                <a:effectLst/>
                <a:latin typeface="Helvetica Neue"/>
              </a:rPr>
              <a:t> seems to perform the best for all metrics at 13 clusters followed by Agglomerative Clustering and K-Prototypes.</a:t>
            </a:r>
          </a:p>
        </p:txBody>
      </p:sp>
      <p:pic>
        <p:nvPicPr>
          <p:cNvPr id="2052" name="Picture 4">
            <a:extLst>
              <a:ext uri="{FF2B5EF4-FFF2-40B4-BE49-F238E27FC236}">
                <a16:creationId xmlns:a16="http://schemas.microsoft.com/office/drawing/2014/main" id="{4C57F8E8-409B-2DA9-27A1-31C77B04D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103" y="2189457"/>
            <a:ext cx="6744731" cy="3746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9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PCA</a:t>
            </a:r>
            <a:endParaRPr lang="en-SG" dirty="0"/>
          </a:p>
        </p:txBody>
      </p:sp>
      <p:sp>
        <p:nvSpPr>
          <p:cNvPr id="3" name="TextBox 2">
            <a:extLst>
              <a:ext uri="{FF2B5EF4-FFF2-40B4-BE49-F238E27FC236}">
                <a16:creationId xmlns:a16="http://schemas.microsoft.com/office/drawing/2014/main" id="{EB0C5122-0880-82ED-FDE5-2FA8598AF670}"/>
              </a:ext>
            </a:extLst>
          </p:cNvPr>
          <p:cNvSpPr txBox="1"/>
          <p:nvPr/>
        </p:nvSpPr>
        <p:spPr>
          <a:xfrm>
            <a:off x="342899" y="3591283"/>
            <a:ext cx="6094428" cy="1754326"/>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Only PC 5 explains less than 10% of total variance (Kaiser's Rule)</a:t>
            </a:r>
          </a:p>
          <a:p>
            <a:pPr marL="285750" indent="-285750" algn="l">
              <a:buFont typeface="Arial" panose="020B0604020202020204" pitchFamily="34" charset="0"/>
              <a:buChar char="•"/>
            </a:pPr>
            <a:r>
              <a:rPr lang="en-US" b="0" i="0" dirty="0">
                <a:solidFill>
                  <a:srgbClr val="000000"/>
                </a:solidFill>
                <a:effectLst/>
                <a:latin typeface="Helvetica Neue"/>
              </a:rPr>
              <a:t>To obtain more than 80% cumulative explained variance, we have to select 3 PCs</a:t>
            </a:r>
          </a:p>
          <a:p>
            <a:pPr marL="285750" indent="-285750" algn="l">
              <a:buFont typeface="Arial" panose="020B0604020202020204" pitchFamily="34" charset="0"/>
              <a:buChar char="•"/>
            </a:pPr>
            <a:r>
              <a:rPr lang="en-US" b="0" i="0" dirty="0">
                <a:solidFill>
                  <a:srgbClr val="000000"/>
                </a:solidFill>
                <a:effectLst/>
                <a:latin typeface="Helvetica Neue"/>
              </a:rPr>
              <a:t>The main weights of PC4 and PC5 and on </a:t>
            </a:r>
            <a:r>
              <a:rPr lang="en-US" b="0" i="0" dirty="0" err="1">
                <a:solidFill>
                  <a:srgbClr val="000000"/>
                </a:solidFill>
                <a:effectLst/>
                <a:latin typeface="Helvetica Neue"/>
              </a:rPr>
              <a:t>Gender_Female</a:t>
            </a:r>
            <a:r>
              <a:rPr lang="en-US" b="0" i="0" dirty="0">
                <a:solidFill>
                  <a:srgbClr val="000000"/>
                </a:solidFill>
                <a:effectLst/>
                <a:latin typeface="Helvetica Neue"/>
              </a:rPr>
              <a:t> and </a:t>
            </a:r>
            <a:r>
              <a:rPr lang="en-US" b="0" i="0" dirty="0" err="1">
                <a:solidFill>
                  <a:srgbClr val="000000"/>
                </a:solidFill>
                <a:effectLst/>
                <a:latin typeface="Helvetica Neue"/>
              </a:rPr>
              <a:t>Gender_Male</a:t>
            </a:r>
            <a:r>
              <a:rPr lang="en-US" b="0" i="0" dirty="0">
                <a:solidFill>
                  <a:srgbClr val="000000"/>
                </a:solidFill>
                <a:effectLst/>
                <a:latin typeface="Helvetica Neue"/>
              </a:rPr>
              <a:t>.</a:t>
            </a:r>
          </a:p>
        </p:txBody>
      </p:sp>
      <p:pic>
        <p:nvPicPr>
          <p:cNvPr id="4" name="Picture 3">
            <a:extLst>
              <a:ext uri="{FF2B5EF4-FFF2-40B4-BE49-F238E27FC236}">
                <a16:creationId xmlns:a16="http://schemas.microsoft.com/office/drawing/2014/main" id="{678D94C4-F730-FA56-3968-0A05C99BBB32}"/>
              </a:ext>
            </a:extLst>
          </p:cNvPr>
          <p:cNvPicPr>
            <a:picLocks noChangeAspect="1"/>
          </p:cNvPicPr>
          <p:nvPr/>
        </p:nvPicPr>
        <p:blipFill>
          <a:blip r:embed="rId2"/>
          <a:stretch>
            <a:fillRect/>
          </a:stretch>
        </p:blipFill>
        <p:spPr>
          <a:xfrm>
            <a:off x="342899" y="1881858"/>
            <a:ext cx="8466554" cy="1463167"/>
          </a:xfrm>
          <a:prstGeom prst="rect">
            <a:avLst/>
          </a:prstGeom>
        </p:spPr>
      </p:pic>
      <p:sp>
        <p:nvSpPr>
          <p:cNvPr id="6" name="TextBox 5">
            <a:extLst>
              <a:ext uri="{FF2B5EF4-FFF2-40B4-BE49-F238E27FC236}">
                <a16:creationId xmlns:a16="http://schemas.microsoft.com/office/drawing/2014/main" id="{531D2C23-891E-49BC-373F-DE2220C4332A}"/>
              </a:ext>
            </a:extLst>
          </p:cNvPr>
          <p:cNvSpPr txBox="1"/>
          <p:nvPr/>
        </p:nvSpPr>
        <p:spPr>
          <a:xfrm>
            <a:off x="5862320" y="3591283"/>
            <a:ext cx="6096000"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One of the features from the transformed data is completely redundant, either </a:t>
            </a:r>
            <a:r>
              <a:rPr lang="en-US" b="0" i="0" dirty="0" err="1">
                <a:solidFill>
                  <a:srgbClr val="000000"/>
                </a:solidFill>
                <a:effectLst/>
                <a:latin typeface="Helvetica Neue"/>
              </a:rPr>
              <a:t>Gender_Male</a:t>
            </a:r>
            <a:r>
              <a:rPr lang="en-US" b="0" i="0" dirty="0">
                <a:solidFill>
                  <a:srgbClr val="000000"/>
                </a:solidFill>
                <a:effectLst/>
                <a:latin typeface="Helvetica Neue"/>
              </a:rPr>
              <a:t> or </a:t>
            </a:r>
            <a:r>
              <a:rPr lang="en-US" b="0" i="0" dirty="0" err="1">
                <a:solidFill>
                  <a:srgbClr val="000000"/>
                </a:solidFill>
                <a:effectLst/>
                <a:latin typeface="Helvetica Neue"/>
              </a:rPr>
              <a:t>Gender_Female</a:t>
            </a:r>
            <a:r>
              <a:rPr lang="en-US" b="0" i="0" dirty="0">
                <a:solidFill>
                  <a:srgbClr val="000000"/>
                </a:solidFill>
                <a:effectLst/>
                <a:latin typeface="Helvetica Neue"/>
              </a:rPr>
              <a:t>, since One-Hot encoding makes creates a column for each unique value in the feature. So minimally we should expect that we can discard the last Principal Component.</a:t>
            </a:r>
          </a:p>
          <a:p>
            <a:pPr marL="285750" indent="-285750" algn="l">
              <a:buFont typeface="Arial" panose="020B0604020202020204" pitchFamily="34" charset="0"/>
              <a:buChar char="•"/>
            </a:pPr>
            <a:r>
              <a:rPr lang="en-US" b="0" i="0" dirty="0">
                <a:solidFill>
                  <a:srgbClr val="000000"/>
                </a:solidFill>
                <a:effectLst/>
                <a:latin typeface="Helvetica Neue"/>
              </a:rPr>
              <a:t>Using only </a:t>
            </a:r>
            <a:r>
              <a:rPr lang="en-US" b="0" i="0" dirty="0" err="1">
                <a:solidFill>
                  <a:srgbClr val="000000"/>
                </a:solidFill>
                <a:effectLst/>
                <a:latin typeface="Helvetica Neue"/>
              </a:rPr>
              <a:t>Prinicipal</a:t>
            </a:r>
            <a:r>
              <a:rPr lang="en-US" b="0" i="0" dirty="0">
                <a:solidFill>
                  <a:srgbClr val="000000"/>
                </a:solidFill>
                <a:effectLst/>
                <a:latin typeface="Helvetica Neue"/>
              </a:rPr>
              <a:t> Components that have a Cumulative Explained Variance of 80%, we can also discard the 4th PC as well.</a:t>
            </a:r>
          </a:p>
          <a:p>
            <a:pPr marL="285750" indent="-285750" algn="l">
              <a:buFont typeface="Arial" panose="020B0604020202020204" pitchFamily="34" charset="0"/>
              <a:buChar char="•"/>
            </a:pPr>
            <a:r>
              <a:rPr lang="en-US" b="0" i="0" dirty="0">
                <a:solidFill>
                  <a:srgbClr val="000000"/>
                </a:solidFill>
                <a:effectLst/>
                <a:latin typeface="Helvetica Neue"/>
              </a:rPr>
              <a:t>Thus, I will use PC 1, 2, and 3.</a:t>
            </a:r>
          </a:p>
        </p:txBody>
      </p:sp>
    </p:spTree>
    <p:extLst>
      <p:ext uri="{BB962C8B-B14F-4D97-AF65-F5344CB8AC3E}">
        <p14:creationId xmlns:p14="http://schemas.microsoft.com/office/powerpoint/2010/main" val="3510292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PCA</a:t>
            </a:r>
            <a:endParaRPr lang="en-SG" dirty="0"/>
          </a:p>
        </p:txBody>
      </p:sp>
      <p:pic>
        <p:nvPicPr>
          <p:cNvPr id="3076" name="Picture 4">
            <a:extLst>
              <a:ext uri="{FF2B5EF4-FFF2-40B4-BE49-F238E27FC236}">
                <a16:creationId xmlns:a16="http://schemas.microsoft.com/office/drawing/2014/main" id="{58C372D6-94E9-A898-AD9A-1F8E0A178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1150070"/>
            <a:ext cx="8026841" cy="50247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EE8344-7D00-F580-56F8-5B0264C4E8E3}"/>
              </a:ext>
            </a:extLst>
          </p:cNvPr>
          <p:cNvSpPr txBox="1"/>
          <p:nvPr/>
        </p:nvSpPr>
        <p:spPr>
          <a:xfrm>
            <a:off x="8369740" y="3370068"/>
            <a:ext cx="3368351" cy="584775"/>
          </a:xfrm>
          <a:prstGeom prst="rect">
            <a:avLst/>
          </a:prstGeom>
          <a:noFill/>
        </p:spPr>
        <p:txBody>
          <a:bodyPr wrap="square">
            <a:spAutoFit/>
          </a:bodyPr>
          <a:lstStyle/>
          <a:p>
            <a:pPr marL="285750" indent="-285750">
              <a:buFont typeface="Arial" panose="020B0604020202020204" pitchFamily="34" charset="0"/>
              <a:buChar char="•"/>
            </a:pPr>
            <a:r>
              <a:rPr lang="en-SG" sz="1600" dirty="0"/>
              <a:t>In this case I will consider perplexities of 14 and 30.</a:t>
            </a:r>
          </a:p>
        </p:txBody>
      </p:sp>
    </p:spTree>
    <p:extLst>
      <p:ext uri="{BB962C8B-B14F-4D97-AF65-F5344CB8AC3E}">
        <p14:creationId xmlns:p14="http://schemas.microsoft.com/office/powerpoint/2010/main" val="348886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900" y="0"/>
            <a:ext cx="10515600" cy="1325563"/>
          </a:xfrm>
        </p:spPr>
        <p:txBody>
          <a:bodyPr/>
          <a:lstStyle/>
          <a:p>
            <a:r>
              <a:rPr lang="en-US" dirty="0"/>
              <a:t>Data Exploration</a:t>
            </a:r>
            <a:endParaRPr lang="en-SG" dirty="0"/>
          </a:p>
        </p:txBody>
      </p:sp>
      <p:pic>
        <p:nvPicPr>
          <p:cNvPr id="12" name="Content Placeholder 11">
            <a:extLst>
              <a:ext uri="{FF2B5EF4-FFF2-40B4-BE49-F238E27FC236}">
                <a16:creationId xmlns:a16="http://schemas.microsoft.com/office/drawing/2014/main" id="{1C81E11C-E8A3-68FC-DA27-9A2C03EBA360}"/>
              </a:ext>
            </a:extLst>
          </p:cNvPr>
          <p:cNvPicPr>
            <a:picLocks noGrp="1" noChangeAspect="1"/>
          </p:cNvPicPr>
          <p:nvPr>
            <p:ph sz="half" idx="2"/>
          </p:nvPr>
        </p:nvPicPr>
        <p:blipFill>
          <a:blip r:embed="rId2"/>
          <a:stretch>
            <a:fillRect/>
          </a:stretch>
        </p:blipFill>
        <p:spPr>
          <a:xfrm>
            <a:off x="5025235" y="1325563"/>
            <a:ext cx="3947605" cy="4351338"/>
          </a:xfrm>
        </p:spPr>
      </p:pic>
      <p:pic>
        <p:nvPicPr>
          <p:cNvPr id="8" name="Content Placeholder 7">
            <a:extLst>
              <a:ext uri="{FF2B5EF4-FFF2-40B4-BE49-F238E27FC236}">
                <a16:creationId xmlns:a16="http://schemas.microsoft.com/office/drawing/2014/main" id="{29F3419B-C0CC-92F2-28CF-51E9CF1CC9D5}"/>
              </a:ext>
            </a:extLst>
          </p:cNvPr>
          <p:cNvPicPr>
            <a:picLocks noGrp="1" noChangeAspect="1"/>
          </p:cNvPicPr>
          <p:nvPr>
            <p:ph sz="half" idx="1"/>
          </p:nvPr>
        </p:nvPicPr>
        <p:blipFill>
          <a:blip r:embed="rId3"/>
          <a:stretch>
            <a:fillRect/>
          </a:stretch>
        </p:blipFill>
        <p:spPr>
          <a:xfrm>
            <a:off x="342900" y="1325563"/>
            <a:ext cx="3974520" cy="4351338"/>
          </a:xfrm>
        </p:spPr>
      </p:pic>
      <p:sp>
        <p:nvSpPr>
          <p:cNvPr id="3" name="Arrow: Right 2">
            <a:extLst>
              <a:ext uri="{FF2B5EF4-FFF2-40B4-BE49-F238E27FC236}">
                <a16:creationId xmlns:a16="http://schemas.microsoft.com/office/drawing/2014/main" id="{BF022B85-C594-3470-B675-055A769CA4B2}"/>
              </a:ext>
            </a:extLst>
          </p:cNvPr>
          <p:cNvSpPr/>
          <p:nvPr/>
        </p:nvSpPr>
        <p:spPr>
          <a:xfrm>
            <a:off x="4505893" y="3290679"/>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17">
            <a:extLst>
              <a:ext uri="{FF2B5EF4-FFF2-40B4-BE49-F238E27FC236}">
                <a16:creationId xmlns:a16="http://schemas.microsoft.com/office/drawing/2014/main" id="{CD139723-F6E3-4F83-CDBB-EB47BF18E57C}"/>
              </a:ext>
            </a:extLst>
          </p:cNvPr>
          <p:cNvSpPr txBox="1">
            <a:spLocks/>
          </p:cNvSpPr>
          <p:nvPr/>
        </p:nvSpPr>
        <p:spPr>
          <a:xfrm>
            <a:off x="342900" y="5676900"/>
            <a:ext cx="5181600" cy="495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Reduce skewness of the time series using Yeo-Johnson Transformation. Data has very low skew to begin with.</a:t>
            </a:r>
          </a:p>
          <a:p>
            <a:endParaRPr lang="en-US" sz="1800" dirty="0"/>
          </a:p>
        </p:txBody>
      </p:sp>
    </p:spTree>
    <p:extLst>
      <p:ext uri="{BB962C8B-B14F-4D97-AF65-F5344CB8AC3E}">
        <p14:creationId xmlns:p14="http://schemas.microsoft.com/office/powerpoint/2010/main" val="1838555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PCA</a:t>
            </a:r>
            <a:endParaRPr lang="en-SG" dirty="0"/>
          </a:p>
        </p:txBody>
      </p:sp>
      <p:pic>
        <p:nvPicPr>
          <p:cNvPr id="5122" name="Picture 2">
            <a:extLst>
              <a:ext uri="{FF2B5EF4-FFF2-40B4-BE49-F238E27FC236}">
                <a16:creationId xmlns:a16="http://schemas.microsoft.com/office/drawing/2014/main" id="{44F29FE2-C232-2B28-136A-3D1679161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13" y="2167680"/>
            <a:ext cx="6511662" cy="3743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8697C31-0B2B-FEE9-5508-D67A0AFA3575}"/>
              </a:ext>
            </a:extLst>
          </p:cNvPr>
          <p:cNvSpPr txBox="1"/>
          <p:nvPr/>
        </p:nvSpPr>
        <p:spPr>
          <a:xfrm>
            <a:off x="7336473" y="5911005"/>
            <a:ext cx="1134160" cy="369332"/>
          </a:xfrm>
          <a:prstGeom prst="rect">
            <a:avLst/>
          </a:prstGeom>
          <a:noFill/>
        </p:spPr>
        <p:txBody>
          <a:bodyPr wrap="square">
            <a:spAutoFit/>
          </a:bodyPr>
          <a:lstStyle/>
          <a:p>
            <a:pPr algn="ctr"/>
            <a:r>
              <a:rPr lang="en-US" b="0" i="0" dirty="0">
                <a:solidFill>
                  <a:srgbClr val="000000"/>
                </a:solidFill>
                <a:effectLst/>
                <a:latin typeface="Helvetica Neue"/>
              </a:rPr>
              <a:t>K-Means</a:t>
            </a:r>
          </a:p>
        </p:txBody>
      </p:sp>
      <p:pic>
        <p:nvPicPr>
          <p:cNvPr id="5124" name="Picture 4">
            <a:extLst>
              <a:ext uri="{FF2B5EF4-FFF2-40B4-BE49-F238E27FC236}">
                <a16:creationId xmlns:a16="http://schemas.microsoft.com/office/drawing/2014/main" id="{8B40AF3C-3649-C87D-D5A2-D9FF72D38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3" y="1079356"/>
            <a:ext cx="3706587" cy="57786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F06F29-E83E-EE93-F856-0C63A27E7E10}"/>
              </a:ext>
            </a:extLst>
          </p:cNvPr>
          <p:cNvSpPr txBox="1"/>
          <p:nvPr/>
        </p:nvSpPr>
        <p:spPr>
          <a:xfrm>
            <a:off x="4540113" y="1521349"/>
            <a:ext cx="6094428" cy="64633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Helvetica Neue"/>
              </a:rPr>
              <a:t>K-means with k-means++ </a:t>
            </a:r>
            <a:r>
              <a:rPr lang="en-US" b="0" i="0" dirty="0" err="1">
                <a:solidFill>
                  <a:srgbClr val="000000"/>
                </a:solidFill>
                <a:effectLst/>
                <a:latin typeface="Helvetica Neue"/>
              </a:rPr>
              <a:t>initialisation</a:t>
            </a:r>
            <a:r>
              <a:rPr lang="en-US" b="0" i="0" dirty="0">
                <a:solidFill>
                  <a:srgbClr val="000000"/>
                </a:solidFill>
                <a:effectLst/>
                <a:latin typeface="Helvetica Neue"/>
              </a:rPr>
              <a:t> performs the best across all metrics at 6 clusters.</a:t>
            </a:r>
          </a:p>
        </p:txBody>
      </p:sp>
    </p:spTree>
    <p:extLst>
      <p:ext uri="{BB962C8B-B14F-4D97-AF65-F5344CB8AC3E}">
        <p14:creationId xmlns:p14="http://schemas.microsoft.com/office/powerpoint/2010/main" val="210163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Improvement: PCA</a:t>
            </a:r>
            <a:endParaRPr lang="en-SG" dirty="0"/>
          </a:p>
        </p:txBody>
      </p:sp>
      <p:sp>
        <p:nvSpPr>
          <p:cNvPr id="3" name="TextBox 2">
            <a:extLst>
              <a:ext uri="{FF2B5EF4-FFF2-40B4-BE49-F238E27FC236}">
                <a16:creationId xmlns:a16="http://schemas.microsoft.com/office/drawing/2014/main" id="{549F1121-C189-A60F-F19C-44EB93DEB975}"/>
              </a:ext>
            </a:extLst>
          </p:cNvPr>
          <p:cNvSpPr txBox="1"/>
          <p:nvPr/>
        </p:nvSpPr>
        <p:spPr>
          <a:xfrm>
            <a:off x="238812" y="1213002"/>
            <a:ext cx="7434607" cy="1200329"/>
          </a:xfrm>
          <a:prstGeom prst="rect">
            <a:avLst/>
          </a:prstGeom>
          <a:noFill/>
        </p:spPr>
        <p:txBody>
          <a:bodyPr wrap="square">
            <a:spAutoFit/>
          </a:bodyPr>
          <a:lstStyle/>
          <a:p>
            <a:pPr marL="285750" indent="-285750">
              <a:buFont typeface="Arial" panose="020B0604020202020204" pitchFamily="34" charset="0"/>
              <a:buChar char="•"/>
            </a:pPr>
            <a:r>
              <a:rPr lang="en-SG" dirty="0"/>
              <a:t>PCA effectively removed the Gender columns since they contributed the least to the overall explained variance.</a:t>
            </a:r>
          </a:p>
          <a:p>
            <a:pPr marL="285750" indent="-285750">
              <a:buFont typeface="Arial" panose="020B0604020202020204" pitchFamily="34" charset="0"/>
              <a:buChar char="•"/>
            </a:pPr>
            <a:r>
              <a:rPr lang="en-SG" dirty="0"/>
              <a:t>E.g. it combined the 13 clusters from K-Means on the original data to 6 clusters in the reduced data</a:t>
            </a:r>
          </a:p>
        </p:txBody>
      </p:sp>
      <p:pic>
        <p:nvPicPr>
          <p:cNvPr id="7170" name="Picture 2">
            <a:extLst>
              <a:ext uri="{FF2B5EF4-FFF2-40B4-BE49-F238E27FC236}">
                <a16:creationId xmlns:a16="http://schemas.microsoft.com/office/drawing/2014/main" id="{EACEC363-38B6-098C-3F90-59793297A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20" y="3120463"/>
            <a:ext cx="5819480" cy="348781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9DC0CBA-AB64-0401-5839-4CDFEF257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20463"/>
            <a:ext cx="5819480" cy="3487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05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Model Improvement: Hyperparameter Tuning</a:t>
            </a:r>
            <a:endParaRPr lang="en-SG" dirty="0"/>
          </a:p>
        </p:txBody>
      </p:sp>
      <p:pic>
        <p:nvPicPr>
          <p:cNvPr id="6146" name="Picture 2">
            <a:extLst>
              <a:ext uri="{FF2B5EF4-FFF2-40B4-BE49-F238E27FC236}">
                <a16:creationId xmlns:a16="http://schemas.microsoft.com/office/drawing/2014/main" id="{0E41E149-BA31-B8DF-CFF6-B58B79423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741" y="1063112"/>
            <a:ext cx="3646518" cy="52414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6DFAAB-3C88-BEC1-52BA-05C13361CD6A}"/>
              </a:ext>
            </a:extLst>
          </p:cNvPr>
          <p:cNvPicPr>
            <a:picLocks noChangeAspect="1"/>
          </p:cNvPicPr>
          <p:nvPr/>
        </p:nvPicPr>
        <p:blipFill rotWithShape="1">
          <a:blip r:embed="rId3"/>
          <a:srcRect r="44375"/>
          <a:stretch/>
        </p:blipFill>
        <p:spPr>
          <a:xfrm>
            <a:off x="342900" y="1063112"/>
            <a:ext cx="3694560" cy="4696665"/>
          </a:xfrm>
          <a:prstGeom prst="rect">
            <a:avLst/>
          </a:prstGeom>
        </p:spPr>
      </p:pic>
      <p:sp>
        <p:nvSpPr>
          <p:cNvPr id="7" name="TextBox 6">
            <a:extLst>
              <a:ext uri="{FF2B5EF4-FFF2-40B4-BE49-F238E27FC236}">
                <a16:creationId xmlns:a16="http://schemas.microsoft.com/office/drawing/2014/main" id="{03611D64-FBA7-EB79-201D-A265A98192A2}"/>
              </a:ext>
            </a:extLst>
          </p:cNvPr>
          <p:cNvSpPr txBox="1"/>
          <p:nvPr/>
        </p:nvSpPr>
        <p:spPr>
          <a:xfrm>
            <a:off x="8154540" y="2114151"/>
            <a:ext cx="3036757" cy="3139321"/>
          </a:xfrm>
          <a:prstGeom prst="rect">
            <a:avLst/>
          </a:prstGeom>
          <a:noFill/>
        </p:spPr>
        <p:txBody>
          <a:bodyPr wrap="square">
            <a:spAutoFit/>
          </a:bodyPr>
          <a:lstStyle/>
          <a:p>
            <a:pPr marL="285750" indent="-285750">
              <a:buFont typeface="Arial" panose="020B0604020202020204" pitchFamily="34" charset="0"/>
              <a:buChar char="•"/>
            </a:pPr>
            <a:r>
              <a:rPr lang="en-SG" dirty="0"/>
              <a:t>The only significant improvement is for Agglomerative Clustering on PCA with a improving Silhouette score of 0.330898 to 0.447471</a:t>
            </a:r>
          </a:p>
          <a:p>
            <a:pPr marL="285750" indent="-285750">
              <a:buFont typeface="Arial" panose="020B0604020202020204" pitchFamily="34" charset="0"/>
              <a:buChar char="•"/>
            </a:pPr>
            <a:r>
              <a:rPr lang="en-SG" dirty="0"/>
              <a:t>K-Means is still the best performing and its Silhouette score remained unchanged at 0.457448</a:t>
            </a:r>
          </a:p>
        </p:txBody>
      </p:sp>
    </p:spTree>
    <p:extLst>
      <p:ext uri="{BB962C8B-B14F-4D97-AF65-F5344CB8AC3E}">
        <p14:creationId xmlns:p14="http://schemas.microsoft.com/office/powerpoint/2010/main" val="2047745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Cluster Interpretations (K-Means)</a:t>
            </a:r>
            <a:endParaRPr lang="en-SG" dirty="0"/>
          </a:p>
        </p:txBody>
      </p:sp>
      <p:pic>
        <p:nvPicPr>
          <p:cNvPr id="8194" name="Picture 2">
            <a:extLst>
              <a:ext uri="{FF2B5EF4-FFF2-40B4-BE49-F238E27FC236}">
                <a16:creationId xmlns:a16="http://schemas.microsoft.com/office/drawing/2014/main" id="{B2A6CE26-9416-8F18-5D68-114C2511D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92" y="1008668"/>
            <a:ext cx="6133498" cy="57314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34F9305-B28B-83F8-F02C-3189743B72CB}"/>
              </a:ext>
            </a:extLst>
          </p:cNvPr>
          <p:cNvPicPr>
            <a:picLocks noChangeAspect="1"/>
          </p:cNvPicPr>
          <p:nvPr/>
        </p:nvPicPr>
        <p:blipFill>
          <a:blip r:embed="rId3"/>
          <a:stretch>
            <a:fillRect/>
          </a:stretch>
        </p:blipFill>
        <p:spPr>
          <a:xfrm>
            <a:off x="6551290" y="1008668"/>
            <a:ext cx="4915326" cy="1668925"/>
          </a:xfrm>
          <a:prstGeom prst="rect">
            <a:avLst/>
          </a:prstGeom>
        </p:spPr>
      </p:pic>
      <p:sp>
        <p:nvSpPr>
          <p:cNvPr id="10" name="TextBox 9">
            <a:extLst>
              <a:ext uri="{FF2B5EF4-FFF2-40B4-BE49-F238E27FC236}">
                <a16:creationId xmlns:a16="http://schemas.microsoft.com/office/drawing/2014/main" id="{75B7B44A-4705-E339-CEBB-9C3A4B859CC6}"/>
              </a:ext>
            </a:extLst>
          </p:cNvPr>
          <p:cNvSpPr txBox="1"/>
          <p:nvPr/>
        </p:nvSpPr>
        <p:spPr>
          <a:xfrm>
            <a:off x="6551290" y="2741222"/>
            <a:ext cx="4915326" cy="4185761"/>
          </a:xfrm>
          <a:prstGeom prst="rect">
            <a:avLst/>
          </a:prstGeom>
          <a:noFill/>
        </p:spPr>
        <p:txBody>
          <a:bodyPr wrap="square">
            <a:spAutoFit/>
          </a:bodyPr>
          <a:lstStyle/>
          <a:p>
            <a:r>
              <a:rPr lang="en-SG" sz="1400" b="1" dirty="0"/>
              <a:t>Cluster 0: "Young Spenders"</a:t>
            </a:r>
          </a:p>
          <a:p>
            <a:endParaRPr lang="en-SG" sz="1400" dirty="0"/>
          </a:p>
          <a:p>
            <a:r>
              <a:rPr lang="en-SG" sz="1400" dirty="0"/>
              <a:t>Demographic: Young (Average Age: 25.25), Low to Moderate Income (25.83 k$), High Spending (76.92)</a:t>
            </a:r>
          </a:p>
          <a:p>
            <a:r>
              <a:rPr lang="en-SG" sz="1400" dirty="0"/>
              <a:t>Interpretation: This cluster represents young individuals with relatively lower income who spend a significant portion of their income. They might be early in their careers or education and prioritize spending on various products.</a:t>
            </a:r>
          </a:p>
          <a:p>
            <a:endParaRPr lang="en-SG" sz="1400" dirty="0"/>
          </a:p>
          <a:p>
            <a:endParaRPr lang="en-SG" sz="1400" dirty="0"/>
          </a:p>
          <a:p>
            <a:r>
              <a:rPr lang="en-SG" sz="1400" b="1" dirty="0"/>
              <a:t>Cluster 1: "Economical Shoppers"</a:t>
            </a:r>
          </a:p>
          <a:p>
            <a:endParaRPr lang="en-SG" sz="1400" dirty="0"/>
          </a:p>
          <a:p>
            <a:r>
              <a:rPr lang="en-SG" sz="1400" dirty="0"/>
              <a:t>Demographic: Young (Average Age: 24.11), Moderate Income (58.60 k$), Moderate Spending (44.43)</a:t>
            </a:r>
          </a:p>
          <a:p>
            <a:r>
              <a:rPr lang="en-SG" sz="1400" dirty="0"/>
              <a:t>Interpretation: This cluster consists of individuals who are relatively young and have moderate income. While they do spend, they tend to be more cautious and economical in their spending habits.</a:t>
            </a:r>
          </a:p>
          <a:p>
            <a:endParaRPr lang="en-SG" sz="1400" dirty="0"/>
          </a:p>
        </p:txBody>
      </p:sp>
    </p:spTree>
    <p:extLst>
      <p:ext uri="{BB962C8B-B14F-4D97-AF65-F5344CB8AC3E}">
        <p14:creationId xmlns:p14="http://schemas.microsoft.com/office/powerpoint/2010/main" val="1106582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Cluster Interpretations (K-Means)</a:t>
            </a:r>
            <a:endParaRPr lang="en-SG" dirty="0"/>
          </a:p>
        </p:txBody>
      </p:sp>
      <p:sp>
        <p:nvSpPr>
          <p:cNvPr id="10" name="TextBox 9">
            <a:extLst>
              <a:ext uri="{FF2B5EF4-FFF2-40B4-BE49-F238E27FC236}">
                <a16:creationId xmlns:a16="http://schemas.microsoft.com/office/drawing/2014/main" id="{75B7B44A-4705-E339-CEBB-9C3A4B859CC6}"/>
              </a:ext>
            </a:extLst>
          </p:cNvPr>
          <p:cNvSpPr txBox="1"/>
          <p:nvPr/>
        </p:nvSpPr>
        <p:spPr>
          <a:xfrm>
            <a:off x="342898" y="2741222"/>
            <a:ext cx="5194301" cy="3970318"/>
          </a:xfrm>
          <a:prstGeom prst="rect">
            <a:avLst/>
          </a:prstGeom>
          <a:noFill/>
        </p:spPr>
        <p:txBody>
          <a:bodyPr wrap="square">
            <a:spAutoFit/>
          </a:bodyPr>
          <a:lstStyle/>
          <a:p>
            <a:r>
              <a:rPr lang="en-US" sz="1400" b="1" dirty="0"/>
              <a:t>Cluster 2: "Mid-Age Budgeters"</a:t>
            </a:r>
          </a:p>
          <a:p>
            <a:endParaRPr lang="en-US" sz="1400" b="1" dirty="0"/>
          </a:p>
          <a:p>
            <a:r>
              <a:rPr lang="en-US" sz="1400" dirty="0"/>
              <a:t>Demographic: Mid-Age (Average Age: 54.17), Moderate Income (54.79 k$), Moderate Spending (48.60)</a:t>
            </a:r>
          </a:p>
          <a:p>
            <a:r>
              <a:rPr lang="en-US" sz="1400" dirty="0"/>
              <a:t>Interpretation: This cluster includes individuals in their mid-age years who have moderate income and spending patterns. They may have established financial responsibilities and make reasonable but not excessive purchases.</a:t>
            </a:r>
          </a:p>
          <a:p>
            <a:endParaRPr lang="en-US" sz="1400" b="1" dirty="0"/>
          </a:p>
          <a:p>
            <a:endParaRPr lang="en-US" sz="1400" b="1" dirty="0"/>
          </a:p>
          <a:p>
            <a:r>
              <a:rPr lang="en-US" sz="1400" b="1" dirty="0"/>
              <a:t>Cluster 3: "Affluent Shoppers"</a:t>
            </a:r>
          </a:p>
          <a:p>
            <a:endParaRPr lang="en-US" sz="1400" dirty="0"/>
          </a:p>
          <a:p>
            <a:r>
              <a:rPr lang="en-US" sz="1400" dirty="0"/>
              <a:t>Demographic: Young (Average Age: 32.69), High Income (86.54 k$), Very High Spending (82.13)</a:t>
            </a:r>
          </a:p>
          <a:p>
            <a:r>
              <a:rPr lang="en-US" sz="1400" dirty="0"/>
              <a:t>Interpretation: This cluster represents affluent individuals, both young and mid-age, who have high incomes and consequently high spending patterns. They likely prioritize quality and luxury in their purchases.</a:t>
            </a:r>
          </a:p>
        </p:txBody>
      </p:sp>
      <p:pic>
        <p:nvPicPr>
          <p:cNvPr id="2" name="Picture 1">
            <a:extLst>
              <a:ext uri="{FF2B5EF4-FFF2-40B4-BE49-F238E27FC236}">
                <a16:creationId xmlns:a16="http://schemas.microsoft.com/office/drawing/2014/main" id="{2CC4A247-34F5-9B06-B068-31DFB4097FC9}"/>
              </a:ext>
            </a:extLst>
          </p:cNvPr>
          <p:cNvPicPr>
            <a:picLocks noChangeAspect="1"/>
          </p:cNvPicPr>
          <p:nvPr/>
        </p:nvPicPr>
        <p:blipFill>
          <a:blip r:embed="rId2"/>
          <a:stretch>
            <a:fillRect/>
          </a:stretch>
        </p:blipFill>
        <p:spPr>
          <a:xfrm>
            <a:off x="342899" y="1008668"/>
            <a:ext cx="4915326" cy="1668925"/>
          </a:xfrm>
          <a:prstGeom prst="rect">
            <a:avLst/>
          </a:prstGeom>
        </p:spPr>
      </p:pic>
      <p:sp>
        <p:nvSpPr>
          <p:cNvPr id="4" name="TextBox 3">
            <a:extLst>
              <a:ext uri="{FF2B5EF4-FFF2-40B4-BE49-F238E27FC236}">
                <a16:creationId xmlns:a16="http://schemas.microsoft.com/office/drawing/2014/main" id="{AA6CB3D2-7550-B6A3-4900-A089EBD5A51E}"/>
              </a:ext>
            </a:extLst>
          </p:cNvPr>
          <p:cNvSpPr txBox="1"/>
          <p:nvPr/>
        </p:nvSpPr>
        <p:spPr>
          <a:xfrm>
            <a:off x="5567678" y="1008668"/>
            <a:ext cx="6281423" cy="3754874"/>
          </a:xfrm>
          <a:prstGeom prst="rect">
            <a:avLst/>
          </a:prstGeom>
          <a:noFill/>
        </p:spPr>
        <p:txBody>
          <a:bodyPr wrap="square">
            <a:spAutoFit/>
          </a:bodyPr>
          <a:lstStyle/>
          <a:p>
            <a:endParaRPr lang="en-US" sz="1400" b="1" dirty="0"/>
          </a:p>
          <a:p>
            <a:r>
              <a:rPr lang="en-US" sz="1400" b="1" dirty="0"/>
              <a:t>Cluster 4: "High-Income Savers"</a:t>
            </a:r>
          </a:p>
          <a:p>
            <a:endParaRPr lang="en-US" sz="1400" b="1" dirty="0"/>
          </a:p>
          <a:p>
            <a:r>
              <a:rPr lang="en-US" sz="1400" dirty="0"/>
              <a:t>Demographic: Mid-Age (Average Age: 44.00), High Income (90.13 k$), Low Spending (17.93)</a:t>
            </a:r>
          </a:p>
          <a:p>
            <a:r>
              <a:rPr lang="en-US" sz="1400" dirty="0"/>
              <a:t>Interpretation: This cluster consists of mid-age individuals, </a:t>
            </a:r>
            <a:r>
              <a:rPr lang="en-US" sz="1400" dirty="0" err="1"/>
              <a:t>moreso</a:t>
            </a:r>
            <a:r>
              <a:rPr lang="en-US" sz="1400" dirty="0"/>
              <a:t> males, with high incomes but relatively low spending patterns. They might be more conservative in their spending and focus on savings or specific investments.</a:t>
            </a:r>
          </a:p>
          <a:p>
            <a:endParaRPr lang="en-US" sz="1400" b="1" dirty="0"/>
          </a:p>
          <a:p>
            <a:endParaRPr lang="en-US" sz="1400" b="1" dirty="0"/>
          </a:p>
          <a:p>
            <a:r>
              <a:rPr lang="en-US" sz="1400" b="1" dirty="0"/>
              <a:t>Cluster 5: "Frugal Shoppers"</a:t>
            </a:r>
          </a:p>
          <a:p>
            <a:endParaRPr lang="en-US" sz="1400" b="1" dirty="0"/>
          </a:p>
          <a:p>
            <a:r>
              <a:rPr lang="en-US" sz="1400" dirty="0"/>
              <a:t>Demographic: Mid-Age (Average Age: 45.40), Low Income (25.65 k$), Very Low Spending (18.55)</a:t>
            </a:r>
          </a:p>
          <a:p>
            <a:r>
              <a:rPr lang="en-US" sz="1400" dirty="0"/>
              <a:t>Interpretation: This cluster represents individuals, especially females, with mid-age and relatively lower incomes. They exhibit frugal spending habits and are careful with their purchases.</a:t>
            </a:r>
          </a:p>
        </p:txBody>
      </p:sp>
    </p:spTree>
    <p:extLst>
      <p:ext uri="{BB962C8B-B14F-4D97-AF65-F5344CB8AC3E}">
        <p14:creationId xmlns:p14="http://schemas.microsoft.com/office/powerpoint/2010/main" val="1295464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131286"/>
            <a:ext cx="121640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 Cluster Interpretations (Agglomerative)</a:t>
            </a:r>
            <a:endParaRPr lang="en-SG" dirty="0"/>
          </a:p>
        </p:txBody>
      </p:sp>
      <p:sp>
        <p:nvSpPr>
          <p:cNvPr id="4" name="TextBox 3">
            <a:extLst>
              <a:ext uri="{FF2B5EF4-FFF2-40B4-BE49-F238E27FC236}">
                <a16:creationId xmlns:a16="http://schemas.microsoft.com/office/drawing/2014/main" id="{AA6CB3D2-7550-B6A3-4900-A089EBD5A51E}"/>
              </a:ext>
            </a:extLst>
          </p:cNvPr>
          <p:cNvSpPr txBox="1"/>
          <p:nvPr/>
        </p:nvSpPr>
        <p:spPr>
          <a:xfrm>
            <a:off x="342899" y="1089948"/>
            <a:ext cx="6281423" cy="4185761"/>
          </a:xfrm>
          <a:prstGeom prst="rect">
            <a:avLst/>
          </a:prstGeom>
          <a:noFill/>
        </p:spPr>
        <p:txBody>
          <a:bodyPr wrap="square">
            <a:spAutoFit/>
          </a:bodyPr>
          <a:lstStyle/>
          <a:p>
            <a:r>
              <a:rPr lang="en-US" sz="1400" b="1" i="0" u="sng" dirty="0">
                <a:solidFill>
                  <a:srgbClr val="000000"/>
                </a:solidFill>
                <a:effectLst/>
                <a:latin typeface="Helvetica Neue"/>
              </a:rPr>
              <a:t>The same 6 clusters from K-Means are featured with nearly identical demographics </a:t>
            </a:r>
            <a:r>
              <a:rPr lang="en-US" sz="1400" b="1" u="sng" dirty="0">
                <a:solidFill>
                  <a:srgbClr val="000000"/>
                </a:solidFill>
                <a:latin typeface="Helvetica Neue"/>
              </a:rPr>
              <a:t>but </a:t>
            </a:r>
            <a:r>
              <a:rPr lang="en-US" sz="1400" b="1" i="0" u="sng" dirty="0">
                <a:solidFill>
                  <a:srgbClr val="000000"/>
                </a:solidFill>
                <a:effectLst/>
                <a:latin typeface="Helvetica Neue"/>
              </a:rPr>
              <a:t>with an additional 2 clusters.</a:t>
            </a:r>
          </a:p>
          <a:p>
            <a:endParaRPr lang="en-US" sz="1400" b="1" dirty="0"/>
          </a:p>
          <a:p>
            <a:pPr algn="l"/>
            <a:r>
              <a:rPr lang="en-US" sz="1400" b="1" i="0" dirty="0">
                <a:solidFill>
                  <a:srgbClr val="000000"/>
                </a:solidFill>
                <a:effectLst/>
                <a:latin typeface="Helvetica Neue"/>
              </a:rPr>
              <a:t>Cluster 4: "Young Frugal Shoppers“</a:t>
            </a:r>
            <a:endParaRPr lang="en-US" sz="1400" b="1" dirty="0">
              <a:solidFill>
                <a:srgbClr val="000000"/>
              </a:solidFill>
              <a:latin typeface="Helvetica Neue"/>
            </a:endParaRP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Demographic: Very Young (Average Age: 19.50), Very Low Income (15.50 k$), Low Spending (22.50) Interpretation: This cluster consists primarily of very young individuals, mostly males, with very low income and relatively conservative spending patterns. They exhibit frugal behaviors, likely due to financial constraints or early financial independence.</a:t>
            </a: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r>
              <a:rPr lang="en-US" sz="1400" b="1" i="0" dirty="0">
                <a:solidFill>
                  <a:srgbClr val="000000"/>
                </a:solidFill>
                <a:effectLst/>
                <a:latin typeface="Helvetica Neue"/>
              </a:rPr>
              <a:t>Cluster 7: "Outlier Spenders“</a:t>
            </a:r>
          </a:p>
          <a:p>
            <a:pPr algn="l"/>
            <a:endParaRPr lang="en-US" sz="1400" b="0" i="0" dirty="0">
              <a:solidFill>
                <a:srgbClr val="000000"/>
              </a:solidFill>
              <a:effectLst/>
              <a:latin typeface="Helvetica Neue"/>
            </a:endParaRPr>
          </a:p>
          <a:p>
            <a:pPr algn="l"/>
            <a:r>
              <a:rPr lang="en-US" sz="1400" b="0" i="0" dirty="0">
                <a:solidFill>
                  <a:srgbClr val="000000"/>
                </a:solidFill>
                <a:effectLst/>
                <a:latin typeface="Helvetica Neue"/>
              </a:rPr>
              <a:t>Demographic: Primarily Males, Very Young (Average Age: 20.75), High Income (76.25 k$), Very High Spending (8.00) Interpretation: This cluster consists exclusively of very young males with high income and extremely high spending patterns. They appear to be outliers with exceptional spending behaviors that deviate significantly from the rest of the groups.</a:t>
            </a:r>
          </a:p>
        </p:txBody>
      </p:sp>
      <p:pic>
        <p:nvPicPr>
          <p:cNvPr id="5" name="Picture 4">
            <a:extLst>
              <a:ext uri="{FF2B5EF4-FFF2-40B4-BE49-F238E27FC236}">
                <a16:creationId xmlns:a16="http://schemas.microsoft.com/office/drawing/2014/main" id="{78E12245-F426-5B39-F709-572F7A0BFD2C}"/>
              </a:ext>
            </a:extLst>
          </p:cNvPr>
          <p:cNvPicPr>
            <a:picLocks noChangeAspect="1"/>
          </p:cNvPicPr>
          <p:nvPr/>
        </p:nvPicPr>
        <p:blipFill>
          <a:blip r:embed="rId2"/>
          <a:stretch>
            <a:fillRect/>
          </a:stretch>
        </p:blipFill>
        <p:spPr>
          <a:xfrm>
            <a:off x="6624322" y="1337456"/>
            <a:ext cx="4915326" cy="2156109"/>
          </a:xfrm>
          <a:prstGeom prst="rect">
            <a:avLst/>
          </a:prstGeom>
        </p:spPr>
      </p:pic>
    </p:spTree>
    <p:extLst>
      <p:ext uri="{BB962C8B-B14F-4D97-AF65-F5344CB8AC3E}">
        <p14:creationId xmlns:p14="http://schemas.microsoft.com/office/powerpoint/2010/main" val="65753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899" y="0"/>
            <a:ext cx="11219447" cy="1325563"/>
          </a:xfrm>
        </p:spPr>
        <p:txBody>
          <a:bodyPr/>
          <a:lstStyle/>
          <a:p>
            <a:r>
              <a:rPr lang="en-US" dirty="0"/>
              <a:t>Data Exploration: Stationarity and Differencing</a:t>
            </a:r>
            <a:endParaRPr lang="en-SG" dirty="0"/>
          </a:p>
        </p:txBody>
      </p:sp>
      <p:sp>
        <p:nvSpPr>
          <p:cNvPr id="6" name="Content Placeholder 5">
            <a:extLst>
              <a:ext uri="{FF2B5EF4-FFF2-40B4-BE49-F238E27FC236}">
                <a16:creationId xmlns:a16="http://schemas.microsoft.com/office/drawing/2014/main" id="{63C8C0C6-52E5-F3E0-0036-A5677FE5CF3B}"/>
              </a:ext>
            </a:extLst>
          </p:cNvPr>
          <p:cNvSpPr>
            <a:spLocks noGrp="1"/>
          </p:cNvSpPr>
          <p:nvPr>
            <p:ph sz="half" idx="1"/>
          </p:nvPr>
        </p:nvSpPr>
        <p:spPr>
          <a:xfrm>
            <a:off x="2943763" y="1223106"/>
            <a:ext cx="3998213" cy="1662658"/>
          </a:xfrm>
        </p:spPr>
        <p:txBody>
          <a:bodyPr>
            <a:normAutofit lnSpcReduction="10000"/>
          </a:bodyPr>
          <a:lstStyle/>
          <a:p>
            <a:r>
              <a:rPr lang="en-US" sz="1800" dirty="0"/>
              <a:t>Gas Consumption and Water Consumption:  Difference Stationary, differencing is needed to make the data strictly stationary</a:t>
            </a:r>
          </a:p>
          <a:p>
            <a:r>
              <a:rPr lang="en-US" sz="1800" dirty="0"/>
              <a:t>Electricity Consumption : Non-Stationary</a:t>
            </a:r>
          </a:p>
        </p:txBody>
      </p:sp>
      <p:pic>
        <p:nvPicPr>
          <p:cNvPr id="11" name="Picture 10">
            <a:extLst>
              <a:ext uri="{FF2B5EF4-FFF2-40B4-BE49-F238E27FC236}">
                <a16:creationId xmlns:a16="http://schemas.microsoft.com/office/drawing/2014/main" id="{AF7950CF-3EDA-C7CC-1C8E-78D0050C3017}"/>
              </a:ext>
            </a:extLst>
          </p:cNvPr>
          <p:cNvPicPr>
            <a:picLocks noChangeAspect="1"/>
          </p:cNvPicPr>
          <p:nvPr/>
        </p:nvPicPr>
        <p:blipFill>
          <a:blip r:embed="rId2"/>
          <a:stretch>
            <a:fillRect/>
          </a:stretch>
        </p:blipFill>
        <p:spPr>
          <a:xfrm>
            <a:off x="685800" y="1133870"/>
            <a:ext cx="2127379" cy="2295130"/>
          </a:xfrm>
          <a:prstGeom prst="rect">
            <a:avLst/>
          </a:prstGeom>
        </p:spPr>
      </p:pic>
      <p:pic>
        <p:nvPicPr>
          <p:cNvPr id="14" name="Picture 13">
            <a:extLst>
              <a:ext uri="{FF2B5EF4-FFF2-40B4-BE49-F238E27FC236}">
                <a16:creationId xmlns:a16="http://schemas.microsoft.com/office/drawing/2014/main" id="{19C80734-9786-8BA2-9696-73DAEF7E006E}"/>
              </a:ext>
            </a:extLst>
          </p:cNvPr>
          <p:cNvPicPr>
            <a:picLocks noChangeAspect="1"/>
          </p:cNvPicPr>
          <p:nvPr/>
        </p:nvPicPr>
        <p:blipFill rotWithShape="1">
          <a:blip r:embed="rId3"/>
          <a:srcRect t="76633"/>
          <a:stretch/>
        </p:blipFill>
        <p:spPr>
          <a:xfrm>
            <a:off x="685799" y="5446508"/>
            <a:ext cx="3369505" cy="901242"/>
          </a:xfrm>
          <a:prstGeom prst="rect">
            <a:avLst/>
          </a:prstGeom>
        </p:spPr>
      </p:pic>
      <p:pic>
        <p:nvPicPr>
          <p:cNvPr id="15" name="Picture 14">
            <a:extLst>
              <a:ext uri="{FF2B5EF4-FFF2-40B4-BE49-F238E27FC236}">
                <a16:creationId xmlns:a16="http://schemas.microsoft.com/office/drawing/2014/main" id="{8B6A445E-D62F-7021-EC7F-EB80BDE02063}"/>
              </a:ext>
            </a:extLst>
          </p:cNvPr>
          <p:cNvPicPr>
            <a:picLocks noChangeAspect="1"/>
          </p:cNvPicPr>
          <p:nvPr/>
        </p:nvPicPr>
        <p:blipFill rotWithShape="1">
          <a:blip r:embed="rId3"/>
          <a:srcRect t="38221" b="38411"/>
          <a:stretch/>
        </p:blipFill>
        <p:spPr>
          <a:xfrm>
            <a:off x="685800" y="4445966"/>
            <a:ext cx="3369505" cy="901242"/>
          </a:xfrm>
          <a:prstGeom prst="rect">
            <a:avLst/>
          </a:prstGeom>
        </p:spPr>
      </p:pic>
      <p:pic>
        <p:nvPicPr>
          <p:cNvPr id="16" name="Picture 15">
            <a:extLst>
              <a:ext uri="{FF2B5EF4-FFF2-40B4-BE49-F238E27FC236}">
                <a16:creationId xmlns:a16="http://schemas.microsoft.com/office/drawing/2014/main" id="{21733300-2141-3EA9-9F2E-2BADAFB60E4B}"/>
              </a:ext>
            </a:extLst>
          </p:cNvPr>
          <p:cNvPicPr>
            <a:picLocks noChangeAspect="1"/>
          </p:cNvPicPr>
          <p:nvPr/>
        </p:nvPicPr>
        <p:blipFill rotWithShape="1">
          <a:blip r:embed="rId3"/>
          <a:srcRect b="77771"/>
          <a:stretch/>
        </p:blipFill>
        <p:spPr>
          <a:xfrm>
            <a:off x="685800" y="3489325"/>
            <a:ext cx="3369505" cy="857341"/>
          </a:xfrm>
          <a:prstGeom prst="rect">
            <a:avLst/>
          </a:prstGeom>
        </p:spPr>
      </p:pic>
      <p:pic>
        <p:nvPicPr>
          <p:cNvPr id="22" name="Picture 21">
            <a:extLst>
              <a:ext uri="{FF2B5EF4-FFF2-40B4-BE49-F238E27FC236}">
                <a16:creationId xmlns:a16="http://schemas.microsoft.com/office/drawing/2014/main" id="{DC6F8323-BD97-E2A1-9A2B-E89544C93C5D}"/>
              </a:ext>
            </a:extLst>
          </p:cNvPr>
          <p:cNvPicPr>
            <a:picLocks noChangeAspect="1"/>
          </p:cNvPicPr>
          <p:nvPr/>
        </p:nvPicPr>
        <p:blipFill>
          <a:blip r:embed="rId4"/>
          <a:stretch>
            <a:fillRect/>
          </a:stretch>
        </p:blipFill>
        <p:spPr>
          <a:xfrm>
            <a:off x="4646231" y="2800274"/>
            <a:ext cx="6574424" cy="2343925"/>
          </a:xfrm>
          <a:prstGeom prst="rect">
            <a:avLst/>
          </a:prstGeom>
        </p:spPr>
      </p:pic>
      <p:pic>
        <p:nvPicPr>
          <p:cNvPr id="26" name="Picture 25">
            <a:extLst>
              <a:ext uri="{FF2B5EF4-FFF2-40B4-BE49-F238E27FC236}">
                <a16:creationId xmlns:a16="http://schemas.microsoft.com/office/drawing/2014/main" id="{BE1C50C3-7816-6778-E313-248E09A3C6C0}"/>
              </a:ext>
            </a:extLst>
          </p:cNvPr>
          <p:cNvPicPr>
            <a:picLocks noChangeAspect="1"/>
          </p:cNvPicPr>
          <p:nvPr/>
        </p:nvPicPr>
        <p:blipFill>
          <a:blip r:embed="rId5"/>
          <a:stretch>
            <a:fillRect/>
          </a:stretch>
        </p:blipFill>
        <p:spPr>
          <a:xfrm>
            <a:off x="4646231" y="5254751"/>
            <a:ext cx="4744112" cy="571580"/>
          </a:xfrm>
          <a:prstGeom prst="rect">
            <a:avLst/>
          </a:prstGeom>
        </p:spPr>
      </p:pic>
      <p:sp>
        <p:nvSpPr>
          <p:cNvPr id="3" name="Content Placeholder 5">
            <a:extLst>
              <a:ext uri="{FF2B5EF4-FFF2-40B4-BE49-F238E27FC236}">
                <a16:creationId xmlns:a16="http://schemas.microsoft.com/office/drawing/2014/main" id="{5A35A1C3-42BF-3866-CC45-581C876864C3}"/>
              </a:ext>
            </a:extLst>
          </p:cNvPr>
          <p:cNvSpPr txBox="1">
            <a:spLocks/>
          </p:cNvSpPr>
          <p:nvPr/>
        </p:nvSpPr>
        <p:spPr>
          <a:xfrm>
            <a:off x="7018287" y="1223106"/>
            <a:ext cx="4620126" cy="1662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 find the appropriate differencing term by iterating through a range of normal differencing and seasonal differencing orders and calculating the standard deviation for each. Then using the order with the lowest standard deviation.</a:t>
            </a:r>
          </a:p>
        </p:txBody>
      </p:sp>
    </p:spTree>
    <p:extLst>
      <p:ext uri="{BB962C8B-B14F-4D97-AF65-F5344CB8AC3E}">
        <p14:creationId xmlns:p14="http://schemas.microsoft.com/office/powerpoint/2010/main" val="59390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0B3B8EB-4FD1-0C55-8BC1-C89D217FFE27}"/>
              </a:ext>
            </a:extLst>
          </p:cNvPr>
          <p:cNvPicPr>
            <a:picLocks noChangeAspect="1"/>
          </p:cNvPicPr>
          <p:nvPr/>
        </p:nvPicPr>
        <p:blipFill rotWithShape="1">
          <a:blip r:embed="rId2"/>
          <a:srcRect t="38138" b="38570"/>
          <a:stretch/>
        </p:blipFill>
        <p:spPr>
          <a:xfrm>
            <a:off x="685798" y="4454235"/>
            <a:ext cx="3369505" cy="884704"/>
          </a:xfrm>
          <a:prstGeom prst="rect">
            <a:avLst/>
          </a:prstGeom>
        </p:spPr>
      </p:pic>
      <p:pic>
        <p:nvPicPr>
          <p:cNvPr id="21" name="Picture 20">
            <a:extLst>
              <a:ext uri="{FF2B5EF4-FFF2-40B4-BE49-F238E27FC236}">
                <a16:creationId xmlns:a16="http://schemas.microsoft.com/office/drawing/2014/main" id="{3B675843-F9B6-BE45-7B3C-05B91C2728DC}"/>
              </a:ext>
            </a:extLst>
          </p:cNvPr>
          <p:cNvPicPr>
            <a:picLocks noChangeAspect="1"/>
          </p:cNvPicPr>
          <p:nvPr/>
        </p:nvPicPr>
        <p:blipFill rotWithShape="1">
          <a:blip r:embed="rId2"/>
          <a:srcRect b="76708"/>
          <a:stretch/>
        </p:blipFill>
        <p:spPr>
          <a:xfrm>
            <a:off x="685797" y="3472202"/>
            <a:ext cx="3369505" cy="884704"/>
          </a:xfrm>
          <a:prstGeom prst="rect">
            <a:avLst/>
          </a:prstGeom>
        </p:spPr>
      </p:pic>
      <p:pic>
        <p:nvPicPr>
          <p:cNvPr id="29" name="Picture 28">
            <a:extLst>
              <a:ext uri="{FF2B5EF4-FFF2-40B4-BE49-F238E27FC236}">
                <a16:creationId xmlns:a16="http://schemas.microsoft.com/office/drawing/2014/main" id="{CC18AC0A-33E1-6ACE-0905-F42B6F0D9225}"/>
              </a:ext>
            </a:extLst>
          </p:cNvPr>
          <p:cNvPicPr>
            <a:picLocks noChangeAspect="1"/>
          </p:cNvPicPr>
          <p:nvPr/>
        </p:nvPicPr>
        <p:blipFill rotWithShape="1">
          <a:blip r:embed="rId2"/>
          <a:srcRect t="76708"/>
          <a:stretch/>
        </p:blipFill>
        <p:spPr>
          <a:xfrm>
            <a:off x="685798" y="5446508"/>
            <a:ext cx="3369505" cy="884705"/>
          </a:xfrm>
          <a:prstGeom prst="rect">
            <a:avLst/>
          </a:prstGeom>
        </p:spPr>
      </p:pic>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899" y="0"/>
            <a:ext cx="11219447" cy="1325563"/>
          </a:xfrm>
        </p:spPr>
        <p:txBody>
          <a:bodyPr/>
          <a:lstStyle/>
          <a:p>
            <a:r>
              <a:rPr lang="en-US" dirty="0"/>
              <a:t>Data Exploration: Stationarity and Differencing</a:t>
            </a:r>
            <a:endParaRPr lang="en-SG" dirty="0"/>
          </a:p>
        </p:txBody>
      </p:sp>
      <p:pic>
        <p:nvPicPr>
          <p:cNvPr id="11" name="Picture 10">
            <a:extLst>
              <a:ext uri="{FF2B5EF4-FFF2-40B4-BE49-F238E27FC236}">
                <a16:creationId xmlns:a16="http://schemas.microsoft.com/office/drawing/2014/main" id="{AF7950CF-3EDA-C7CC-1C8E-78D0050C3017}"/>
              </a:ext>
            </a:extLst>
          </p:cNvPr>
          <p:cNvPicPr>
            <a:picLocks noChangeAspect="1"/>
          </p:cNvPicPr>
          <p:nvPr/>
        </p:nvPicPr>
        <p:blipFill>
          <a:blip r:embed="rId3"/>
          <a:stretch>
            <a:fillRect/>
          </a:stretch>
        </p:blipFill>
        <p:spPr>
          <a:xfrm>
            <a:off x="685800" y="1133870"/>
            <a:ext cx="2127379" cy="2295130"/>
          </a:xfrm>
          <a:prstGeom prst="rect">
            <a:avLst/>
          </a:prstGeom>
        </p:spPr>
      </p:pic>
      <p:pic>
        <p:nvPicPr>
          <p:cNvPr id="26" name="Picture 25">
            <a:extLst>
              <a:ext uri="{FF2B5EF4-FFF2-40B4-BE49-F238E27FC236}">
                <a16:creationId xmlns:a16="http://schemas.microsoft.com/office/drawing/2014/main" id="{BE1C50C3-7816-6778-E313-248E09A3C6C0}"/>
              </a:ext>
            </a:extLst>
          </p:cNvPr>
          <p:cNvPicPr>
            <a:picLocks noChangeAspect="1"/>
          </p:cNvPicPr>
          <p:nvPr/>
        </p:nvPicPr>
        <p:blipFill>
          <a:blip r:embed="rId4"/>
          <a:stretch>
            <a:fillRect/>
          </a:stretch>
        </p:blipFill>
        <p:spPr>
          <a:xfrm>
            <a:off x="4940558" y="1370930"/>
            <a:ext cx="4744112" cy="571580"/>
          </a:xfrm>
          <a:prstGeom prst="rect">
            <a:avLst/>
          </a:prstGeom>
        </p:spPr>
      </p:pic>
      <p:pic>
        <p:nvPicPr>
          <p:cNvPr id="2050" name="Picture 2">
            <a:extLst>
              <a:ext uri="{FF2B5EF4-FFF2-40B4-BE49-F238E27FC236}">
                <a16:creationId xmlns:a16="http://schemas.microsoft.com/office/drawing/2014/main" id="{9FA416FE-8CF4-B760-1083-BA8DAB287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558" y="1942510"/>
            <a:ext cx="5141069" cy="464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0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FBD0-02F9-9FC9-BD4D-DEF2857EAAE8}"/>
              </a:ext>
            </a:extLst>
          </p:cNvPr>
          <p:cNvSpPr>
            <a:spLocks noGrp="1"/>
          </p:cNvSpPr>
          <p:nvPr>
            <p:ph type="title"/>
          </p:nvPr>
        </p:nvSpPr>
        <p:spPr>
          <a:xfrm>
            <a:off x="342899" y="0"/>
            <a:ext cx="11219447" cy="1325563"/>
          </a:xfrm>
        </p:spPr>
        <p:txBody>
          <a:bodyPr/>
          <a:lstStyle/>
          <a:p>
            <a:r>
              <a:rPr lang="en-US" dirty="0"/>
              <a:t>Data Exploration: Granger Causality Test</a:t>
            </a:r>
            <a:endParaRPr lang="en-SG" dirty="0"/>
          </a:p>
        </p:txBody>
      </p:sp>
      <p:pic>
        <p:nvPicPr>
          <p:cNvPr id="4" name="Picture 3">
            <a:extLst>
              <a:ext uri="{FF2B5EF4-FFF2-40B4-BE49-F238E27FC236}">
                <a16:creationId xmlns:a16="http://schemas.microsoft.com/office/drawing/2014/main" id="{DF4554EF-F4EC-4EF5-8F4E-B8FBB5188032}"/>
              </a:ext>
            </a:extLst>
          </p:cNvPr>
          <p:cNvPicPr>
            <a:picLocks noChangeAspect="1"/>
          </p:cNvPicPr>
          <p:nvPr/>
        </p:nvPicPr>
        <p:blipFill>
          <a:blip r:embed="rId2"/>
          <a:stretch>
            <a:fillRect/>
          </a:stretch>
        </p:blipFill>
        <p:spPr>
          <a:xfrm>
            <a:off x="685797" y="1252347"/>
            <a:ext cx="4324742" cy="808747"/>
          </a:xfrm>
          <a:prstGeom prst="rect">
            <a:avLst/>
          </a:prstGeom>
        </p:spPr>
      </p:pic>
      <p:pic>
        <p:nvPicPr>
          <p:cNvPr id="4098" name="Picture 2">
            <a:extLst>
              <a:ext uri="{FF2B5EF4-FFF2-40B4-BE49-F238E27FC236}">
                <a16:creationId xmlns:a16="http://schemas.microsoft.com/office/drawing/2014/main" id="{9D101E1B-6F9B-DA85-925F-82E5613FE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7" y="2197165"/>
            <a:ext cx="7091459" cy="4261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502FBC-35BE-6C7B-7635-2B06843BCE0D}"/>
              </a:ext>
            </a:extLst>
          </p:cNvPr>
          <p:cNvSpPr txBox="1"/>
          <p:nvPr/>
        </p:nvSpPr>
        <p:spPr>
          <a:xfrm>
            <a:off x="7777256" y="3125956"/>
            <a:ext cx="3678594" cy="1754326"/>
          </a:xfrm>
          <a:prstGeom prst="rect">
            <a:avLst/>
          </a:prstGeom>
          <a:noFill/>
        </p:spPr>
        <p:txBody>
          <a:bodyPr wrap="square">
            <a:spAutoFit/>
          </a:bodyPr>
          <a:lstStyle/>
          <a:p>
            <a:pPr marL="285750" indent="-285750">
              <a:buFont typeface="Arial" panose="020B0604020202020204" pitchFamily="34" charset="0"/>
              <a:buChar char="•"/>
            </a:pPr>
            <a:r>
              <a:rPr lang="en-SG" dirty="0"/>
              <a:t>Based on a 0.05 significance level, we can conclude that </a:t>
            </a:r>
            <a:r>
              <a:rPr lang="en-SG" u="sng" dirty="0"/>
              <a:t>Gas Consumption causes Water Consumption </a:t>
            </a:r>
            <a:r>
              <a:rPr lang="en-SG" dirty="0"/>
              <a:t>and </a:t>
            </a:r>
            <a:r>
              <a:rPr lang="en-SG" u="sng" dirty="0"/>
              <a:t>Electricity Consumption causes Gas Consumption.</a:t>
            </a:r>
          </a:p>
        </p:txBody>
      </p:sp>
    </p:spTree>
    <p:extLst>
      <p:ext uri="{BB962C8B-B14F-4D97-AF65-F5344CB8AC3E}">
        <p14:creationId xmlns:p14="http://schemas.microsoft.com/office/powerpoint/2010/main" val="404815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181600" cy="693400"/>
          </a:xfrm>
        </p:spPr>
        <p:txBody>
          <a:bodyPr>
            <a:normAutofit/>
          </a:bodyPr>
          <a:lstStyle/>
          <a:p>
            <a:r>
              <a:rPr lang="en-US" sz="1600" dirty="0"/>
              <a:t>Scoring Metrics:</a:t>
            </a:r>
          </a:p>
          <a:p>
            <a:pPr lvl="1"/>
            <a:endParaRPr lang="en-SG" sz="1200" dirty="0"/>
          </a:p>
        </p:txBody>
      </p:sp>
      <p:pic>
        <p:nvPicPr>
          <p:cNvPr id="6" name="Picture 5">
            <a:extLst>
              <a:ext uri="{FF2B5EF4-FFF2-40B4-BE49-F238E27FC236}">
                <a16:creationId xmlns:a16="http://schemas.microsoft.com/office/drawing/2014/main" id="{BC22F2F9-71E7-7409-B806-B9C3DC8080AF}"/>
              </a:ext>
            </a:extLst>
          </p:cNvPr>
          <p:cNvPicPr>
            <a:picLocks noChangeAspect="1"/>
          </p:cNvPicPr>
          <p:nvPr/>
        </p:nvPicPr>
        <p:blipFill>
          <a:blip r:embed="rId2"/>
          <a:stretch>
            <a:fillRect/>
          </a:stretch>
        </p:blipFill>
        <p:spPr>
          <a:xfrm>
            <a:off x="511546" y="1451082"/>
            <a:ext cx="3834185" cy="2670378"/>
          </a:xfrm>
          <a:prstGeom prst="rect">
            <a:avLst/>
          </a:prstGeom>
        </p:spPr>
      </p:pic>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a:t>
            </a:r>
            <a:endParaRPr lang="en-SG" dirty="0"/>
          </a:p>
        </p:txBody>
      </p:sp>
      <p:pic>
        <p:nvPicPr>
          <p:cNvPr id="3074" name="Picture 2" descr="1: Illustrative diagram of the walk-forward validation. Taken from [5]&#10;&#10;Traffic Analysis and Prediction in Urban Areas - Scientific Figure on ResearchGate. Available from: https://www.researchgate.net/figure/Illustrative-diagram-of-the-walk-forward-validation-Taken-from-5_fig14_341679308 [accessed 11 Aug, 2023]">
            <a:extLst>
              <a:ext uri="{FF2B5EF4-FFF2-40B4-BE49-F238E27FC236}">
                <a16:creationId xmlns:a16="http://schemas.microsoft.com/office/drawing/2014/main" id="{EBA3EE62-4581-CF2B-8789-175E3F240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731" y="1006705"/>
            <a:ext cx="7030811" cy="3664293"/>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4D4EA5D-D059-D894-9183-30AC5D272B7F}"/>
              </a:ext>
            </a:extLst>
          </p:cNvPr>
          <p:cNvSpPr txBox="1">
            <a:spLocks/>
          </p:cNvSpPr>
          <p:nvPr/>
        </p:nvSpPr>
        <p:spPr>
          <a:xfrm>
            <a:off x="6324735" y="4670998"/>
            <a:ext cx="3072801" cy="472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Rolling Walk-Forward Validation</a:t>
            </a:r>
          </a:p>
        </p:txBody>
      </p:sp>
      <p:sp>
        <p:nvSpPr>
          <p:cNvPr id="7" name="Content Placeholder 2">
            <a:extLst>
              <a:ext uri="{FF2B5EF4-FFF2-40B4-BE49-F238E27FC236}">
                <a16:creationId xmlns:a16="http://schemas.microsoft.com/office/drawing/2014/main" id="{24D4EA5D-D059-D894-9183-30AC5D272B7F}"/>
              </a:ext>
            </a:extLst>
          </p:cNvPr>
          <p:cNvSpPr txBox="1">
            <a:spLocks/>
          </p:cNvSpPr>
          <p:nvPr/>
        </p:nvSpPr>
        <p:spPr>
          <a:xfrm>
            <a:off x="511546" y="4434887"/>
            <a:ext cx="4434527" cy="2215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Since the goal of the prediction task is to maximize accuracy for training and testing data, RMSE and MAE are my main focus. AIC does not capture prediction accuracy.</a:t>
            </a:r>
          </a:p>
          <a:p>
            <a:pPr marL="0" indent="0">
              <a:buNone/>
            </a:pPr>
            <a:r>
              <a:rPr lang="en-US" sz="1600" dirty="0"/>
              <a:t>I found that some models and parameters produced a low AIC but scored worse in terms of RMSE and MAE compared to other models. </a:t>
            </a:r>
          </a:p>
        </p:txBody>
      </p:sp>
    </p:spTree>
    <p:extLst>
      <p:ext uri="{BB962C8B-B14F-4D97-AF65-F5344CB8AC3E}">
        <p14:creationId xmlns:p14="http://schemas.microsoft.com/office/powerpoint/2010/main" val="124982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181600" cy="693400"/>
          </a:xfrm>
        </p:spPr>
        <p:txBody>
          <a:bodyPr>
            <a:normAutofit/>
          </a:bodyPr>
          <a:lstStyle/>
          <a:p>
            <a:r>
              <a:rPr lang="en-US" sz="1600" dirty="0"/>
              <a:t>Gas Consumption </a:t>
            </a:r>
            <a:r>
              <a:rPr lang="en-US" sz="1600" dirty="0">
                <a:latin typeface="+mj-lt"/>
              </a:rPr>
              <a:t>ARIMA(0, 1, 1)</a:t>
            </a:r>
            <a:endParaRPr lang="en-SG" sz="1200" dirty="0">
              <a:latin typeface="+mj-lt"/>
            </a:endParaRPr>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Determining ARMA Terms</a:t>
            </a:r>
            <a:endParaRPr lang="en-SG" dirty="0"/>
          </a:p>
        </p:txBody>
      </p:sp>
      <p:pic>
        <p:nvPicPr>
          <p:cNvPr id="5126" name="Picture 6">
            <a:extLst>
              <a:ext uri="{FF2B5EF4-FFF2-40B4-BE49-F238E27FC236}">
                <a16:creationId xmlns:a16="http://schemas.microsoft.com/office/drawing/2014/main" id="{D58D4664-FAF2-3E74-7EC6-3AD6777AA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 y="1353405"/>
            <a:ext cx="3671322" cy="435693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608" y="1353405"/>
            <a:ext cx="3694783" cy="438477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2">
            <a:extLst>
              <a:ext uri="{FF2B5EF4-FFF2-40B4-BE49-F238E27FC236}">
                <a16:creationId xmlns:a16="http://schemas.microsoft.com/office/drawing/2014/main" id="{BF022B85-C594-3470-B675-055A769CA4B2}"/>
              </a:ext>
            </a:extLst>
          </p:cNvPr>
          <p:cNvSpPr/>
          <p:nvPr/>
        </p:nvSpPr>
        <p:spPr>
          <a:xfrm>
            <a:off x="4014221" y="3284114"/>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8" y="5955549"/>
            <a:ext cx="4229101" cy="702946"/>
          </a:xfrm>
        </p:spPr>
        <p:txBody>
          <a:bodyPr>
            <a:normAutofit/>
          </a:bodyPr>
          <a:lstStyle/>
          <a:p>
            <a:r>
              <a:rPr lang="en-US" sz="1600" dirty="0"/>
              <a:t>Cutoff at lag-1 in ACF plot: add MA term</a:t>
            </a:r>
            <a:endParaRPr lang="en-SG" sz="1200" dirty="0"/>
          </a:p>
        </p:txBody>
      </p:sp>
      <p:pic>
        <p:nvPicPr>
          <p:cNvPr id="9" name="Picture 8"/>
          <p:cNvPicPr>
            <a:picLocks noChangeAspect="1"/>
          </p:cNvPicPr>
          <p:nvPr/>
        </p:nvPicPr>
        <p:blipFill>
          <a:blip r:embed="rId4"/>
          <a:stretch>
            <a:fillRect/>
          </a:stretch>
        </p:blipFill>
        <p:spPr>
          <a:xfrm>
            <a:off x="8282419" y="3212369"/>
            <a:ext cx="2476846" cy="666843"/>
          </a:xfrm>
          <a:prstGeom prst="rect">
            <a:avLst/>
          </a:prstGeom>
        </p:spPr>
      </p:pic>
    </p:spTree>
    <p:extLst>
      <p:ext uri="{BB962C8B-B14F-4D97-AF65-F5344CB8AC3E}">
        <p14:creationId xmlns:p14="http://schemas.microsoft.com/office/powerpoint/2010/main" val="42799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8282419" y="3231422"/>
            <a:ext cx="2457793" cy="647790"/>
          </a:xfrm>
          <a:prstGeom prst="rect">
            <a:avLst/>
          </a:prstGeom>
        </p:spPr>
      </p:pic>
      <p:sp>
        <p:nvSpPr>
          <p:cNvPr id="3"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9" y="1006705"/>
            <a:ext cx="5181600" cy="693400"/>
          </a:xfrm>
        </p:spPr>
        <p:txBody>
          <a:bodyPr>
            <a:normAutofit/>
          </a:bodyPr>
          <a:lstStyle/>
          <a:p>
            <a:r>
              <a:rPr lang="en-US" sz="1600" dirty="0"/>
              <a:t>Electricity Consumption </a:t>
            </a:r>
            <a:r>
              <a:rPr lang="en-US" sz="1600" dirty="0">
                <a:latin typeface="+mj-lt"/>
              </a:rPr>
              <a:t>ARIMA(1, 1, 1)</a:t>
            </a:r>
            <a:endParaRPr lang="en-SG" sz="1200" dirty="0">
              <a:latin typeface="+mj-lt"/>
            </a:endParaRPr>
          </a:p>
        </p:txBody>
      </p:sp>
      <p:sp>
        <p:nvSpPr>
          <p:cNvPr id="8" name="Title 1">
            <a:extLst>
              <a:ext uri="{FF2B5EF4-FFF2-40B4-BE49-F238E27FC236}">
                <a16:creationId xmlns:a16="http://schemas.microsoft.com/office/drawing/2014/main" id="{2628BA06-5060-C171-A6BA-D7E64F296E83}"/>
              </a:ext>
            </a:extLst>
          </p:cNvPr>
          <p:cNvSpPr txBox="1">
            <a:spLocks/>
          </p:cNvSpPr>
          <p:nvPr/>
        </p:nvSpPr>
        <p:spPr>
          <a:xfrm>
            <a:off x="342899" y="0"/>
            <a:ext cx="112194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Model Selection: Determining ARMA Terms</a:t>
            </a:r>
            <a:endParaRPr lang="en-SG" dirty="0"/>
          </a:p>
        </p:txBody>
      </p:sp>
      <p:pic>
        <p:nvPicPr>
          <p:cNvPr id="5126" name="Picture 6">
            <a:extLst>
              <a:ext uri="{FF2B5EF4-FFF2-40B4-BE49-F238E27FC236}">
                <a16:creationId xmlns:a16="http://schemas.microsoft.com/office/drawing/2014/main" id="{D58D4664-FAF2-3E74-7EC6-3AD6777AAB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2899" y="1353405"/>
            <a:ext cx="3671321" cy="435693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FC21C4-B271-52ED-B6A5-F3080D8E2F6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248608" y="1353405"/>
            <a:ext cx="3694782" cy="438477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2">
            <a:extLst>
              <a:ext uri="{FF2B5EF4-FFF2-40B4-BE49-F238E27FC236}">
                <a16:creationId xmlns:a16="http://schemas.microsoft.com/office/drawing/2014/main" id="{BF022B85-C594-3470-B675-055A769CA4B2}"/>
              </a:ext>
            </a:extLst>
          </p:cNvPr>
          <p:cNvSpPr/>
          <p:nvPr/>
        </p:nvSpPr>
        <p:spPr>
          <a:xfrm>
            <a:off x="4014221" y="3284114"/>
            <a:ext cx="330868" cy="421105"/>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9A5D4A43-C969-02F0-12D4-D7700778E25B}"/>
              </a:ext>
            </a:extLst>
          </p:cNvPr>
          <p:cNvSpPr>
            <a:spLocks noGrp="1"/>
          </p:cNvSpPr>
          <p:nvPr>
            <p:ph sz="half" idx="1"/>
          </p:nvPr>
        </p:nvSpPr>
        <p:spPr>
          <a:xfrm>
            <a:off x="342898" y="5955549"/>
            <a:ext cx="4229101" cy="702946"/>
          </a:xfrm>
        </p:spPr>
        <p:txBody>
          <a:bodyPr>
            <a:normAutofit/>
          </a:bodyPr>
          <a:lstStyle/>
          <a:p>
            <a:r>
              <a:rPr lang="en-US" sz="1600" dirty="0"/>
              <a:t>Cutoff at lag-2 in both ACF and PACF plot: add AR and MA terms</a:t>
            </a:r>
            <a:endParaRPr lang="en-SG" sz="1200" dirty="0"/>
          </a:p>
        </p:txBody>
      </p:sp>
    </p:spTree>
    <p:extLst>
      <p:ext uri="{BB962C8B-B14F-4D97-AF65-F5344CB8AC3E}">
        <p14:creationId xmlns:p14="http://schemas.microsoft.com/office/powerpoint/2010/main" val="925639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1978</Words>
  <Application>Microsoft Office PowerPoint</Application>
  <PresentationFormat>Widescreen</PresentationFormat>
  <Paragraphs>154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Helvetica Neue</vt:lpstr>
      <vt:lpstr>Arial</vt:lpstr>
      <vt:lpstr>Cambria Math</vt:lpstr>
      <vt:lpstr>Times New Roman</vt:lpstr>
      <vt:lpstr>Office Theme</vt:lpstr>
      <vt:lpstr>AIML CA2: Part A  Time Series</vt:lpstr>
      <vt:lpstr>Data Exploration</vt:lpstr>
      <vt:lpstr>Data Exploration</vt:lpstr>
      <vt:lpstr>Data Exploration: Stationarity and Differencing</vt:lpstr>
      <vt:lpstr>Data Exploration: Stationarity and Differencing</vt:lpstr>
      <vt:lpstr>Data Exploration: Granger Causality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AIML CA2: Part B Clustering</vt:lpstr>
      <vt:lpstr>Data Exploration</vt:lpstr>
      <vt:lpstr>Data Exploration</vt:lpstr>
      <vt:lpstr>Data Exploration</vt:lpstr>
      <vt:lpstr>Data Exploration: t-SNE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CA1: Part A Classification</dc:title>
  <dc:creator>GLENN WU</dc:creator>
  <cp:lastModifiedBy>GLENN WU</cp:lastModifiedBy>
  <cp:revision>17</cp:revision>
  <dcterms:created xsi:type="dcterms:W3CDTF">2023-06-09T01:49:29Z</dcterms:created>
  <dcterms:modified xsi:type="dcterms:W3CDTF">2023-08-11T14:45:05Z</dcterms:modified>
</cp:coreProperties>
</file>