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Futura" panose="020B0604020202020204" charset="0"/>
      <p:regular r:id="rId13"/>
    </p:embeddedFont>
    <p:embeddedFont>
      <p:font typeface="Futura Bold" panose="020B0604020202020204" charset="0"/>
      <p:regular r:id="rId14"/>
    </p:embeddedFont>
    <p:embeddedFont>
      <p:font typeface="Futura Ultra-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3998" y="2632498"/>
            <a:ext cx="5022001" cy="5022001"/>
            <a:chOff x="0" y="0"/>
            <a:chExt cx="6696000" cy="669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95948" cy="6695948"/>
            </a:xfrm>
            <a:custGeom>
              <a:avLst/>
              <a:gdLst/>
              <a:ahLst/>
              <a:cxnLst/>
              <a:rect l="l" t="t" r="r" b="b"/>
              <a:pathLst>
                <a:path w="6695948" h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9828000" y="1827000"/>
            <a:ext cx="10286999" cy="6633000"/>
            <a:chOff x="0" y="0"/>
            <a:chExt cx="13715996" cy="88439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716000" cy="8843899"/>
            </a:xfrm>
            <a:custGeom>
              <a:avLst/>
              <a:gdLst/>
              <a:ahLst/>
              <a:cxnLst/>
              <a:rect l="l" t="t" r="r" b="b"/>
              <a:pathLst>
                <a:path w="13716000" h="8843899">
                  <a:moveTo>
                    <a:pt x="11237341" y="0"/>
                  </a:moveTo>
                  <a:lnTo>
                    <a:pt x="2478659" y="0"/>
                  </a:lnTo>
                  <a:lnTo>
                    <a:pt x="0" y="2478659"/>
                  </a:lnTo>
                  <a:lnTo>
                    <a:pt x="0" y="8843899"/>
                  </a:lnTo>
                  <a:lnTo>
                    <a:pt x="13716000" y="8843899"/>
                  </a:lnTo>
                  <a:lnTo>
                    <a:pt x="13716000" y="2478659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414718" y="2903218"/>
            <a:ext cx="4480561" cy="4480561"/>
            <a:chOff x="0" y="0"/>
            <a:chExt cx="5974080" cy="59740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74080" cy="5974080"/>
            </a:xfrm>
            <a:custGeom>
              <a:avLst/>
              <a:gdLst/>
              <a:ahLst/>
              <a:cxnLst/>
              <a:rect l="l" t="t" r="r" b="b"/>
              <a:pathLst>
                <a:path w="5974080" h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0011755" y="3831935"/>
            <a:ext cx="3286488" cy="2623129"/>
          </a:xfrm>
          <a:custGeom>
            <a:avLst/>
            <a:gdLst/>
            <a:ahLst/>
            <a:cxnLst/>
            <a:rect l="l" t="t" r="r" b="b"/>
            <a:pathLst>
              <a:path w="3286488" h="2623129">
                <a:moveTo>
                  <a:pt x="0" y="0"/>
                </a:moveTo>
                <a:lnTo>
                  <a:pt x="3286487" y="0"/>
                </a:lnTo>
                <a:lnTo>
                  <a:pt x="3286487" y="2623130"/>
                </a:lnTo>
                <a:lnTo>
                  <a:pt x="0" y="2623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3202244"/>
            <a:ext cx="7086594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fr-FR" sz="9000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Soutenance</a:t>
            </a:r>
            <a:r>
              <a:rPr lang="en-US" sz="9000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de stage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8385810"/>
            <a:ext cx="6836907" cy="81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Glen ROGER</a:t>
            </a:r>
          </a:p>
          <a:p>
            <a:pPr algn="l">
              <a:lnSpc>
                <a:spcPts val="3359"/>
              </a:lnSpc>
            </a:pPr>
            <a:r>
              <a:rPr lang="fr-FR" sz="24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mai</a:t>
            </a:r>
            <a:r>
              <a:rPr lang="en-US" sz="24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- </a:t>
            </a:r>
            <a:r>
              <a:rPr lang="fr-FR" sz="24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juillet</a:t>
            </a:r>
            <a:r>
              <a:rPr lang="en-US" sz="24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2024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1246" y="1069196"/>
            <a:ext cx="5719038" cy="120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fr-FR" sz="36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Laboratoire</a:t>
            </a:r>
            <a:r>
              <a:rPr lang="en-US" sz="36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Matière et </a:t>
            </a:r>
            <a:r>
              <a:rPr lang="fr-FR" sz="36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Systèmes</a:t>
            </a:r>
            <a:r>
              <a:rPr lang="en-US" sz="36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Complexes (MSC)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2988" y="514263"/>
            <a:ext cx="17245012" cy="4002846"/>
            <a:chOff x="0" y="0"/>
            <a:chExt cx="22993350" cy="53371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93350" cy="5337058"/>
            </a:xfrm>
            <a:custGeom>
              <a:avLst/>
              <a:gdLst/>
              <a:ahLst/>
              <a:cxnLst/>
              <a:rect l="l" t="t" r="r" b="b"/>
              <a:pathLst>
                <a:path w="22993350" h="5337058">
                  <a:moveTo>
                    <a:pt x="0" y="0"/>
                  </a:moveTo>
                  <a:lnTo>
                    <a:pt x="22993350" y="0"/>
                  </a:lnTo>
                  <a:lnTo>
                    <a:pt x="22993350" y="5337058"/>
                  </a:lnTo>
                  <a:lnTo>
                    <a:pt x="0" y="533705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5769891"/>
            <a:ext cx="17245012" cy="4218384"/>
            <a:chOff x="0" y="0"/>
            <a:chExt cx="22993350" cy="56245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993350" cy="5624438"/>
            </a:xfrm>
            <a:custGeom>
              <a:avLst/>
              <a:gdLst/>
              <a:ahLst/>
              <a:cxnLst/>
              <a:rect l="l" t="t" r="r" b="b"/>
              <a:pathLst>
                <a:path w="22993350" h="5624438">
                  <a:moveTo>
                    <a:pt x="0" y="0"/>
                  </a:moveTo>
                  <a:lnTo>
                    <a:pt x="22993350" y="0"/>
                  </a:lnTo>
                  <a:lnTo>
                    <a:pt x="22993350" y="5624438"/>
                  </a:lnTo>
                  <a:lnTo>
                    <a:pt x="0" y="5624438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63416" y="2048701"/>
            <a:ext cx="1815717" cy="1815717"/>
            <a:chOff x="0" y="0"/>
            <a:chExt cx="2420956" cy="24209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20874" cy="2420874"/>
            </a:xfrm>
            <a:custGeom>
              <a:avLst/>
              <a:gdLst/>
              <a:ahLst/>
              <a:cxnLst/>
              <a:rect l="l" t="t" r="r" b="b"/>
              <a:pathLst>
                <a:path w="2420874" h="2420874">
                  <a:moveTo>
                    <a:pt x="0" y="1210437"/>
                  </a:moveTo>
                  <a:cubicBezTo>
                    <a:pt x="0" y="541909"/>
                    <a:pt x="541909" y="0"/>
                    <a:pt x="1210437" y="0"/>
                  </a:cubicBezTo>
                  <a:cubicBezTo>
                    <a:pt x="1878965" y="0"/>
                    <a:pt x="2420874" y="541909"/>
                    <a:pt x="2420874" y="1210437"/>
                  </a:cubicBezTo>
                  <a:cubicBezTo>
                    <a:pt x="2420874" y="1878965"/>
                    <a:pt x="1878965" y="2420874"/>
                    <a:pt x="1210437" y="2420874"/>
                  </a:cubicBezTo>
                  <a:cubicBezTo>
                    <a:pt x="541909" y="2420874"/>
                    <a:pt x="0" y="1878965"/>
                    <a:pt x="0" y="1210437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808868" y="6422581"/>
            <a:ext cx="1815717" cy="1815717"/>
            <a:chOff x="0" y="0"/>
            <a:chExt cx="2420956" cy="24209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0874" cy="2420874"/>
            </a:xfrm>
            <a:custGeom>
              <a:avLst/>
              <a:gdLst/>
              <a:ahLst/>
              <a:cxnLst/>
              <a:rect l="l" t="t" r="r" b="b"/>
              <a:pathLst>
                <a:path w="2420874" h="2420874">
                  <a:moveTo>
                    <a:pt x="0" y="1210437"/>
                  </a:moveTo>
                  <a:cubicBezTo>
                    <a:pt x="0" y="541909"/>
                    <a:pt x="541909" y="0"/>
                    <a:pt x="1210437" y="0"/>
                  </a:cubicBezTo>
                  <a:cubicBezTo>
                    <a:pt x="1878965" y="0"/>
                    <a:pt x="2420874" y="541909"/>
                    <a:pt x="2420874" y="1210437"/>
                  </a:cubicBezTo>
                  <a:cubicBezTo>
                    <a:pt x="2420874" y="1878965"/>
                    <a:pt x="1878965" y="2420874"/>
                    <a:pt x="1210437" y="2420874"/>
                  </a:cubicBezTo>
                  <a:cubicBezTo>
                    <a:pt x="541909" y="2420874"/>
                    <a:pt x="0" y="1878965"/>
                    <a:pt x="0" y="1210437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2517274" y="4794885"/>
            <a:ext cx="108000" cy="348615"/>
            <a:chOff x="0" y="0"/>
            <a:chExt cx="144000" cy="4648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4018" cy="464820"/>
            </a:xfrm>
            <a:custGeom>
              <a:avLst/>
              <a:gdLst/>
              <a:ahLst/>
              <a:cxnLst/>
              <a:rect l="l" t="t" r="r" b="b"/>
              <a:pathLst>
                <a:path w="144018" h="464820">
                  <a:moveTo>
                    <a:pt x="0" y="0"/>
                  </a:moveTo>
                  <a:lnTo>
                    <a:pt x="144018" y="0"/>
                  </a:lnTo>
                  <a:lnTo>
                    <a:pt x="144018" y="464820"/>
                  </a:lnTo>
                  <a:lnTo>
                    <a:pt x="0" y="464820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5662727" y="5143500"/>
            <a:ext cx="108000" cy="348615"/>
            <a:chOff x="0" y="0"/>
            <a:chExt cx="144000" cy="4648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4018" cy="464820"/>
            </a:xfrm>
            <a:custGeom>
              <a:avLst/>
              <a:gdLst/>
              <a:ahLst/>
              <a:cxnLst/>
              <a:rect l="l" t="t" r="r" b="b"/>
              <a:pathLst>
                <a:path w="144018" h="464820">
                  <a:moveTo>
                    <a:pt x="0" y="0"/>
                  </a:moveTo>
                  <a:lnTo>
                    <a:pt x="144018" y="0"/>
                  </a:lnTo>
                  <a:lnTo>
                    <a:pt x="144018" y="464820"/>
                  </a:lnTo>
                  <a:lnTo>
                    <a:pt x="0" y="464820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2517273" y="5089500"/>
            <a:ext cx="13253453" cy="108000"/>
            <a:chOff x="0" y="0"/>
            <a:chExt cx="17671270" cy="144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671287" cy="144018"/>
            </a:xfrm>
            <a:custGeom>
              <a:avLst/>
              <a:gdLst/>
              <a:ahLst/>
              <a:cxnLst/>
              <a:rect l="l" t="t" r="r" b="b"/>
              <a:pathLst>
                <a:path w="17671287" h="144018">
                  <a:moveTo>
                    <a:pt x="0" y="0"/>
                  </a:moveTo>
                  <a:lnTo>
                    <a:pt x="17671287" y="0"/>
                  </a:lnTo>
                  <a:lnTo>
                    <a:pt x="17671287" y="144018"/>
                  </a:lnTo>
                  <a:lnTo>
                    <a:pt x="0" y="144018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3972398" y="700087"/>
            <a:ext cx="5693095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dirty="0" err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Résultats</a:t>
            </a:r>
            <a:r>
              <a:rPr lang="en-US" sz="3499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</a:t>
            </a:r>
            <a:r>
              <a:rPr lang="en-US" sz="3499" dirty="0" err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qualitatifs</a:t>
            </a:r>
            <a:endParaRPr lang="en-US" sz="3499" dirty="0">
              <a:solidFill>
                <a:srgbClr val="EF233C"/>
              </a:solidFill>
              <a:latin typeface="Futura Ultra-Bold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972398" y="1422215"/>
            <a:ext cx="13269194" cy="2179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7" lvl="1" indent="-259078" algn="l">
              <a:lnSpc>
                <a:spcPts val="4319"/>
              </a:lnSpc>
              <a:buFont typeface="Arial"/>
              <a:buChar char="•"/>
            </a:pP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Amélioration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des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compétences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codages</a:t>
            </a:r>
            <a:endParaRPr lang="en-US" sz="23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518157" lvl="1" indent="-259078" algn="l">
              <a:lnSpc>
                <a:spcPts val="4319"/>
              </a:lnSpc>
              <a:buFont typeface="Arial"/>
              <a:buChar char="•"/>
            </a:pP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Amélioration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la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capacité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d’analyse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à travers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différents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scénarios</a:t>
            </a:r>
            <a:endParaRPr lang="en-US" sz="23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518157" lvl="1" indent="-259078" algn="l">
              <a:lnSpc>
                <a:spcPts val="4319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Application techniques des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connaissances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théoriques</a:t>
            </a:r>
            <a:endParaRPr lang="en-US" sz="23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518157" lvl="1" indent="-259078" algn="l">
              <a:lnSpc>
                <a:spcPts val="4319"/>
              </a:lnSpc>
              <a:buFont typeface="Arial"/>
              <a:buChar char="•"/>
            </a:pP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Apprentissage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la 3D pour la conception de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pièces</a:t>
            </a:r>
            <a:endParaRPr lang="en-US" sz="23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604798" y="5970030"/>
            <a:ext cx="5693096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3499" dirty="0" err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Résultats</a:t>
            </a:r>
            <a:r>
              <a:rPr lang="en-US" sz="3499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</a:t>
            </a:r>
            <a:r>
              <a:rPr lang="en-US" sz="3499" dirty="0" err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quantitatifs</a:t>
            </a:r>
            <a:endParaRPr lang="en-US" sz="3499" dirty="0">
              <a:solidFill>
                <a:srgbClr val="EF233C"/>
              </a:solidFill>
              <a:latin typeface="Futura Ultra-Bold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543800" y="6503430"/>
            <a:ext cx="6768382" cy="3265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57" lvl="1" indent="-259078">
              <a:lnSpc>
                <a:spcPts val="4319"/>
              </a:lnSpc>
              <a:buFont typeface="Arial"/>
              <a:buChar char="•"/>
            </a:pP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Réalisation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10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scénarios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sur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l’outil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1point5</a:t>
            </a:r>
          </a:p>
          <a:p>
            <a:pPr marL="518157" lvl="1" indent="-259078">
              <a:lnSpc>
                <a:spcPts val="4319"/>
              </a:lnSpc>
              <a:buFont typeface="Arial"/>
              <a:buChar char="•"/>
            </a:pP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Réalisation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26 simulations sur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Matlab</a:t>
            </a:r>
            <a:endParaRPr lang="en-US" sz="23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518157" lvl="1" indent="-259078">
              <a:lnSpc>
                <a:spcPts val="4319"/>
              </a:lnSpc>
              <a:buFont typeface="Arial"/>
              <a:buChar char="•"/>
            </a:pP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Réalisation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2 simulations sur Simulink</a:t>
            </a:r>
          </a:p>
          <a:p>
            <a:pPr marL="518157" lvl="1" indent="-259078">
              <a:lnSpc>
                <a:spcPts val="4319"/>
              </a:lnSpc>
              <a:buFont typeface="Arial"/>
              <a:buChar char="•"/>
            </a:pP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Réalisation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4 codes Arduino</a:t>
            </a:r>
          </a:p>
          <a:p>
            <a:pPr marL="518157" lvl="1" indent="-259078">
              <a:lnSpc>
                <a:spcPts val="4319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Conception de 9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objets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3D sur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FreeCAD</a:t>
            </a:r>
            <a:endParaRPr lang="en-US" sz="23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518157" lvl="1" indent="-259078">
              <a:lnSpc>
                <a:spcPts val="4319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Impression de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pièces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3D</a:t>
            </a:r>
          </a:p>
        </p:txBody>
      </p:sp>
      <p:sp>
        <p:nvSpPr>
          <p:cNvPr id="20" name="Freeform 20"/>
          <p:cNvSpPr/>
          <p:nvPr/>
        </p:nvSpPr>
        <p:spPr>
          <a:xfrm>
            <a:off x="1984246" y="2369532"/>
            <a:ext cx="1174056" cy="1174056"/>
          </a:xfrm>
          <a:custGeom>
            <a:avLst/>
            <a:gdLst/>
            <a:ahLst/>
            <a:cxnLst/>
            <a:rect l="l" t="t" r="r" b="b"/>
            <a:pathLst>
              <a:path w="1174056" h="1174056">
                <a:moveTo>
                  <a:pt x="0" y="0"/>
                </a:moveTo>
                <a:lnTo>
                  <a:pt x="1174057" y="0"/>
                </a:lnTo>
                <a:lnTo>
                  <a:pt x="1174057" y="1174056"/>
                </a:lnTo>
                <a:lnTo>
                  <a:pt x="0" y="1174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172356" y="6786069"/>
            <a:ext cx="1088741" cy="1088741"/>
          </a:xfrm>
          <a:custGeom>
            <a:avLst/>
            <a:gdLst/>
            <a:ahLst/>
            <a:cxnLst/>
            <a:rect l="l" t="t" r="r" b="b"/>
            <a:pathLst>
              <a:path w="1088741" h="1088741">
                <a:moveTo>
                  <a:pt x="0" y="0"/>
                </a:moveTo>
                <a:lnTo>
                  <a:pt x="1088742" y="0"/>
                </a:lnTo>
                <a:lnTo>
                  <a:pt x="1088742" y="1088742"/>
                </a:lnTo>
                <a:lnTo>
                  <a:pt x="0" y="10887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3714" y="0"/>
            <a:ext cx="11434287" cy="10287000"/>
            <a:chOff x="0" y="0"/>
            <a:chExt cx="15245716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45714" cy="13716000"/>
            </a:xfrm>
            <a:custGeom>
              <a:avLst/>
              <a:gdLst/>
              <a:ahLst/>
              <a:cxnLst/>
              <a:rect l="l" t="t" r="r" b="b"/>
              <a:pathLst>
                <a:path w="15245714" h="13716000">
                  <a:moveTo>
                    <a:pt x="2365883" y="0"/>
                  </a:moveTo>
                  <a:lnTo>
                    <a:pt x="15245714" y="0"/>
                  </a:lnTo>
                  <a:lnTo>
                    <a:pt x="15245714" y="13716000"/>
                  </a:lnTo>
                  <a:lnTo>
                    <a:pt x="2365883" y="13716000"/>
                  </a:lnTo>
                  <a:lnTo>
                    <a:pt x="2212213" y="13520420"/>
                  </a:lnTo>
                  <a:cubicBezTo>
                    <a:pt x="822833" y="11662664"/>
                    <a:pt x="0" y="9356344"/>
                    <a:pt x="0" y="6858000"/>
                  </a:cubicBezTo>
                  <a:cubicBezTo>
                    <a:pt x="0" y="4359656"/>
                    <a:pt x="822833" y="2053336"/>
                    <a:pt x="2212213" y="195580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4301849"/>
            <a:ext cx="6500812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21"/>
              </a:lnSpc>
            </a:pPr>
            <a:r>
              <a:rPr lang="en-US" sz="585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Conclusion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2700630"/>
            <a:ext cx="6500812" cy="108000"/>
            <a:chOff x="0" y="0"/>
            <a:chExt cx="8667750" cy="144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667750" cy="144018"/>
            </a:xfrm>
            <a:custGeom>
              <a:avLst/>
              <a:gdLst/>
              <a:ahLst/>
              <a:cxnLst/>
              <a:rect l="l" t="t" r="r" b="b"/>
              <a:pathLst>
                <a:path w="8667750" h="144018">
                  <a:moveTo>
                    <a:pt x="0" y="0"/>
                  </a:moveTo>
                  <a:lnTo>
                    <a:pt x="8667750" y="0"/>
                  </a:lnTo>
                  <a:lnTo>
                    <a:pt x="8667750" y="144018"/>
                  </a:lnTo>
                  <a:lnTo>
                    <a:pt x="0" y="144018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28700" y="7478370"/>
            <a:ext cx="6500812" cy="108000"/>
            <a:chOff x="0" y="0"/>
            <a:chExt cx="8667750" cy="144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667750" cy="144018"/>
            </a:xfrm>
            <a:custGeom>
              <a:avLst/>
              <a:gdLst/>
              <a:ahLst/>
              <a:cxnLst/>
              <a:rect l="l" t="t" r="r" b="b"/>
              <a:pathLst>
                <a:path w="8667750" h="144018">
                  <a:moveTo>
                    <a:pt x="0" y="0"/>
                  </a:moveTo>
                  <a:lnTo>
                    <a:pt x="8667750" y="0"/>
                  </a:lnTo>
                  <a:lnTo>
                    <a:pt x="8667750" y="144018"/>
                  </a:lnTo>
                  <a:lnTo>
                    <a:pt x="0" y="144018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76098" y="2259028"/>
            <a:ext cx="9777678" cy="5768944"/>
          </a:xfrm>
          <a:custGeom>
            <a:avLst/>
            <a:gdLst/>
            <a:ahLst/>
            <a:cxnLst/>
            <a:rect l="l" t="t" r="r" b="b"/>
            <a:pathLst>
              <a:path w="9777678" h="5768944">
                <a:moveTo>
                  <a:pt x="0" y="0"/>
                </a:moveTo>
                <a:lnTo>
                  <a:pt x="9777678" y="0"/>
                </a:lnTo>
                <a:lnTo>
                  <a:pt x="9777678" y="5768944"/>
                </a:lnTo>
                <a:lnTo>
                  <a:pt x="0" y="5768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191074"/>
            <a:ext cx="7892343" cy="482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fr-FR" sz="3499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Présentation</a:t>
            </a:r>
            <a:r>
              <a:rPr lang="en-US" sz="3499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du </a:t>
            </a:r>
            <a:r>
              <a:rPr lang="fr-FR" sz="3499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laboratoire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114788"/>
            <a:ext cx="6367970" cy="3265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032" lvl="1" indent="-217016" algn="l">
              <a:lnSpc>
                <a:spcPts val="4319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MSC : étude de la matière et les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systèmes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complexes sous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toutes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leurs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formes</a:t>
            </a:r>
            <a:endParaRPr lang="en-US" sz="23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34032" lvl="1" indent="-217016" algn="l">
              <a:lnSpc>
                <a:spcPts val="4319"/>
              </a:lnSpc>
              <a:buFont typeface="Arial"/>
              <a:buChar char="•"/>
            </a:pP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Localisation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: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Bâtiment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Condorcet de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l’Université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Paris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Cité</a:t>
            </a:r>
            <a:endParaRPr lang="en-US" sz="23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434032" lvl="1" indent="-217016" algn="l">
              <a:lnSpc>
                <a:spcPts val="4319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Surface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occupée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: 2 805 m²</a:t>
            </a:r>
          </a:p>
          <a:p>
            <a:pPr marL="434337" lvl="1" indent="-217169" algn="l">
              <a:lnSpc>
                <a:spcPts val="4319"/>
              </a:lnSpc>
              <a:buFont typeface="Arial"/>
              <a:buChar char="•"/>
            </a:pP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Effectif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relatif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: 165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personnes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76098" y="7961060"/>
            <a:ext cx="9777678" cy="1093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sz="23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Bâtiment Condorcet </a:t>
            </a:r>
          </a:p>
          <a:p>
            <a:pPr algn="ctr">
              <a:lnSpc>
                <a:spcPts val="4319"/>
              </a:lnSpc>
            </a:pPr>
            <a:r>
              <a:rPr lang="en-US" sz="23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Source : Audit bilan énergétique du bâtiment Condorcet - 2011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505249" cy="10287000"/>
            <a:chOff x="0" y="0"/>
            <a:chExt cx="11340332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40338" cy="13716000"/>
            </a:xfrm>
            <a:custGeom>
              <a:avLst/>
              <a:gdLst/>
              <a:ahLst/>
              <a:cxnLst/>
              <a:rect l="l" t="t" r="r" b="b"/>
              <a:pathLst>
                <a:path w="11340338" h="13716000">
                  <a:moveTo>
                    <a:pt x="0" y="0"/>
                  </a:moveTo>
                  <a:lnTo>
                    <a:pt x="1759331" y="0"/>
                  </a:lnTo>
                  <a:lnTo>
                    <a:pt x="6202045" y="0"/>
                  </a:lnTo>
                  <a:lnTo>
                    <a:pt x="7961376" y="0"/>
                  </a:lnTo>
                  <a:lnTo>
                    <a:pt x="8191246" y="180721"/>
                  </a:lnTo>
                  <a:cubicBezTo>
                    <a:pt x="10114534" y="1767840"/>
                    <a:pt x="11340338" y="4169791"/>
                    <a:pt x="11340338" y="6858000"/>
                  </a:cubicBezTo>
                  <a:cubicBezTo>
                    <a:pt x="11340338" y="9546210"/>
                    <a:pt x="10114534" y="11948160"/>
                    <a:pt x="8191373" y="13535279"/>
                  </a:cubicBezTo>
                  <a:lnTo>
                    <a:pt x="7961376" y="13716000"/>
                  </a:lnTo>
                  <a:lnTo>
                    <a:pt x="6202045" y="13716000"/>
                  </a:lnTo>
                  <a:lnTo>
                    <a:pt x="1759331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-40933" r="-40933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7285565" y="7069873"/>
            <a:ext cx="2439369" cy="2439366"/>
            <a:chOff x="0" y="0"/>
            <a:chExt cx="3252492" cy="325248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52470" cy="3252470"/>
            </a:xfrm>
            <a:custGeom>
              <a:avLst/>
              <a:gdLst/>
              <a:ahLst/>
              <a:cxnLst/>
              <a:rect l="l" t="t" r="r" b="b"/>
              <a:pathLst>
                <a:path w="3252470" h="3252470">
                  <a:moveTo>
                    <a:pt x="0" y="1626235"/>
                  </a:moveTo>
                  <a:cubicBezTo>
                    <a:pt x="0" y="728091"/>
                    <a:pt x="728091" y="0"/>
                    <a:pt x="1626235" y="0"/>
                  </a:cubicBezTo>
                  <a:cubicBezTo>
                    <a:pt x="2524379" y="0"/>
                    <a:pt x="3252470" y="728091"/>
                    <a:pt x="3252470" y="1626235"/>
                  </a:cubicBezTo>
                  <a:cubicBezTo>
                    <a:pt x="3252470" y="2524379"/>
                    <a:pt x="2524379" y="3252470"/>
                    <a:pt x="1626235" y="3252470"/>
                  </a:cubicBezTo>
                  <a:cubicBezTo>
                    <a:pt x="728091" y="3252470"/>
                    <a:pt x="0" y="2524379"/>
                    <a:pt x="0" y="16262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393679" y="7177987"/>
            <a:ext cx="2223141" cy="2223138"/>
            <a:chOff x="0" y="0"/>
            <a:chExt cx="2964188" cy="29641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64180" cy="2964180"/>
            </a:xfrm>
            <a:custGeom>
              <a:avLst/>
              <a:gdLst/>
              <a:ahLst/>
              <a:cxnLst/>
              <a:rect l="l" t="t" r="r" b="b"/>
              <a:pathLst>
                <a:path w="2964180" h="2964180">
                  <a:moveTo>
                    <a:pt x="0" y="1482090"/>
                  </a:moveTo>
                  <a:cubicBezTo>
                    <a:pt x="0" y="663575"/>
                    <a:pt x="663575" y="0"/>
                    <a:pt x="1482090" y="0"/>
                  </a:cubicBezTo>
                  <a:cubicBezTo>
                    <a:pt x="2300605" y="0"/>
                    <a:pt x="2964180" y="663575"/>
                    <a:pt x="2964180" y="1482090"/>
                  </a:cubicBezTo>
                  <a:cubicBezTo>
                    <a:pt x="2964180" y="2300605"/>
                    <a:pt x="2300605" y="2964180"/>
                    <a:pt x="1482090" y="2964180"/>
                  </a:cubicBezTo>
                  <a:cubicBezTo>
                    <a:pt x="663575" y="2964180"/>
                    <a:pt x="0" y="2300605"/>
                    <a:pt x="0" y="1482090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992551" y="8238121"/>
            <a:ext cx="8266749" cy="102870"/>
            <a:chOff x="0" y="0"/>
            <a:chExt cx="11022332" cy="1371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22330" cy="137160"/>
            </a:xfrm>
            <a:custGeom>
              <a:avLst/>
              <a:gdLst/>
              <a:ahLst/>
              <a:cxnLst/>
              <a:rect l="l" t="t" r="r" b="b"/>
              <a:pathLst>
                <a:path w="11022330" h="137160">
                  <a:moveTo>
                    <a:pt x="0" y="0"/>
                  </a:moveTo>
                  <a:lnTo>
                    <a:pt x="11022330" y="0"/>
                  </a:lnTo>
                  <a:lnTo>
                    <a:pt x="11022330" y="137160"/>
                  </a:lnTo>
                  <a:lnTo>
                    <a:pt x="0" y="137160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23488" y="1530449"/>
            <a:ext cx="4735836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Objectifs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724934" y="2534429"/>
            <a:ext cx="7534366" cy="4893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7" lvl="1" indent="-259078" algn="l">
              <a:lnSpc>
                <a:spcPts val="4319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Quantifier les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émissions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GES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associées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aux </a:t>
            </a:r>
            <a:r>
              <a:rPr lang="fr-FR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activités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du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laboratoire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 </a:t>
            </a:r>
          </a:p>
          <a:p>
            <a:pPr algn="l">
              <a:lnSpc>
                <a:spcPts val="4319"/>
              </a:lnSpc>
            </a:pPr>
            <a:endParaRPr lang="en-US" sz="23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518157" lvl="1" indent="-259078" algn="l">
              <a:lnSpc>
                <a:spcPts val="4319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Identifier les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principales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sources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d'émissions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et les leviers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potentiels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réduction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 </a:t>
            </a:r>
          </a:p>
          <a:p>
            <a:pPr algn="l">
              <a:lnSpc>
                <a:spcPts val="4319"/>
              </a:lnSpc>
            </a:pPr>
            <a:endParaRPr lang="en-US" sz="23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518157" lvl="1" indent="-259078" algn="l">
              <a:lnSpc>
                <a:spcPts val="4319"/>
              </a:lnSpc>
              <a:buFont typeface="Arial"/>
              <a:buChar char="•"/>
            </a:pP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Proposer des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recommandations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concrètes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pour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réduire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l'empreinte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carbone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du </a:t>
            </a:r>
            <a:r>
              <a:rPr lang="en-US" sz="23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laboratoire</a:t>
            </a:r>
            <a:r>
              <a:rPr lang="en-US" sz="23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 </a:t>
            </a:r>
          </a:p>
          <a:p>
            <a:pPr algn="l">
              <a:lnSpc>
                <a:spcPts val="4319"/>
              </a:lnSpc>
            </a:pPr>
            <a:endParaRPr lang="en-US" sz="23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7806250" y="7590557"/>
            <a:ext cx="1397998" cy="1397998"/>
          </a:xfrm>
          <a:custGeom>
            <a:avLst/>
            <a:gdLst/>
            <a:ahLst/>
            <a:cxnLst/>
            <a:rect l="l" t="t" r="r" b="b"/>
            <a:pathLst>
              <a:path w="1397998" h="1397998">
                <a:moveTo>
                  <a:pt x="0" y="0"/>
                </a:moveTo>
                <a:lnTo>
                  <a:pt x="1397998" y="0"/>
                </a:lnTo>
                <a:lnTo>
                  <a:pt x="1397998" y="1397997"/>
                </a:lnTo>
                <a:lnTo>
                  <a:pt x="0" y="1397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7534279" y="-282287"/>
            <a:ext cx="0" cy="6385405"/>
          </a:xfrm>
          <a:prstGeom prst="line">
            <a:avLst/>
          </a:prstGeom>
          <a:ln w="76200" cap="flat">
            <a:solidFill>
              <a:srgbClr val="EF233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6691805" y="5260643"/>
            <a:ext cx="1684947" cy="168494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87618" y="5456456"/>
            <a:ext cx="1293322" cy="129332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4757348" y="3561735"/>
            <a:ext cx="0" cy="7029002"/>
          </a:xfrm>
          <a:prstGeom prst="line">
            <a:avLst/>
          </a:prstGeom>
          <a:ln w="76200" cap="flat">
            <a:solidFill>
              <a:srgbClr val="EF233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 rot="-10800000">
            <a:off x="3914874" y="2719261"/>
            <a:ext cx="1684947" cy="168494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10800000">
            <a:off x="4110687" y="2915074"/>
            <a:ext cx="1293322" cy="129332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7534279" y="8409245"/>
            <a:ext cx="0" cy="3280585"/>
          </a:xfrm>
          <a:prstGeom prst="line">
            <a:avLst/>
          </a:prstGeom>
          <a:ln w="76200" cap="flat">
            <a:solidFill>
              <a:srgbClr val="EF233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V="1">
            <a:off x="4719248" y="0"/>
            <a:ext cx="0" cy="1477733"/>
          </a:xfrm>
          <a:prstGeom prst="line">
            <a:avLst/>
          </a:prstGeom>
          <a:ln w="76200" cap="flat">
            <a:solidFill>
              <a:srgbClr val="EF233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Freeform 18"/>
          <p:cNvSpPr/>
          <p:nvPr/>
        </p:nvSpPr>
        <p:spPr>
          <a:xfrm>
            <a:off x="4379530" y="3183916"/>
            <a:ext cx="755637" cy="755637"/>
          </a:xfrm>
          <a:custGeom>
            <a:avLst/>
            <a:gdLst/>
            <a:ahLst/>
            <a:cxnLst/>
            <a:rect l="l" t="t" r="r" b="b"/>
            <a:pathLst>
              <a:path w="755637" h="755637">
                <a:moveTo>
                  <a:pt x="0" y="0"/>
                </a:moveTo>
                <a:lnTo>
                  <a:pt x="755636" y="0"/>
                </a:lnTo>
                <a:lnTo>
                  <a:pt x="755636" y="755637"/>
                </a:lnTo>
                <a:lnTo>
                  <a:pt x="0" y="755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AutoShape 19"/>
          <p:cNvSpPr/>
          <p:nvPr/>
        </p:nvSpPr>
        <p:spPr>
          <a:xfrm flipV="1">
            <a:off x="11092943" y="-282287"/>
            <a:ext cx="0" cy="4912460"/>
          </a:xfrm>
          <a:prstGeom prst="line">
            <a:avLst/>
          </a:prstGeom>
          <a:ln w="76200" cap="flat">
            <a:solidFill>
              <a:srgbClr val="EF233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10250470" y="3787699"/>
            <a:ext cx="1684947" cy="168494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446282" y="3983511"/>
            <a:ext cx="1293322" cy="129332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0715125" y="4252354"/>
            <a:ext cx="755637" cy="755637"/>
          </a:xfrm>
          <a:custGeom>
            <a:avLst/>
            <a:gdLst/>
            <a:ahLst/>
            <a:cxnLst/>
            <a:rect l="l" t="t" r="r" b="b"/>
            <a:pathLst>
              <a:path w="755637" h="755637">
                <a:moveTo>
                  <a:pt x="0" y="0"/>
                </a:moveTo>
                <a:lnTo>
                  <a:pt x="755637" y="0"/>
                </a:lnTo>
                <a:lnTo>
                  <a:pt x="755637" y="755637"/>
                </a:lnTo>
                <a:lnTo>
                  <a:pt x="0" y="755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AutoShape 27"/>
          <p:cNvSpPr/>
          <p:nvPr/>
        </p:nvSpPr>
        <p:spPr>
          <a:xfrm flipV="1">
            <a:off x="11092943" y="7037638"/>
            <a:ext cx="0" cy="3280585"/>
          </a:xfrm>
          <a:prstGeom prst="line">
            <a:avLst/>
          </a:prstGeom>
          <a:ln w="76200" cap="flat">
            <a:solidFill>
              <a:srgbClr val="EF233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14023185" y="3069991"/>
            <a:ext cx="0" cy="7217009"/>
          </a:xfrm>
          <a:prstGeom prst="line">
            <a:avLst/>
          </a:prstGeom>
          <a:ln w="76200" cap="flat">
            <a:solidFill>
              <a:srgbClr val="EF233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 rot="-10800000">
            <a:off x="13180711" y="2227518"/>
            <a:ext cx="1684947" cy="1684947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-10800000">
            <a:off x="13376524" y="2423330"/>
            <a:ext cx="1293322" cy="1293322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 flipV="1">
            <a:off x="14014238" y="0"/>
            <a:ext cx="0" cy="1477733"/>
          </a:xfrm>
          <a:prstGeom prst="line">
            <a:avLst/>
          </a:prstGeom>
          <a:ln w="76200" cap="flat">
            <a:solidFill>
              <a:srgbClr val="EF233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Freeform 36"/>
          <p:cNvSpPr/>
          <p:nvPr/>
        </p:nvSpPr>
        <p:spPr>
          <a:xfrm>
            <a:off x="13645366" y="2692173"/>
            <a:ext cx="755637" cy="755637"/>
          </a:xfrm>
          <a:custGeom>
            <a:avLst/>
            <a:gdLst/>
            <a:ahLst/>
            <a:cxnLst/>
            <a:rect l="l" t="t" r="r" b="b"/>
            <a:pathLst>
              <a:path w="755637" h="755637">
                <a:moveTo>
                  <a:pt x="0" y="0"/>
                </a:moveTo>
                <a:lnTo>
                  <a:pt x="755637" y="0"/>
                </a:lnTo>
                <a:lnTo>
                  <a:pt x="755637" y="755637"/>
                </a:lnTo>
                <a:lnTo>
                  <a:pt x="0" y="755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AutoShape 37"/>
          <p:cNvSpPr/>
          <p:nvPr/>
        </p:nvSpPr>
        <p:spPr>
          <a:xfrm flipV="1">
            <a:off x="16988547" y="0"/>
            <a:ext cx="0" cy="6696360"/>
          </a:xfrm>
          <a:prstGeom prst="line">
            <a:avLst/>
          </a:prstGeom>
          <a:ln w="76200" cap="flat">
            <a:solidFill>
              <a:srgbClr val="EF233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38"/>
          <p:cNvGrpSpPr/>
          <p:nvPr/>
        </p:nvGrpSpPr>
        <p:grpSpPr>
          <a:xfrm>
            <a:off x="16146073" y="5853886"/>
            <a:ext cx="1684947" cy="1684947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6341886" y="6049699"/>
            <a:ext cx="1293322" cy="1293322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16950447" y="8809267"/>
            <a:ext cx="0" cy="1477733"/>
          </a:xfrm>
          <a:prstGeom prst="line">
            <a:avLst/>
          </a:prstGeom>
          <a:ln w="76200" cap="flat">
            <a:solidFill>
              <a:srgbClr val="EF233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Freeform 45"/>
          <p:cNvSpPr/>
          <p:nvPr/>
        </p:nvSpPr>
        <p:spPr>
          <a:xfrm>
            <a:off x="16610728" y="6318542"/>
            <a:ext cx="755637" cy="755637"/>
          </a:xfrm>
          <a:custGeom>
            <a:avLst/>
            <a:gdLst/>
            <a:ahLst/>
            <a:cxnLst/>
            <a:rect l="l" t="t" r="r" b="b"/>
            <a:pathLst>
              <a:path w="755637" h="755637">
                <a:moveTo>
                  <a:pt x="0" y="0"/>
                </a:moveTo>
                <a:lnTo>
                  <a:pt x="755637" y="0"/>
                </a:lnTo>
                <a:lnTo>
                  <a:pt x="755637" y="755636"/>
                </a:lnTo>
                <a:lnTo>
                  <a:pt x="0" y="755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>
            <a:off x="7133227" y="5702065"/>
            <a:ext cx="802104" cy="802104"/>
          </a:xfrm>
          <a:custGeom>
            <a:avLst/>
            <a:gdLst/>
            <a:ahLst/>
            <a:cxnLst/>
            <a:rect l="l" t="t" r="r" b="b"/>
            <a:pathLst>
              <a:path w="802104" h="802104">
                <a:moveTo>
                  <a:pt x="0" y="0"/>
                </a:moveTo>
                <a:lnTo>
                  <a:pt x="802104" y="0"/>
                </a:lnTo>
                <a:lnTo>
                  <a:pt x="802104" y="802104"/>
                </a:lnTo>
                <a:lnTo>
                  <a:pt x="0" y="8021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7" name="TextBox 47"/>
          <p:cNvSpPr txBox="1"/>
          <p:nvPr/>
        </p:nvSpPr>
        <p:spPr>
          <a:xfrm>
            <a:off x="0" y="4882096"/>
            <a:ext cx="4260540" cy="1021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dirty="0" err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Tâches</a:t>
            </a:r>
            <a:r>
              <a:rPr lang="en-US" sz="3499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et </a:t>
            </a:r>
            <a:r>
              <a:rPr lang="fr-FR" sz="3499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Responsabilités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3368883" y="1633411"/>
            <a:ext cx="2776931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dirty="0" err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Collecte</a:t>
            </a:r>
            <a:r>
              <a:rPr lang="en-US" sz="2700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des données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5404009" y="7278184"/>
            <a:ext cx="4260540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Utilisation de l’outil Labos 1point5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472128" y="5887534"/>
            <a:ext cx="3574736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Analyse des Résultats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883968" y="1527929"/>
            <a:ext cx="4260540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Simulation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4858277" y="7892546"/>
            <a:ext cx="4260540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Scénarios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596526"/>
            <a:ext cx="2218556" cy="2069102"/>
          </a:xfrm>
          <a:custGeom>
            <a:avLst/>
            <a:gdLst/>
            <a:ahLst/>
            <a:cxnLst/>
            <a:rect l="l" t="t" r="r" b="b"/>
            <a:pathLst>
              <a:path w="2218556" h="2069102">
                <a:moveTo>
                  <a:pt x="0" y="0"/>
                </a:moveTo>
                <a:lnTo>
                  <a:pt x="2218556" y="0"/>
                </a:lnTo>
                <a:lnTo>
                  <a:pt x="2218556" y="2069102"/>
                </a:lnTo>
                <a:lnTo>
                  <a:pt x="0" y="2069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700087"/>
            <a:ext cx="5442054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dirty="0" err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Outil</a:t>
            </a:r>
            <a:r>
              <a:rPr lang="en-US" sz="3499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: </a:t>
            </a:r>
            <a:r>
              <a:rPr lang="en-US" sz="3499" dirty="0" err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Labos</a:t>
            </a:r>
            <a:r>
              <a:rPr lang="en-US" sz="3499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1point5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749727" y="1835740"/>
            <a:ext cx="10738391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Collectif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: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rassemblement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chercheurs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et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ingénieurs</a:t>
            </a:r>
            <a:endParaRPr lang="en-US" sz="31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690879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Se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mobilise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autour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la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réduction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l’empreinte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carbone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des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laboratoires</a:t>
            </a:r>
            <a:endParaRPr lang="en-US" sz="31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4075952"/>
            <a:ext cx="5442054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dirty="0" err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Outils</a:t>
            </a:r>
            <a:r>
              <a:rPr lang="en-US" sz="3499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spécifiques</a:t>
            </a:r>
            <a:r>
              <a:rPr lang="en-US" sz="3499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47256" y="5076825"/>
            <a:ext cx="10738391" cy="200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GES 1point5</a:t>
            </a:r>
          </a:p>
          <a:p>
            <a:pPr marL="690879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Mesurer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l’empreinte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carbone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du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laboratoire</a:t>
            </a:r>
            <a:endParaRPr lang="en-US" sz="31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690879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Calculer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les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émissions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gaz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à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effet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serre</a:t>
            </a:r>
          </a:p>
          <a:p>
            <a:pPr marL="690879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Identifier les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principales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sources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d’émissions</a:t>
            </a:r>
            <a:endParaRPr lang="en-US" sz="31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520909" y="7842335"/>
            <a:ext cx="10738391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Scénario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1point5</a:t>
            </a:r>
          </a:p>
          <a:p>
            <a:pPr marL="690879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Modéliser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différentes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trajectoires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réduction</a:t>
            </a:r>
            <a:endParaRPr lang="en-US" sz="31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690879" lvl="1" indent="-345439" algn="l">
              <a:lnSpc>
                <a:spcPts val="3839"/>
              </a:lnSpc>
              <a:buFont typeface="Arial"/>
              <a:buChar char="•"/>
            </a:pP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Visualiser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l’impact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potentiel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de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diverses</a:t>
            </a:r>
            <a:r>
              <a:rPr lang="en-US" sz="31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stratégies</a:t>
            </a:r>
            <a:endParaRPr lang="en-US" sz="3199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7649923" y="1728368"/>
            <a:ext cx="0" cy="8605212"/>
          </a:xfrm>
          <a:prstGeom prst="line">
            <a:avLst/>
          </a:prstGeom>
          <a:ln w="76200" cap="flat">
            <a:solidFill>
              <a:srgbClr val="EF233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8097654" y="2361814"/>
            <a:ext cx="9983528" cy="3669160"/>
          </a:xfrm>
          <a:custGeom>
            <a:avLst/>
            <a:gdLst/>
            <a:ahLst/>
            <a:cxnLst/>
            <a:rect l="l" t="t" r="r" b="b"/>
            <a:pathLst>
              <a:path w="9983528" h="3669160">
                <a:moveTo>
                  <a:pt x="0" y="0"/>
                </a:moveTo>
                <a:lnTo>
                  <a:pt x="9983529" y="0"/>
                </a:lnTo>
                <a:lnTo>
                  <a:pt x="9983529" y="3669160"/>
                </a:lnTo>
                <a:lnTo>
                  <a:pt x="0" y="3669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978848" y="2348146"/>
            <a:ext cx="6223401" cy="3696496"/>
            <a:chOff x="0" y="0"/>
            <a:chExt cx="8297868" cy="49286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959924" cy="4928661"/>
            </a:xfrm>
            <a:custGeom>
              <a:avLst/>
              <a:gdLst/>
              <a:ahLst/>
              <a:cxnLst/>
              <a:rect l="l" t="t" r="r" b="b"/>
              <a:pathLst>
                <a:path w="3959924" h="4928661">
                  <a:moveTo>
                    <a:pt x="0" y="0"/>
                  </a:moveTo>
                  <a:lnTo>
                    <a:pt x="3959924" y="0"/>
                  </a:lnTo>
                  <a:lnTo>
                    <a:pt x="3959924" y="4928661"/>
                  </a:lnTo>
                  <a:lnTo>
                    <a:pt x="0" y="49286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4290133" y="0"/>
              <a:ext cx="4007735" cy="4928661"/>
            </a:xfrm>
            <a:custGeom>
              <a:avLst/>
              <a:gdLst/>
              <a:ahLst/>
              <a:cxnLst/>
              <a:rect l="l" t="t" r="r" b="b"/>
              <a:pathLst>
                <a:path w="4007735" h="4928661">
                  <a:moveTo>
                    <a:pt x="0" y="0"/>
                  </a:moveTo>
                  <a:lnTo>
                    <a:pt x="4007735" y="0"/>
                  </a:lnTo>
                  <a:lnTo>
                    <a:pt x="4007735" y="4928661"/>
                  </a:lnTo>
                  <a:lnTo>
                    <a:pt x="0" y="49286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28700" y="700087"/>
            <a:ext cx="7913815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dirty="0" err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Bilan</a:t>
            </a:r>
            <a:r>
              <a:rPr lang="en-US" sz="3499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de la </a:t>
            </a:r>
            <a:r>
              <a:rPr lang="en-US" sz="3499" dirty="0" err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collecte</a:t>
            </a:r>
            <a:r>
              <a:rPr lang="en-US" sz="3499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des données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044767"/>
            <a:ext cx="6359842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Emissions de gaz à effet de serre du laboratoire en tonnes équivalent CO2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97654" y="7143846"/>
            <a:ext cx="6359842" cy="235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Principales</a:t>
            </a:r>
            <a:r>
              <a:rPr lang="en-US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sources </a:t>
            </a:r>
            <a:r>
              <a:rPr lang="en-US" sz="30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d’émissions</a:t>
            </a:r>
            <a:r>
              <a:rPr lang="en-US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: 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Achats</a:t>
            </a:r>
            <a:endParaRPr lang="en-US" sz="30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Missions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Chauffage</a:t>
            </a:r>
            <a:endParaRPr lang="en-US" sz="30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Alimentation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97654" y="6146391"/>
            <a:ext cx="9983528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Répartition des émissions du laboratoire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10448" y="1950871"/>
            <a:ext cx="5966085" cy="4641348"/>
          </a:xfrm>
          <a:custGeom>
            <a:avLst/>
            <a:gdLst/>
            <a:ahLst/>
            <a:cxnLst/>
            <a:rect l="l" t="t" r="r" b="b"/>
            <a:pathLst>
              <a:path w="5966085" h="4641348">
                <a:moveTo>
                  <a:pt x="0" y="0"/>
                </a:moveTo>
                <a:lnTo>
                  <a:pt x="5966085" y="0"/>
                </a:lnTo>
                <a:lnTo>
                  <a:pt x="5966085" y="4641347"/>
                </a:lnTo>
                <a:lnTo>
                  <a:pt x="0" y="4641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308836" y="1950871"/>
            <a:ext cx="5941684" cy="4641348"/>
          </a:xfrm>
          <a:custGeom>
            <a:avLst/>
            <a:gdLst/>
            <a:ahLst/>
            <a:cxnLst/>
            <a:rect l="l" t="t" r="r" b="b"/>
            <a:pathLst>
              <a:path w="5941684" h="4641348">
                <a:moveTo>
                  <a:pt x="0" y="0"/>
                </a:moveTo>
                <a:lnTo>
                  <a:pt x="5941685" y="0"/>
                </a:lnTo>
                <a:lnTo>
                  <a:pt x="5941685" y="4641347"/>
                </a:lnTo>
                <a:lnTo>
                  <a:pt x="0" y="46413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700087"/>
            <a:ext cx="9280136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dirty="0" err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Amélioration</a:t>
            </a:r>
            <a:r>
              <a:rPr lang="en-US" sz="3499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du </a:t>
            </a:r>
            <a:r>
              <a:rPr lang="en-US" sz="3499" dirty="0" err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système</a:t>
            </a:r>
            <a:r>
              <a:rPr lang="en-US" sz="3499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de </a:t>
            </a:r>
            <a:r>
              <a:rPr lang="en-US" sz="3499" dirty="0" err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chauffage</a:t>
            </a:r>
            <a:endParaRPr lang="en-US" sz="3499" dirty="0">
              <a:solidFill>
                <a:srgbClr val="EF233C"/>
              </a:solidFill>
              <a:latin typeface="Futura Ultra-Bold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10448" y="6975474"/>
            <a:ext cx="6384948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Système de chauffage : </a:t>
            </a:r>
          </a:p>
          <a:p>
            <a:pPr marL="518163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Mode confort : 19°C </a:t>
            </a:r>
          </a:p>
          <a:p>
            <a:pPr marL="518163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Mode économie : 12°C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08836" y="7188200"/>
            <a:ext cx="6437935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Estimation de la diminution de la </a:t>
            </a:r>
            <a:r>
              <a:rPr lang="en-US" sz="2400" dirty="0" err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consommation</a:t>
            </a:r>
            <a:r>
              <a:rPr lang="en-US" sz="2400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: </a:t>
            </a:r>
          </a:p>
          <a:p>
            <a:pPr marL="518163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2022 : 12,9 t eCO2</a:t>
            </a:r>
          </a:p>
          <a:p>
            <a:pPr marL="518163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2023 : 10,49 t eCO2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10448" y="8636000"/>
            <a:ext cx="6384948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Isolation du bâtiment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9105900" y="0"/>
            <a:ext cx="0" cy="10287000"/>
          </a:xfrm>
          <a:prstGeom prst="line">
            <a:avLst/>
          </a:prstGeom>
          <a:ln w="76200" cap="flat">
            <a:solidFill>
              <a:srgbClr val="EF233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516789" y="3694129"/>
            <a:ext cx="7911530" cy="4116371"/>
            <a:chOff x="0" y="0"/>
            <a:chExt cx="10548707" cy="54884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74504" cy="5480386"/>
            </a:xfrm>
            <a:custGeom>
              <a:avLst/>
              <a:gdLst/>
              <a:ahLst/>
              <a:cxnLst/>
              <a:rect l="l" t="t" r="r" b="b"/>
              <a:pathLst>
                <a:path w="4974504" h="5480386">
                  <a:moveTo>
                    <a:pt x="0" y="0"/>
                  </a:moveTo>
                  <a:lnTo>
                    <a:pt x="4974504" y="0"/>
                  </a:lnTo>
                  <a:lnTo>
                    <a:pt x="4974504" y="5480386"/>
                  </a:lnTo>
                  <a:lnTo>
                    <a:pt x="0" y="54803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5827144" y="8109"/>
              <a:ext cx="4721563" cy="5480386"/>
            </a:xfrm>
            <a:custGeom>
              <a:avLst/>
              <a:gdLst/>
              <a:ahLst/>
              <a:cxnLst/>
              <a:rect l="l" t="t" r="r" b="b"/>
              <a:pathLst>
                <a:path w="4721563" h="5480386">
                  <a:moveTo>
                    <a:pt x="0" y="0"/>
                  </a:moveTo>
                  <a:lnTo>
                    <a:pt x="4721563" y="0"/>
                  </a:lnTo>
                  <a:lnTo>
                    <a:pt x="4721563" y="5480385"/>
                  </a:lnTo>
                  <a:lnTo>
                    <a:pt x="0" y="5480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9578553" y="2088256"/>
            <a:ext cx="7964043" cy="4924626"/>
          </a:xfrm>
          <a:custGeom>
            <a:avLst/>
            <a:gdLst/>
            <a:ahLst/>
            <a:cxnLst/>
            <a:rect l="l" t="t" r="r" b="b"/>
            <a:pathLst>
              <a:path w="7964043" h="4924626">
                <a:moveTo>
                  <a:pt x="0" y="0"/>
                </a:moveTo>
                <a:lnTo>
                  <a:pt x="7964043" y="0"/>
                </a:lnTo>
                <a:lnTo>
                  <a:pt x="7964043" y="4924626"/>
                </a:lnTo>
                <a:lnTo>
                  <a:pt x="0" y="49246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700087"/>
            <a:ext cx="4960554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dirty="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Politique de voyage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468723"/>
            <a:ext cx="6437935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dirty="0" err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Moyen</a:t>
            </a:r>
            <a:r>
              <a:rPr lang="en-US" sz="2400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de locomotion : </a:t>
            </a:r>
          </a:p>
          <a:p>
            <a:pPr marL="518163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Avion &gt; 1000 km</a:t>
            </a:r>
          </a:p>
          <a:p>
            <a:pPr marL="518163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200 km &lt; Train &lt; 1000 km</a:t>
            </a:r>
          </a:p>
          <a:p>
            <a:pPr marL="518163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Voiture &lt; 200 km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486775"/>
            <a:ext cx="6437935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Estimation de la diminution de </a:t>
            </a:r>
            <a:r>
              <a:rPr lang="en-US" sz="2400" dirty="0" err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l’émission</a:t>
            </a:r>
            <a:r>
              <a:rPr lang="en-US" sz="2400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: </a:t>
            </a:r>
          </a:p>
          <a:p>
            <a:pPr marL="518163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8 t eCO2/an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20515" y="700087"/>
            <a:ext cx="7880119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Utilisation de panneaux solaires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08282" y="7762875"/>
            <a:ext cx="643793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Estimation de la production : </a:t>
            </a:r>
          </a:p>
          <a:p>
            <a:pPr marL="518163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110 kWh/an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625955"/>
            <a:ext cx="9275211" cy="3517545"/>
          </a:xfrm>
          <a:custGeom>
            <a:avLst/>
            <a:gdLst/>
            <a:ahLst/>
            <a:cxnLst/>
            <a:rect l="l" t="t" r="r" b="b"/>
            <a:pathLst>
              <a:path w="9275211" h="3517545">
                <a:moveTo>
                  <a:pt x="0" y="0"/>
                </a:moveTo>
                <a:lnTo>
                  <a:pt x="9275211" y="0"/>
                </a:lnTo>
                <a:lnTo>
                  <a:pt x="9275211" y="3517545"/>
                </a:lnTo>
                <a:lnTo>
                  <a:pt x="0" y="351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64684" y="5143500"/>
            <a:ext cx="7294616" cy="4802034"/>
          </a:xfrm>
          <a:custGeom>
            <a:avLst/>
            <a:gdLst/>
            <a:ahLst/>
            <a:cxnLst/>
            <a:rect l="l" t="t" r="r" b="b"/>
            <a:pathLst>
              <a:path w="7294616" h="4802034">
                <a:moveTo>
                  <a:pt x="0" y="0"/>
                </a:moveTo>
                <a:lnTo>
                  <a:pt x="7294616" y="0"/>
                </a:lnTo>
                <a:lnTo>
                  <a:pt x="7294616" y="4802034"/>
                </a:lnTo>
                <a:lnTo>
                  <a:pt x="0" y="48020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700087"/>
            <a:ext cx="4960554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dirty="0" err="1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Résultats</a:t>
            </a:r>
            <a:endParaRPr lang="en-US" sz="3499" dirty="0">
              <a:solidFill>
                <a:srgbClr val="EF233C"/>
              </a:solidFill>
              <a:latin typeface="Futura Ultra-Bold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6411042"/>
            <a:ext cx="6437935" cy="221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dirty="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Projection : </a:t>
            </a:r>
          </a:p>
          <a:p>
            <a:pPr marL="518163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réduction</a:t>
            </a:r>
            <a:r>
              <a:rPr lang="en-US" sz="2400" dirty="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 de 18,8% des </a:t>
            </a:r>
            <a:r>
              <a:rPr lang="en-US" sz="2400" dirty="0" err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émissions</a:t>
            </a:r>
            <a:r>
              <a:rPr lang="en-US" sz="2400" dirty="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d’ici</a:t>
            </a:r>
            <a:r>
              <a:rPr lang="en-US" sz="2400" dirty="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 2050</a:t>
            </a:r>
          </a:p>
          <a:p>
            <a:pPr algn="l">
              <a:lnSpc>
                <a:spcPts val="2880"/>
              </a:lnSpc>
            </a:pPr>
            <a:endParaRPr lang="en-US" sz="2400" dirty="0">
              <a:solidFill>
                <a:srgbClr val="000000"/>
              </a:solidFill>
              <a:latin typeface="Futura Bold"/>
              <a:ea typeface="Futura Bold"/>
              <a:cs typeface="Futura Bold"/>
              <a:sym typeface="Futura Bold"/>
            </a:endParaRPr>
          </a:p>
          <a:p>
            <a:pPr algn="l">
              <a:lnSpc>
                <a:spcPts val="2880"/>
              </a:lnSpc>
            </a:pPr>
            <a:r>
              <a:rPr lang="en-US" sz="2400" dirty="0" err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Principales</a:t>
            </a:r>
            <a:r>
              <a:rPr lang="en-US" sz="2400" dirty="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réductions</a:t>
            </a:r>
            <a:r>
              <a:rPr lang="en-US" sz="2400" dirty="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 : </a:t>
            </a:r>
          </a:p>
          <a:p>
            <a:pPr marL="518163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achats</a:t>
            </a:r>
            <a:endParaRPr lang="en-US" sz="2400" dirty="0">
              <a:solidFill>
                <a:srgbClr val="000000"/>
              </a:solidFill>
              <a:latin typeface="Futura Bold"/>
              <a:ea typeface="Futura Bold"/>
              <a:cs typeface="Futura Bold"/>
              <a:sym typeface="Futura Bold"/>
            </a:endParaRPr>
          </a:p>
          <a:p>
            <a:pPr marL="518163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chauffage</a:t>
            </a:r>
            <a:endParaRPr lang="en-US" sz="2400" dirty="0">
              <a:solidFill>
                <a:srgbClr val="000000"/>
              </a:solidFill>
              <a:latin typeface="Futura Bold"/>
              <a:ea typeface="Futura Bold"/>
              <a:cs typeface="Futura Bold"/>
              <a:sym typeface="Futura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380</Words>
  <Application>Microsoft Office PowerPoint</Application>
  <PresentationFormat>Personnalisé</PresentationFormat>
  <Paragraphs>80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Futura Ultra-Bold</vt:lpstr>
      <vt:lpstr>Futura Bold</vt:lpstr>
      <vt:lpstr>Futura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Soutenance_Glen_ROGER</dc:title>
  <dc:creator>Glen Roger</dc:creator>
  <cp:lastModifiedBy>Glen ROGER</cp:lastModifiedBy>
  <cp:revision>5</cp:revision>
  <dcterms:created xsi:type="dcterms:W3CDTF">2006-08-16T00:00:00Z</dcterms:created>
  <dcterms:modified xsi:type="dcterms:W3CDTF">2024-08-28T07:59:32Z</dcterms:modified>
  <dc:identifier>DAGO8ReF2bc</dc:identifier>
</cp:coreProperties>
</file>