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12192000"/>
  <p:notesSz cx="6858000" cy="9144000"/>
  <p:embeddedFontLst>
    <p:embeddedFont>
      <p:font typeface="Lato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Josefin Sans"/>
      <p:regular r:id="rId37"/>
      <p:bold r:id="rId38"/>
      <p:italic r:id="rId39"/>
      <p:boldItalic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6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2472">
          <p15:clr>
            <a:srgbClr val="A4A3A4"/>
          </p15:clr>
        </p15:guide>
        <p15:guide id="5" pos="7464">
          <p15:clr>
            <a:srgbClr val="A4A3A4"/>
          </p15:clr>
        </p15:guide>
        <p15:guide id="6" pos="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9E7F91-C10A-4DDD-A154-BAFCD6BC012C}">
  <a:tblStyle styleId="{3E9E7F91-C10A-4DDD-A154-BAFCD6BC0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6" orient="horz"/>
        <p:guide pos="3840"/>
        <p:guide pos="4032" orient="horz"/>
        <p:guide pos="2472" orient="horz"/>
        <p:guide pos="7464"/>
        <p:guide pos="2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boldItalic.fntdata"/><Relationship Id="rId20" Type="http://schemas.openxmlformats.org/officeDocument/2006/relationships/slide" Target="slides/slide13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5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4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4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3.xml"/><Relationship Id="rId32" Type="http://schemas.openxmlformats.org/officeDocument/2006/relationships/font" Target="fonts/Lato-boldItalic.fntdata"/><Relationship Id="rId13" Type="http://schemas.openxmlformats.org/officeDocument/2006/relationships/slide" Target="slides/slide6.xml"/><Relationship Id="rId35" Type="http://schemas.openxmlformats.org/officeDocument/2006/relationships/font" Target="fonts/LatoLight-italic.fntdata"/><Relationship Id="rId12" Type="http://schemas.openxmlformats.org/officeDocument/2006/relationships/slide" Target="slides/slide5.xml"/><Relationship Id="rId34" Type="http://schemas.openxmlformats.org/officeDocument/2006/relationships/font" Target="fonts/LatoLight-bold.fntdata"/><Relationship Id="rId15" Type="http://schemas.openxmlformats.org/officeDocument/2006/relationships/slide" Target="slides/slide8.xml"/><Relationship Id="rId37" Type="http://schemas.openxmlformats.org/officeDocument/2006/relationships/font" Target="fonts/JosefinSans-regular.fntdata"/><Relationship Id="rId14" Type="http://schemas.openxmlformats.org/officeDocument/2006/relationships/slide" Target="slides/slide7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0.xml"/><Relationship Id="rId39" Type="http://schemas.openxmlformats.org/officeDocument/2006/relationships/font" Target="fonts/JosefinSans-italic.fntdata"/><Relationship Id="rId16" Type="http://schemas.openxmlformats.org/officeDocument/2006/relationships/slide" Target="slides/slide9.xml"/><Relationship Id="rId38" Type="http://schemas.openxmlformats.org/officeDocument/2006/relationships/font" Target="fonts/Josefi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b1286c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b1286c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63b1286cb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c844689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63c844689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3b1286cb9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63b1286cb9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b1286cb9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63b1286cb9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3b1286cb9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63b1286cb9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3b1286cb9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63b1286cb9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464c02ed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6464c02ed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464b470ad_7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464b470ad_7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3c844689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63c844689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33ef2c15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633ef2c15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3b1286c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63b1286c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b1286cb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b1286cb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63b1286cb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45e62c98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645e62c98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18740f7e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18740f7e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618740f7e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b1286cb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63b1286cb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ec3def9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64ec3def9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c844689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3c8446898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c8446898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63c8446898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c8446898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63c8446898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b1286cb9_0_5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g63b1286cb9_0_5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b1286cb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63b1286cb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4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ompart.com/en/unicode/U+2265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2689854" y="1588707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The Srub Lords.</a:t>
            </a:r>
            <a:endParaRPr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2922022" y="4061135"/>
            <a:ext cx="492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Done by: G8T4</a:t>
            </a:r>
            <a:endParaRPr i="1" sz="2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-6" y="0"/>
            <a:ext cx="17799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889282" y="0"/>
            <a:ext cx="431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Buffer Time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BUFFER TIME FOR EACH </a:t>
            </a: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ITERATION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1151625" y="2977675"/>
            <a:ext cx="92931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US" sz="60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 days for iteration 2 and 3.</a:t>
            </a:r>
            <a:endParaRPr sz="60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8" name="Google Shape;308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Critical Path: Iteration 1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47" y="2035622"/>
            <a:ext cx="11269501" cy="386276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Critical Path: Iteration 2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1" name="Google Shape;331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4472"/>
            <a:ext cx="12192004" cy="2473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Critical Path: Iteration 3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3" name="Google Shape;343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1555"/>
            <a:ext cx="12192000" cy="194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Critical Path: Iteration 4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55" name="Google Shape;3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125" y="2341000"/>
            <a:ext cx="9767502" cy="366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Critical Path: Iteration 5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75" y="3169601"/>
            <a:ext cx="10709252" cy="13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40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Bug Metrics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2489701" y="1145950"/>
            <a:ext cx="7369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CALCULATION OF IMPACT SCORE  &amp;  MITIGATION PLAN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380" name="Google Shape;380;p40"/>
          <p:cNvGraphicFramePr/>
          <p:nvPr/>
        </p:nvGraphicFramePr>
        <p:xfrm>
          <a:off x="1151616" y="2018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{3E9E7F91-C10A-4DDD-A154-BAFCD6BC012C}</a:tableStyleId>
              </a:tblPr>
              <a:tblGrid>
                <a:gridCol w="515775"/>
                <a:gridCol w="969875"/>
                <a:gridCol w="1053675"/>
                <a:gridCol w="2917075"/>
                <a:gridCol w="722525"/>
                <a:gridCol w="1497650"/>
                <a:gridCol w="2717375"/>
              </a:tblGrid>
              <a:tr h="3810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Calculation of Impact Score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Severity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 Impact (Score = 1)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Inconsequential. Simple typo error or minor user interface misalignment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 </a:t>
                      </a: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Impact (Score = 5)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Non-critical functionalities are not working, but the system still runs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Critical</a:t>
                      </a: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Impact (Score = 10)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The system or core functionality is down. Immediate attention is required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81" name="Google Shape;381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2" name="Google Shape;382;p40"/>
          <p:cNvGraphicFramePr/>
          <p:nvPr/>
        </p:nvGraphicFramePr>
        <p:xfrm>
          <a:off x="1151616" y="4216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{3E9E7F91-C10A-4DDD-A154-BAFCD6BC012C}</a:tableStyleId>
              </a:tblPr>
              <a:tblGrid>
                <a:gridCol w="515775"/>
                <a:gridCol w="969875"/>
                <a:gridCol w="1120350"/>
                <a:gridCol w="2850400"/>
                <a:gridCol w="722525"/>
                <a:gridCol w="1497650"/>
                <a:gridCol w="2717375"/>
              </a:tblGrid>
              <a:tr h="3810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Mitigation Plan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 in Iteration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Points &lt; 10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Use the planned debugging time in the iteration.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Points </a:t>
                      </a:r>
                      <a:r>
                        <a:rPr lang="en-US">
                          <a:solidFill>
                            <a:srgbClr val="083D65"/>
                          </a:solidFill>
                          <a:uFill>
                            <a:noFill/>
                          </a:uFill>
                          <a:latin typeface="Lato Light"/>
                          <a:ea typeface="Lato Light"/>
                          <a:cs typeface="Lato Light"/>
                          <a:sym typeface="Lato Light"/>
                          <a:hlinkClick r:id="rId3"/>
                        </a:rPr>
                        <a:t>≥</a:t>
                      </a: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1</a:t>
                      </a: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Stop current development and resolve the bug immediately. Project Manager reschedules the project.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1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Iteration 2 - </a:t>
            </a: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Bug Metrics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2489701" y="1145950"/>
            <a:ext cx="7369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WHAT IS THE CURRENT VALUE OF METRICS &amp; ANY MITIGATION PLAN?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392" name="Google Shape;392;p41"/>
          <p:cNvGraphicFramePr/>
          <p:nvPr/>
        </p:nvGraphicFramePr>
        <p:xfrm>
          <a:off x="1151616" y="1947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{3E9E7F91-C10A-4DDD-A154-BAFCD6BC012C}</a:tableStyleId>
              </a:tblPr>
              <a:tblGrid>
                <a:gridCol w="515775"/>
                <a:gridCol w="969875"/>
                <a:gridCol w="3044225"/>
                <a:gridCol w="926525"/>
                <a:gridCol w="722525"/>
                <a:gridCol w="1497650"/>
                <a:gridCol w="2717375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2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S/N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Function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Severity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Points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Final Bug Metric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Mitigation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Protect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The page returns an infinite loop when studentIndex.php, Placebid.php &amp; bidProcess.php is accessed without logging in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9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Use the planned debugging time in the iteration.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Bidding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Displays an error "You have bidded for another section of this course" when updating the bid with an amount higher than the amount of e$ the student has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Updating a bid with a lower amount leads to the student losing more e$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Updating a bid with the same name but different case leads to the student losing e$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Low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Drop Section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User cannot drop a section when round 2 starts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High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200"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</a:tbl>
          </a:graphicData>
        </a:graphic>
      </p:graphicFrame>
      <p:sp>
        <p:nvSpPr>
          <p:cNvPr id="393" name="Google Shape;393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41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2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2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2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Roles &amp; Responsibilities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ROLES FOR EACH MEMBER PER ITERATION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405" name="Google Shape;405;p42"/>
          <p:cNvGraphicFramePr/>
          <p:nvPr/>
        </p:nvGraphicFramePr>
        <p:xfrm>
          <a:off x="1165341" y="2472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{3E9E7F91-C10A-4DDD-A154-BAFCD6BC012C}</a:tableStyleId>
              </a:tblPr>
              <a:tblGrid>
                <a:gridCol w="2538550"/>
                <a:gridCol w="25385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1 (Project Management Review) [DONE]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Roles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Manager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&amp; Mary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Agnes &amp; Kwan Yang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Google Shape;406;p42"/>
          <p:cNvGraphicFramePr/>
          <p:nvPr/>
        </p:nvGraphicFramePr>
        <p:xfrm>
          <a:off x="6458241" y="2472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{3E9E7F91-C10A-4DDD-A154-BAFCD6BC012C}</a:tableStyleId>
              </a:tblPr>
              <a:tblGrid>
                <a:gridCol w="2538550"/>
                <a:gridCol w="25385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2 (Application Demo and Progress Update)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Roles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Manager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Mary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&amp; Agnes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Kwan Yang &amp; Shourya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7" name="Google Shape;407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43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3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3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3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Roles &amp; Responsibilities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ROLES FOR EACH MEMBER PER ITERATION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418" name="Google Shape;418;p43"/>
          <p:cNvGraphicFramePr/>
          <p:nvPr/>
        </p:nvGraphicFramePr>
        <p:xfrm>
          <a:off x="1165341" y="2472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{3E9E7F91-C10A-4DDD-A154-BAFCD6BC012C}</a:tableStyleId>
              </a:tblPr>
              <a:tblGrid>
                <a:gridCol w="2538550"/>
                <a:gridCol w="25385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3 (User Acceptance Test (UAT))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Roles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Manager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Agnes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&amp; Shourya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Mary &amp; Kwan Yang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Google Shape;419;p43"/>
          <p:cNvGraphicFramePr/>
          <p:nvPr/>
        </p:nvGraphicFramePr>
        <p:xfrm>
          <a:off x="6458241" y="2472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{3E9E7F91-C10A-4DDD-A154-BAFCD6BC012C}</a:tableStyleId>
              </a:tblPr>
              <a:tblGrid>
                <a:gridCol w="2538550"/>
                <a:gridCol w="25385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4 (Post Review on UAT)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Roles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Manager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Shourya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&amp; Kwan Yang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Agnes &amp; Mary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83D65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>
            <p:ph type="ctrTitle"/>
          </p:nvPr>
        </p:nvSpPr>
        <p:spPr>
          <a:xfrm>
            <a:off x="2964200" y="342600"/>
            <a:ext cx="6157500" cy="114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Today’s Agenda</a:t>
            </a:r>
            <a:endParaRPr b="1" sz="70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964200" y="1974673"/>
            <a:ext cx="72147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Content Changed</a:t>
            </a:r>
            <a:endParaRPr sz="24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Functionalities</a:t>
            </a:r>
            <a:endParaRPr sz="24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Schedule</a:t>
            </a:r>
            <a:endParaRPr sz="24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Evaluation Metrics</a:t>
            </a:r>
            <a:endParaRPr sz="24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Roles &amp; Responsibilities</a:t>
            </a:r>
            <a:endParaRPr sz="24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400"/>
              <a:buFont typeface="Lato Light"/>
              <a:buAutoNum type="arabicPeriod"/>
            </a:pPr>
            <a:r>
              <a:rPr lang="en-US" sz="24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Programming Pairs</a:t>
            </a:r>
            <a:endParaRPr sz="24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-6" y="0"/>
            <a:ext cx="17799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1889282" y="0"/>
            <a:ext cx="431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44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4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4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4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Roles &amp; Responsibilities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30" name="Google Shape;430;p44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ROLES FOR EACH MEMBER PER ITERATION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431" name="Google Shape;431;p44"/>
          <p:cNvGraphicFramePr/>
          <p:nvPr/>
        </p:nvGraphicFramePr>
        <p:xfrm>
          <a:off x="3557441" y="2446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{3E9E7F91-C10A-4DDD-A154-BAFCD6BC012C}</a:tableStyleId>
              </a:tblPr>
              <a:tblGrid>
                <a:gridCol w="2538550"/>
                <a:gridCol w="25385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Iteration 5 (Final Presentation)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Roles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Member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Manager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Kwan Yang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Glen &amp; Mary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Pair 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Agnes &amp; Shourya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>
            <p:ph type="ctrTitle"/>
          </p:nvPr>
        </p:nvSpPr>
        <p:spPr>
          <a:xfrm>
            <a:off x="2689854" y="1588707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Thank you.</a:t>
            </a:r>
            <a:endParaRPr b="1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39" name="Google Shape;439;p45"/>
          <p:cNvSpPr txBox="1"/>
          <p:nvPr>
            <p:ph idx="12" type="sldNum"/>
          </p:nvPr>
        </p:nvSpPr>
        <p:spPr>
          <a:xfrm>
            <a:off x="10834759" y="6295269"/>
            <a:ext cx="460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45"/>
          <p:cNvSpPr txBox="1"/>
          <p:nvPr/>
        </p:nvSpPr>
        <p:spPr>
          <a:xfrm>
            <a:off x="2922022" y="4061135"/>
            <a:ext cx="492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Done by: G8T4</a:t>
            </a:r>
            <a:endParaRPr i="1" sz="20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41" name="Google Shape;441;p45"/>
          <p:cNvSpPr/>
          <p:nvPr/>
        </p:nvSpPr>
        <p:spPr>
          <a:xfrm>
            <a:off x="-6" y="0"/>
            <a:ext cx="17799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5"/>
          <p:cNvSpPr/>
          <p:nvPr/>
        </p:nvSpPr>
        <p:spPr>
          <a:xfrm>
            <a:off x="1889282" y="0"/>
            <a:ext cx="431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Content Changed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2489696" y="1145950"/>
            <a:ext cx="6607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WHAT CONTENT HAS CHANGED FROM THE PM REVIEW?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1151625" y="1902750"/>
            <a:ext cx="9809400" cy="4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000"/>
              <a:buFont typeface="Lato Light"/>
              <a:buAutoNum type="arabicPeriod"/>
            </a:pPr>
            <a:r>
              <a:rPr lang="en-US" sz="30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Critical Path for Iteration 2 and Iteration 3</a:t>
            </a:r>
            <a:endParaRPr sz="30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3000"/>
              <a:buFont typeface="Lato Light"/>
              <a:buAutoNum type="arabicPeriod"/>
            </a:pPr>
            <a:r>
              <a:rPr lang="en-US" sz="30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Updated Bug Metrics</a:t>
            </a:r>
            <a:endParaRPr sz="30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Functionalities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489696" y="1145950"/>
            <a:ext cx="6607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 YOU PLAN TO DROP/ADD ANY FUNCTIONALITIES?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151625" y="2977675"/>
            <a:ext cx="9809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No. </a:t>
            </a:r>
            <a:r>
              <a:rPr lang="en-US" sz="60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We do not plan to drop/add any functionalities.</a:t>
            </a:r>
            <a:endParaRPr sz="60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Functionalities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 YOU PLAN TO USE ANY PHP FRAMEWORKS?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151625" y="2977675"/>
            <a:ext cx="76056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No.</a:t>
            </a:r>
            <a:r>
              <a:rPr lang="en-US" sz="6000">
                <a:solidFill>
                  <a:srgbClr val="083D65"/>
                </a:solidFill>
                <a:latin typeface="Lato Light"/>
                <a:ea typeface="Lato Light"/>
                <a:cs typeface="Lato Light"/>
                <a:sym typeface="Lato Light"/>
              </a:rPr>
              <a:t> We did not use any PHP Frameworks.</a:t>
            </a:r>
            <a:endParaRPr sz="60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Iteration 2 - </a:t>
            </a: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Functionalities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2489695" y="1145950"/>
            <a:ext cx="7170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WHAT DID WE FINISH?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8" name="Google Shape;228;p30"/>
          <p:cNvGraphicFramePr/>
          <p:nvPr/>
        </p:nvGraphicFramePr>
        <p:xfrm>
          <a:off x="2459775" y="18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{3E9E7F91-C10A-4DDD-A154-BAFCD6BC012C}</a:tableStyleId>
              </a:tblPr>
              <a:tblGrid>
                <a:gridCol w="4267875"/>
                <a:gridCol w="4267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Student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B05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Admin</a:t>
                      </a:r>
                      <a:endParaRPr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B05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</a:t>
                      </a: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Bid for a Section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 </a:t>
                      </a: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Round 1 Clearing Logic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Drop a Bid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 Dump Table (JSON)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Drop a Section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 Start Round (JSON)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 View Bidding Results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 Stop Round (JSON)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 Update Bid (JSON)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6. Delete Bid (JSON)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7. Drop Section (JSON)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 Dump User (JSON)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9. Dump Bid (JSON)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10. Dump Section (JSON)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Functionalities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2489701" y="1145950"/>
            <a:ext cx="8509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WHAT IS THE IP ADDRESS AND ADMIN PASSWORD FOR YOUR CLOUD DEPLOYMENT?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1151625" y="2977675"/>
            <a:ext cx="91374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IP Address:	</a:t>
            </a:r>
            <a:r>
              <a:rPr lang="en-US" sz="6000">
                <a:solidFill>
                  <a:srgbClr val="083D65"/>
                </a:solidFill>
                <a:highlight>
                  <a:schemeClr val="lt1"/>
                </a:highlight>
                <a:latin typeface="Lato Light"/>
                <a:ea typeface="Lato Light"/>
                <a:cs typeface="Lato Light"/>
                <a:sym typeface="Lato Light"/>
              </a:rPr>
              <a:t>18.219.90.60</a:t>
            </a:r>
            <a:endParaRPr b="1" sz="6000">
              <a:solidFill>
                <a:srgbClr val="083D6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83D65"/>
                </a:solidFill>
                <a:latin typeface="Lato"/>
                <a:ea typeface="Lato"/>
                <a:cs typeface="Lato"/>
                <a:sym typeface="Lato"/>
              </a:rPr>
              <a:t>Password:		</a:t>
            </a:r>
            <a:r>
              <a:rPr lang="en-US" sz="6000">
                <a:solidFill>
                  <a:srgbClr val="083D65"/>
                </a:solidFill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XmP1z!MPr[</a:t>
            </a:r>
            <a:endParaRPr sz="6000">
              <a:solidFill>
                <a:srgbClr val="083D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Schedule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OVERVIEW </a:t>
            </a: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SCHEDULE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50" name="Google Shape;250;p32"/>
          <p:cNvGrpSpPr/>
          <p:nvPr/>
        </p:nvGrpSpPr>
        <p:grpSpPr>
          <a:xfrm>
            <a:off x="5375480" y="2077262"/>
            <a:ext cx="2378583" cy="4780284"/>
            <a:chOff x="0" y="2295575"/>
            <a:chExt cx="2286000" cy="2847950"/>
          </a:xfrm>
        </p:grpSpPr>
        <p:grpSp>
          <p:nvGrpSpPr>
            <p:cNvPr id="251" name="Google Shape;251;p3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52" name="Google Shape;252;p3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32"/>
            <p:cNvSpPr txBox="1"/>
            <p:nvPr/>
          </p:nvSpPr>
          <p:spPr>
            <a:xfrm>
              <a:off x="84210" y="2379556"/>
              <a:ext cx="21144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Iteration 3 (Week 9 to 10): </a:t>
              </a:r>
              <a:br>
                <a:rPr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15 Oct — 28 Oct</a:t>
              </a:r>
              <a:endParaRPr sz="13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5" name="Google Shape;255;p32"/>
            <p:cNvSpPr txBox="1"/>
            <p:nvPr/>
          </p:nvSpPr>
          <p:spPr>
            <a:xfrm>
              <a:off x="216159" y="3011190"/>
              <a:ext cx="1853400" cy="17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Implement clearing logic (Round 2) feature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Implement live bidding (Round 2) feature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Design Front-End for admin page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Create test cases for clearing logic &amp; live bidding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Preparation for UAT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56" name="Google Shape;256;p3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57" name="Google Shape;257;p32"/>
          <p:cNvGrpSpPr/>
          <p:nvPr/>
        </p:nvGrpSpPr>
        <p:grpSpPr>
          <a:xfrm>
            <a:off x="2996590" y="2077262"/>
            <a:ext cx="2378583" cy="4780284"/>
            <a:chOff x="0" y="2295575"/>
            <a:chExt cx="2286000" cy="2847950"/>
          </a:xfrm>
        </p:grpSpPr>
        <p:grpSp>
          <p:nvGrpSpPr>
            <p:cNvPr id="258" name="Google Shape;258;p3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59" name="Google Shape;259;p3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1" name="Google Shape;261;p32"/>
            <p:cNvSpPr txBox="1"/>
            <p:nvPr/>
          </p:nvSpPr>
          <p:spPr>
            <a:xfrm>
              <a:off x="97487" y="2388359"/>
              <a:ext cx="20772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Iteration 2 (Week 7 to 8): </a:t>
              </a:r>
              <a:br>
                <a:rPr lang="en-US" sz="1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1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1 </a:t>
              </a:r>
              <a:r>
                <a:rPr lang="en-US" sz="1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Oct </a:t>
              </a:r>
              <a:r>
                <a:rPr lang="en-US" sz="1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— 14 Oct </a:t>
              </a:r>
              <a:endPara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2" name="Google Shape;262;p32"/>
            <p:cNvSpPr txBox="1"/>
            <p:nvPr/>
          </p:nvSpPr>
          <p:spPr>
            <a:xfrm>
              <a:off x="216295" y="2985655"/>
              <a:ext cx="1853400" cy="18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Creation of JSON, JSON Checker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Implement JSON </a:t>
              </a:r>
              <a:r>
                <a:rPr lang="en-US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Functionalities</a:t>
              </a:r>
              <a:r>
                <a:rPr lang="en-US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and validations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Implement of bidding features 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Implement admin functionality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Run test cases and update bug metrics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Preparation for application demo and progress update</a:t>
              </a:r>
              <a:endPara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3" name="Google Shape;263;p3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64" name="Google Shape;264;p32"/>
          <p:cNvGrpSpPr/>
          <p:nvPr/>
        </p:nvGrpSpPr>
        <p:grpSpPr>
          <a:xfrm>
            <a:off x="617700" y="2077262"/>
            <a:ext cx="2378583" cy="4780284"/>
            <a:chOff x="0" y="2295575"/>
            <a:chExt cx="2286000" cy="2847950"/>
          </a:xfrm>
        </p:grpSpPr>
        <p:grpSp>
          <p:nvGrpSpPr>
            <p:cNvPr id="265" name="Google Shape;265;p3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66" name="Google Shape;266;p3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" name="Google Shape;268;p32"/>
            <p:cNvSpPr txBox="1"/>
            <p:nvPr/>
          </p:nvSpPr>
          <p:spPr>
            <a:xfrm>
              <a:off x="106776" y="2388344"/>
              <a:ext cx="2058300" cy="5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Iteration 1 (Week 5 to 6): </a:t>
              </a:r>
              <a:br>
                <a:rPr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17 Sept — 30 Oct </a:t>
              </a:r>
              <a:endParaRPr sz="13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216291" y="2982349"/>
              <a:ext cx="1853400" cy="17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Front-End development for login and homepage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Implement Bootstrap feature 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Create test cases and test login page 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Update bug metrics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0" name="Google Shape;270;p3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71" name="Google Shape;271;p32"/>
          <p:cNvGrpSpPr/>
          <p:nvPr/>
        </p:nvGrpSpPr>
        <p:grpSpPr>
          <a:xfrm>
            <a:off x="10039066" y="2077262"/>
            <a:ext cx="2601547" cy="4780284"/>
            <a:chOff x="0" y="2295575"/>
            <a:chExt cx="2603109" cy="2847950"/>
          </a:xfrm>
        </p:grpSpPr>
        <p:grpSp>
          <p:nvGrpSpPr>
            <p:cNvPr id="272" name="Google Shape;272;p3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73" name="Google Shape;273;p3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D2B057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5" name="Google Shape;275;p32"/>
            <p:cNvSpPr txBox="1"/>
            <p:nvPr/>
          </p:nvSpPr>
          <p:spPr>
            <a:xfrm>
              <a:off x="9" y="2398204"/>
              <a:ext cx="26031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Iteration 5 (Week 13 ): </a:t>
              </a:r>
              <a:br>
                <a:rPr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US" sz="1300">
                  <a:solidFill>
                    <a:srgbClr val="D2B057"/>
                  </a:solidFill>
                  <a:latin typeface="Lato"/>
                  <a:ea typeface="Lato"/>
                  <a:cs typeface="Lato"/>
                  <a:sym typeface="Lato"/>
                </a:rPr>
                <a:t>12 Nov — 19 Nov </a:t>
              </a:r>
              <a:endParaRPr sz="13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6" name="Google Shape;276;p32"/>
            <p:cNvSpPr txBox="1"/>
            <p:nvPr/>
          </p:nvSpPr>
          <p:spPr>
            <a:xfrm>
              <a:off x="216303" y="3003097"/>
              <a:ext cx="1853400" cy="17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Prepare for final presentation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Runthrough final presentation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Present on Final Presentation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7" name="Google Shape;277;p32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278" name="Google Shape;278;p32"/>
          <p:cNvGrpSpPr/>
          <p:nvPr/>
        </p:nvGrpSpPr>
        <p:grpSpPr>
          <a:xfrm>
            <a:off x="7754375" y="2077262"/>
            <a:ext cx="2449872" cy="4780284"/>
            <a:chOff x="0" y="2295575"/>
            <a:chExt cx="2451343" cy="2847950"/>
          </a:xfrm>
        </p:grpSpPr>
        <p:grpSp>
          <p:nvGrpSpPr>
            <p:cNvPr id="279" name="Google Shape;279;p32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280" name="Google Shape;280;p32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2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" name="Google Shape;282;p32"/>
            <p:cNvSpPr txBox="1"/>
            <p:nvPr/>
          </p:nvSpPr>
          <p:spPr>
            <a:xfrm>
              <a:off x="71443" y="2388359"/>
              <a:ext cx="2379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Iteration 4 (Week 11 to 12): </a:t>
              </a:r>
              <a:br>
                <a:rPr b="1" lang="en-US" sz="1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b="1" lang="en-US" sz="1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-US" sz="130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29 Oct to 11 Nov</a:t>
              </a:r>
              <a:endPara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3" name="Google Shape;283;p32"/>
            <p:cNvSpPr txBox="1"/>
            <p:nvPr/>
          </p:nvSpPr>
          <p:spPr>
            <a:xfrm>
              <a:off x="216183" y="2988491"/>
              <a:ext cx="1853400" cy="17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Refining existing website after UAT’s feedback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Implementation of additional requirements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Lato"/>
                <a:buAutoNum type="arabicPeriod"/>
              </a:pPr>
              <a:r>
                <a:rPr lang="en-US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Prepare for final presentation  </a:t>
              </a:r>
              <a:endPara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>
            <a:off x="-863600" y="51590"/>
            <a:ext cx="431700" cy="431700"/>
          </a:xfrm>
          <a:prstGeom prst="rect">
            <a:avLst/>
          </a:prstGeom>
          <a:solidFill>
            <a:srgbClr val="D2B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-863600" y="577088"/>
            <a:ext cx="431700" cy="4317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-3" y="0"/>
            <a:ext cx="617700" cy="6858000"/>
          </a:xfrm>
          <a:prstGeom prst="rect">
            <a:avLst/>
          </a:prstGeom>
          <a:solidFill>
            <a:srgbClr val="08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 txBox="1"/>
          <p:nvPr>
            <p:ph type="ctrTitle"/>
          </p:nvPr>
        </p:nvSpPr>
        <p:spPr>
          <a:xfrm>
            <a:off x="2413500" y="240387"/>
            <a:ext cx="8628300" cy="99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highlight>
                  <a:srgbClr val="FFE599"/>
                </a:highlight>
                <a:latin typeface="Impact"/>
                <a:ea typeface="Impact"/>
                <a:cs typeface="Impact"/>
                <a:sym typeface="Impact"/>
              </a:rPr>
              <a:t>Milestones</a:t>
            </a:r>
            <a:endParaRPr b="1" sz="4400">
              <a:solidFill>
                <a:srgbClr val="000000"/>
              </a:solidFill>
              <a:highlight>
                <a:srgbClr val="FFE599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2489711" y="1145960"/>
            <a:ext cx="4883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MILESTONES SUMMARY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295" name="Google Shape;295;p33"/>
          <p:cNvGraphicFramePr/>
          <p:nvPr/>
        </p:nvGraphicFramePr>
        <p:xfrm>
          <a:off x="1151616" y="2446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{3E9E7F91-C10A-4DDD-A154-BAFCD6BC012C}</a:tableStyleId>
              </a:tblPr>
              <a:tblGrid>
                <a:gridCol w="4373650"/>
                <a:gridCol w="2999025"/>
                <a:gridCol w="2802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Milestone description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Dates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83D6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Venue</a:t>
                      </a:r>
                      <a:endParaRPr b="1">
                        <a:solidFill>
                          <a:srgbClr val="083D6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Project Management Review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Week 7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in-Class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Application Demo and Progress Update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Week 9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Online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User Acceptance Test (UAT)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Week 11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in-Class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Post Review on UAT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Week 12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in-Class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Final Presentation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Week 13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83D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in-Class</a:t>
                      </a:r>
                      <a:endParaRPr>
                        <a:solidFill>
                          <a:srgbClr val="083D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83D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1151631" y="512727"/>
            <a:ext cx="926400" cy="926400"/>
          </a:xfrm>
          <a:prstGeom prst="arc">
            <a:avLst>
              <a:gd fmla="val 3083197" name="adj1"/>
              <a:gd fmla="val 2219221" name="adj2"/>
            </a:avLst>
          </a:prstGeom>
          <a:noFill/>
          <a:ln cap="flat" cmpd="sng" w="28575">
            <a:solidFill>
              <a:srgbClr val="D2B057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B057"/>
              </a:buClr>
              <a:buSzPts val="3200"/>
              <a:buFont typeface="Century Gothic"/>
              <a:buNone/>
            </a:pPr>
            <a:r>
              <a:rPr lang="en-US" sz="4000">
                <a:solidFill>
                  <a:srgbClr val="D2B057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i="0" sz="4000" u="none" cap="none" strike="noStrike">
              <a:solidFill>
                <a:srgbClr val="D2B05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