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0"/>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
      <p:font typeface="Impact" panose="020B0806030902050204" pitchFamily="34" charset="0"/>
      <p:regular r:id="rId29"/>
    </p:embeddedFont>
    <p:embeddedFont>
      <p:font typeface="Josefin Sans" panose="020B0604020202020204" charset="0"/>
      <p:regular r:id="rId30"/>
      <p:bold r:id="rId31"/>
      <p:italic r:id="rId32"/>
      <p:boldItalic r:id="rId33"/>
    </p:embeddedFont>
    <p:embeddedFont>
      <p:font typeface="Lato" panose="020B0604020202020204" charset="0"/>
      <p:regular r:id="rId34"/>
      <p:bold r:id="rId35"/>
      <p:italic r:id="rId36"/>
      <p:boldItalic r:id="rId37"/>
    </p:embeddedFont>
    <p:embeddedFont>
      <p:font typeface="Lato Ligh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6">
          <p15:clr>
            <a:srgbClr val="A4A3A4"/>
          </p15:clr>
        </p15:guide>
        <p15:guide id="2" pos="3840">
          <p15:clr>
            <a:srgbClr val="A4A3A4"/>
          </p15:clr>
        </p15:guide>
        <p15:guide id="3" orient="horz" pos="4032">
          <p15:clr>
            <a:srgbClr val="A4A3A4"/>
          </p15:clr>
        </p15:guide>
        <p15:guide id="4" orient="horz" pos="2472">
          <p15:clr>
            <a:srgbClr val="A4A3A4"/>
          </p15:clr>
        </p15:guide>
        <p15:guide id="5" pos="7464">
          <p15:clr>
            <a:srgbClr val="A4A3A4"/>
          </p15:clr>
        </p15:guide>
        <p15:guide id="6" pos="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84FD07-6E5A-452C-8AD4-01BE3CEAD333}">
  <a:tblStyle styleId="{2E84FD07-6E5A-452C-8AD4-01BE3CEAD3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83" y="55"/>
      </p:cViewPr>
      <p:guideLst>
        <p:guide orient="horz" pos="936"/>
        <p:guide pos="3840"/>
        <p:guide orient="horz" pos="4032"/>
        <p:guide orient="horz" pos="2472"/>
        <p:guide pos="7464"/>
        <p:guide pos="2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b1286cb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b1286cb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63b1286cb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5bff91c16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685800" lvl="0" indent="-295275" algn="l" rtl="0">
              <a:lnSpc>
                <a:spcPct val="115000"/>
              </a:lnSpc>
              <a:spcBef>
                <a:spcPts val="60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Show us a visual representation for the metric that shows the values of the metric over time.</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Tell us how you used the metric to fix problems identified.</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Give us examples of concrete follow-on actions you took to fix the most severe problems identified by the metric.</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What were some of the challenges faced (and how you overcame them) when collecting and using the metric?</a:t>
            </a:r>
            <a:endParaRPr sz="1050">
              <a:solidFill>
                <a:srgbClr val="222222"/>
              </a:solidFill>
              <a:highlight>
                <a:srgbClr val="FFFFFF"/>
              </a:highlight>
              <a:latin typeface="Arial"/>
              <a:ea typeface="Arial"/>
              <a:cs typeface="Arial"/>
              <a:sym typeface="Arial"/>
            </a:endParaRPr>
          </a:p>
          <a:p>
            <a:pPr marL="0" lvl="0" indent="0" algn="l" rtl="0">
              <a:spcBef>
                <a:spcPts val="100"/>
              </a:spcBef>
              <a:spcAft>
                <a:spcPts val="0"/>
              </a:spcAft>
              <a:buNone/>
            </a:pPr>
            <a:endParaRPr/>
          </a:p>
          <a:p>
            <a:pPr marL="0" lvl="0" indent="0" algn="l" rtl="0">
              <a:spcBef>
                <a:spcPts val="0"/>
              </a:spcBef>
              <a:spcAft>
                <a:spcPts val="0"/>
              </a:spcAft>
              <a:buNone/>
            </a:pPr>
            <a:endParaRPr/>
          </a:p>
        </p:txBody>
      </p:sp>
      <p:sp>
        <p:nvSpPr>
          <p:cNvPr id="340" name="Google Shape;340;g65bff91c16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65bff91c16_0_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685800" lvl="0" indent="-295275" algn="l" rtl="0">
              <a:lnSpc>
                <a:spcPct val="115000"/>
              </a:lnSpc>
              <a:spcBef>
                <a:spcPts val="60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Show us a visual representation for the metric that shows the values of the metric over time.</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Tell us how you used the metric to fix problems identified.</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Give us examples of concrete follow-on actions you took to fix the most severe problems identified by the metric.</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What were some of the challenges faced (and how you overcame them) when collecting and using the metric?</a:t>
            </a:r>
            <a:endParaRPr sz="1050">
              <a:solidFill>
                <a:srgbClr val="222222"/>
              </a:solidFill>
              <a:highlight>
                <a:srgbClr val="FFFFFF"/>
              </a:highlight>
              <a:latin typeface="Arial"/>
              <a:ea typeface="Arial"/>
              <a:cs typeface="Arial"/>
              <a:sym typeface="Arial"/>
            </a:endParaRPr>
          </a:p>
          <a:p>
            <a:pPr marL="0" lvl="0" indent="0" algn="l" rtl="0">
              <a:spcBef>
                <a:spcPts val="100"/>
              </a:spcBef>
              <a:spcAft>
                <a:spcPts val="0"/>
              </a:spcAft>
              <a:buNone/>
            </a:pPr>
            <a:endParaRPr/>
          </a:p>
          <a:p>
            <a:pPr marL="0" lvl="0" indent="0" algn="l" rtl="0">
              <a:spcBef>
                <a:spcPts val="0"/>
              </a:spcBef>
              <a:spcAft>
                <a:spcPts val="0"/>
              </a:spcAft>
              <a:buNone/>
            </a:pPr>
            <a:endParaRPr/>
          </a:p>
        </p:txBody>
      </p:sp>
      <p:sp>
        <p:nvSpPr>
          <p:cNvPr id="351" name="Google Shape;351;g65bff91c16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65bff91c16_0_1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685800" lvl="0" indent="-295275" algn="l" rtl="0">
              <a:lnSpc>
                <a:spcPct val="115000"/>
              </a:lnSpc>
              <a:spcBef>
                <a:spcPts val="60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Show us a visual representation for the metric that shows the values of the metric over time.</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Tell us how you used the metric to fix problems identified.</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Give us examples of concrete follow-on actions you took to fix the most severe problems identified by the metric.</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What were some of the challenges faced (and how you overcame them) when collecting and using the metric?</a:t>
            </a:r>
            <a:endParaRPr sz="1050">
              <a:solidFill>
                <a:srgbClr val="222222"/>
              </a:solidFill>
              <a:highlight>
                <a:srgbClr val="FFFFFF"/>
              </a:highlight>
              <a:latin typeface="Arial"/>
              <a:ea typeface="Arial"/>
              <a:cs typeface="Arial"/>
              <a:sym typeface="Arial"/>
            </a:endParaRPr>
          </a:p>
          <a:p>
            <a:pPr marL="0" lvl="0" indent="0" algn="l" rtl="0">
              <a:spcBef>
                <a:spcPts val="100"/>
              </a:spcBef>
              <a:spcAft>
                <a:spcPts val="0"/>
              </a:spcAft>
              <a:buNone/>
            </a:pPr>
            <a:endParaRPr/>
          </a:p>
          <a:p>
            <a:pPr marL="0" lvl="0" indent="0" algn="l" rtl="0">
              <a:spcBef>
                <a:spcPts val="0"/>
              </a:spcBef>
              <a:spcAft>
                <a:spcPts val="0"/>
              </a:spcAft>
              <a:buNone/>
            </a:pPr>
            <a:endParaRPr/>
          </a:p>
        </p:txBody>
      </p:sp>
      <p:sp>
        <p:nvSpPr>
          <p:cNvPr id="362" name="Google Shape;362;g65bff91c16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5bff91c16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050">
                <a:solidFill>
                  <a:srgbClr val="222222"/>
                </a:solidFill>
                <a:highlight>
                  <a:srgbClr val="FFFFFF"/>
                </a:highlight>
                <a:latin typeface="Arial"/>
                <a:ea typeface="Arial"/>
                <a:cs typeface="Arial"/>
                <a:sym typeface="Arial"/>
              </a:rPr>
              <a:t>Demonstrate to us that you used Git consistently, correctly, and evenly (across your entire team). You should use data (in nice graphical forms) from your commit logs, commit histories to substantiate your claims.</a:t>
            </a:r>
            <a:endParaRPr/>
          </a:p>
        </p:txBody>
      </p:sp>
      <p:sp>
        <p:nvSpPr>
          <p:cNvPr id="373" name="Google Shape;373;g65bff91c16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65bff91c16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100"/>
              </a:spcAft>
              <a:buNone/>
            </a:pPr>
            <a:r>
              <a:rPr lang="en-US" sz="1050">
                <a:solidFill>
                  <a:srgbClr val="222222"/>
                </a:solidFill>
                <a:highlight>
                  <a:srgbClr val="FFFFFF"/>
                </a:highlight>
                <a:latin typeface="Arial"/>
                <a:ea typeface="Arial"/>
                <a:cs typeface="Arial"/>
                <a:sym typeface="Arial"/>
              </a:rPr>
              <a:t>Tell us what are the main takeaways you have gained from doing the project?</a:t>
            </a:r>
            <a:endParaRPr sz="1050">
              <a:solidFill>
                <a:srgbClr val="222222"/>
              </a:solidFill>
              <a:highlight>
                <a:srgbClr val="FFFFFF"/>
              </a:highlight>
              <a:latin typeface="Arial"/>
              <a:ea typeface="Arial"/>
              <a:cs typeface="Arial"/>
              <a:sym typeface="Arial"/>
            </a:endParaRPr>
          </a:p>
        </p:txBody>
      </p:sp>
      <p:sp>
        <p:nvSpPr>
          <p:cNvPr id="385" name="Google Shape;385;g65bff91c16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65bff91c16_0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100"/>
              </a:spcAft>
              <a:buNone/>
            </a:pPr>
            <a:r>
              <a:rPr lang="en-US" sz="1050">
                <a:solidFill>
                  <a:srgbClr val="222222"/>
                </a:solidFill>
                <a:highlight>
                  <a:srgbClr val="FFFFFF"/>
                </a:highlight>
                <a:latin typeface="Arial"/>
                <a:ea typeface="Arial"/>
                <a:cs typeface="Arial"/>
                <a:sym typeface="Arial"/>
              </a:rPr>
              <a:t>Any team conflicts/issues/problems and how your team resolved it. Be sensitive.</a:t>
            </a:r>
            <a:endParaRPr sz="1050">
              <a:solidFill>
                <a:srgbClr val="222222"/>
              </a:solidFill>
              <a:highlight>
                <a:srgbClr val="FFFFFF"/>
              </a:highlight>
              <a:latin typeface="Arial"/>
              <a:ea typeface="Arial"/>
              <a:cs typeface="Arial"/>
              <a:sym typeface="Arial"/>
            </a:endParaRPr>
          </a:p>
        </p:txBody>
      </p:sp>
      <p:sp>
        <p:nvSpPr>
          <p:cNvPr id="397" name="Google Shape;397;g65bff91c16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65bff91c16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100"/>
              </a:spcAft>
              <a:buNone/>
            </a:pPr>
            <a:r>
              <a:rPr lang="en-US" sz="1050">
                <a:solidFill>
                  <a:srgbClr val="222222"/>
                </a:solidFill>
                <a:highlight>
                  <a:srgbClr val="FFFFFF"/>
                </a:highlight>
                <a:latin typeface="Arial"/>
                <a:ea typeface="Arial"/>
                <a:cs typeface="Arial"/>
                <a:sym typeface="Arial"/>
              </a:rPr>
              <a:t>Something particularly interesting about your team members that you did not know before SPM.</a:t>
            </a:r>
            <a:endParaRPr sz="1050">
              <a:solidFill>
                <a:srgbClr val="222222"/>
              </a:solidFill>
              <a:highlight>
                <a:srgbClr val="FFFFFF"/>
              </a:highlight>
              <a:latin typeface="Arial"/>
              <a:ea typeface="Arial"/>
              <a:cs typeface="Arial"/>
              <a:sym typeface="Arial"/>
            </a:endParaRPr>
          </a:p>
        </p:txBody>
      </p:sp>
      <p:sp>
        <p:nvSpPr>
          <p:cNvPr id="409" name="Google Shape;409;g65bff91c16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618740f7e2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618740f7e2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g618740f7e2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3b1286cb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3b1286cb9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63b1286cb9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3b1286cb9_0_5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0"/>
              </a:spcAft>
              <a:buNone/>
            </a:pPr>
            <a:r>
              <a:rPr lang="en-US" sz="1050">
                <a:solidFill>
                  <a:srgbClr val="222222"/>
                </a:solidFill>
                <a:highlight>
                  <a:srgbClr val="FFFFFF"/>
                </a:highlight>
                <a:latin typeface="Arial"/>
                <a:ea typeface="Arial"/>
                <a:cs typeface="Arial"/>
                <a:sym typeface="Arial"/>
              </a:rPr>
              <a:t>Visual representation of Actual Versus Planned Schedule in 2 or less readable slides. A timeline representation is sufficient here</a:t>
            </a:r>
            <a:endParaRPr sz="1050">
              <a:solidFill>
                <a:srgbClr val="222222"/>
              </a:solidFill>
              <a:highlight>
                <a:srgbClr val="FFFFFF"/>
              </a:highlight>
              <a:latin typeface="Arial"/>
              <a:ea typeface="Arial"/>
              <a:cs typeface="Arial"/>
              <a:sym typeface="Arial"/>
            </a:endParaRPr>
          </a:p>
          <a:p>
            <a:pPr marL="0" lvl="0" indent="0" algn="l" rtl="0">
              <a:spcBef>
                <a:spcPts val="100"/>
              </a:spcBef>
              <a:spcAft>
                <a:spcPts val="0"/>
              </a:spcAft>
              <a:buClr>
                <a:schemeClr val="dk1"/>
              </a:buClr>
              <a:buSzPts val="1100"/>
              <a:buFont typeface="Arial"/>
              <a:buNone/>
            </a:pPr>
            <a:endParaRPr sz="1050">
              <a:solidFill>
                <a:srgbClr val="222222"/>
              </a:solidFill>
              <a:highlight>
                <a:schemeClr val="lt1"/>
              </a:highlight>
              <a:latin typeface="Arial"/>
              <a:ea typeface="Arial"/>
              <a:cs typeface="Arial"/>
              <a:sym typeface="Arial"/>
            </a:endParaRPr>
          </a:p>
          <a:p>
            <a:pPr marL="0" lvl="0" indent="0" algn="l" rtl="0">
              <a:spcBef>
                <a:spcPts val="0"/>
              </a:spcBef>
              <a:spcAft>
                <a:spcPts val="0"/>
              </a:spcAft>
              <a:buNone/>
            </a:pPr>
            <a:endParaRPr>
              <a:solidFill>
                <a:srgbClr val="000000"/>
              </a:solidFill>
            </a:endParaRPr>
          </a:p>
        </p:txBody>
      </p:sp>
      <p:sp>
        <p:nvSpPr>
          <p:cNvPr id="190" name="Google Shape;190;g63b1286cb9_0_5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5bff91c16_2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100"/>
              </a:spcAft>
              <a:buNone/>
            </a:pPr>
            <a:r>
              <a:rPr lang="en-US" sz="1050">
                <a:solidFill>
                  <a:srgbClr val="222222"/>
                </a:solidFill>
                <a:highlight>
                  <a:schemeClr val="lt1"/>
                </a:highlight>
                <a:latin typeface="Arial"/>
                <a:ea typeface="Arial"/>
                <a:cs typeface="Arial"/>
                <a:sym typeface="Arial"/>
              </a:rPr>
              <a:t>Visual representation of Actual Versus Planned Schedule in 2 or less readable slides. A timeline representation is sufficient here</a:t>
            </a:r>
            <a:endParaRPr sz="1050">
              <a:solidFill>
                <a:srgbClr val="222222"/>
              </a:solidFill>
              <a:highlight>
                <a:srgbClr val="FFFFFF"/>
              </a:highlight>
              <a:latin typeface="Arial"/>
              <a:ea typeface="Arial"/>
              <a:cs typeface="Arial"/>
              <a:sym typeface="Arial"/>
            </a:endParaRPr>
          </a:p>
        </p:txBody>
      </p:sp>
      <p:sp>
        <p:nvSpPr>
          <p:cNvPr id="235" name="Google Shape;235;g65bff91c16_2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64ec3def94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100"/>
              </a:spcAft>
              <a:buNone/>
            </a:pPr>
            <a:r>
              <a:rPr lang="en-US" sz="1050">
                <a:solidFill>
                  <a:srgbClr val="222222"/>
                </a:solidFill>
                <a:highlight>
                  <a:srgbClr val="FFFFFF"/>
                </a:highlight>
                <a:latin typeface="Arial"/>
                <a:ea typeface="Arial"/>
                <a:cs typeface="Arial"/>
                <a:sym typeface="Arial"/>
              </a:rPr>
              <a:t>Did you drop any functionalities, implement any additional functionalities, and/or use any frameworks or external libraries</a:t>
            </a:r>
            <a:endParaRPr/>
          </a:p>
        </p:txBody>
      </p:sp>
      <p:sp>
        <p:nvSpPr>
          <p:cNvPr id="280" name="Google Shape;280;g64ec3def94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5bff91c16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685800" lvl="0" indent="-295275" algn="l" rtl="0">
              <a:lnSpc>
                <a:spcPct val="115000"/>
              </a:lnSpc>
              <a:spcBef>
                <a:spcPts val="60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Visual representation of Actual Versus Planned Schedule in 2 or less readable slides. A timeline representation is sufficient here.</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Did you drop any functionalities, implement any additional functionalities, and/or use any frameworks or external libraries? If so what.</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Show us your breakdown of work. Separate the programming tasks from the non-programming tasks. For programming tasks, show us the task allocation as well as the hours spent by each team member. Explain why your work allocation was fair. Show us absolute numbers as well as percentages.</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Tell us about the problems you faced tracking your schedule and how you overcame them.</a:t>
            </a:r>
            <a:endParaRPr sz="1050">
              <a:solidFill>
                <a:srgbClr val="222222"/>
              </a:solidFill>
              <a:highlight>
                <a:srgbClr val="FFFFFF"/>
              </a:highlight>
              <a:latin typeface="Arial"/>
              <a:ea typeface="Arial"/>
              <a:cs typeface="Arial"/>
              <a:sym typeface="Arial"/>
            </a:endParaRPr>
          </a:p>
          <a:p>
            <a:pPr marL="0" lvl="0" indent="0" algn="l" rtl="0">
              <a:spcBef>
                <a:spcPts val="100"/>
              </a:spcBef>
              <a:spcAft>
                <a:spcPts val="0"/>
              </a:spcAft>
              <a:buNone/>
            </a:pPr>
            <a:endParaRPr/>
          </a:p>
        </p:txBody>
      </p:sp>
      <p:sp>
        <p:nvSpPr>
          <p:cNvPr id="292" name="Google Shape;292;g65bff91c16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5bff91c16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0"/>
              </a:spcAft>
              <a:buNone/>
            </a:pPr>
            <a:r>
              <a:rPr lang="en-US" sz="1050">
                <a:solidFill>
                  <a:srgbClr val="222222"/>
                </a:solidFill>
                <a:highlight>
                  <a:srgbClr val="FFFFFF"/>
                </a:highlight>
                <a:latin typeface="Arial"/>
                <a:ea typeface="Arial"/>
                <a:cs typeface="Arial"/>
                <a:sym typeface="Arial"/>
              </a:rPr>
              <a:t>Tell us about the problems you faced tracking your schedule and how you overcame them.</a:t>
            </a:r>
            <a:endParaRPr sz="1050">
              <a:solidFill>
                <a:srgbClr val="222222"/>
              </a:solidFill>
              <a:highlight>
                <a:srgbClr val="FFFFFF"/>
              </a:highlight>
              <a:latin typeface="Arial"/>
              <a:ea typeface="Arial"/>
              <a:cs typeface="Arial"/>
              <a:sym typeface="Arial"/>
            </a:endParaRPr>
          </a:p>
          <a:p>
            <a:pPr marL="0" lvl="0" indent="0" algn="l" rtl="0">
              <a:spcBef>
                <a:spcPts val="100"/>
              </a:spcBef>
              <a:spcAft>
                <a:spcPts val="0"/>
              </a:spcAft>
              <a:buNone/>
            </a:pPr>
            <a:endParaRPr/>
          </a:p>
        </p:txBody>
      </p:sp>
      <p:sp>
        <p:nvSpPr>
          <p:cNvPr id="303" name="Google Shape;303;g65bff91c16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464b470ad_7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685800" lvl="0" indent="-295275" algn="l" rtl="0">
              <a:lnSpc>
                <a:spcPct val="115000"/>
              </a:lnSpc>
              <a:spcBef>
                <a:spcPts val="60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Show us a visual representation for the metric that shows the values of the metric over time.</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Tell us how you used the metric to fix problems identified.</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Give us examples of concrete follow-on actions you took to fix the most severe problems identified by the metric.</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What were some of the challenges faced (and how you overcame them) when collecting and using the metric?</a:t>
            </a:r>
            <a:endParaRPr sz="1050">
              <a:solidFill>
                <a:srgbClr val="222222"/>
              </a:solidFill>
              <a:highlight>
                <a:srgbClr val="FFFFFF"/>
              </a:highlight>
              <a:latin typeface="Arial"/>
              <a:ea typeface="Arial"/>
              <a:cs typeface="Arial"/>
              <a:sym typeface="Arial"/>
            </a:endParaRPr>
          </a:p>
          <a:p>
            <a:pPr marL="0" lvl="0" indent="0" algn="l" rtl="0">
              <a:spcBef>
                <a:spcPts val="100"/>
              </a:spcBef>
              <a:spcAft>
                <a:spcPts val="0"/>
              </a:spcAft>
              <a:buNone/>
            </a:pPr>
            <a:endParaRPr/>
          </a:p>
        </p:txBody>
      </p:sp>
      <p:sp>
        <p:nvSpPr>
          <p:cNvPr id="315" name="Google Shape;315;g6464b470ad_7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65bff91c16_0_1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685800" lvl="0" indent="-295275" algn="l" rtl="0">
              <a:lnSpc>
                <a:spcPct val="115000"/>
              </a:lnSpc>
              <a:spcBef>
                <a:spcPts val="60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Show us a visual representation for the metric that shows the values of the metric over time.</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Tell us how you used the metric to fix problems identified.</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Give us examples of concrete follow-on actions you took to fix the most severe problems identified by the metric.</a:t>
            </a:r>
            <a:endParaRPr sz="1050">
              <a:solidFill>
                <a:srgbClr val="222222"/>
              </a:solidFill>
              <a:highlight>
                <a:srgbClr val="FFFFFF"/>
              </a:highlight>
              <a:latin typeface="Arial"/>
              <a:ea typeface="Arial"/>
              <a:cs typeface="Arial"/>
              <a:sym typeface="Arial"/>
            </a:endParaRPr>
          </a:p>
          <a:p>
            <a:pPr marL="685800" lvl="0" indent="-295275" algn="l" rtl="0">
              <a:lnSpc>
                <a:spcPct val="115000"/>
              </a:lnSpc>
              <a:spcBef>
                <a:spcPts val="0"/>
              </a:spcBef>
              <a:spcAft>
                <a:spcPts val="0"/>
              </a:spcAft>
              <a:buClr>
                <a:srgbClr val="222222"/>
              </a:buClr>
              <a:buSzPts val="1050"/>
              <a:buChar char="●"/>
            </a:pPr>
            <a:r>
              <a:rPr lang="en-US" sz="1050">
                <a:solidFill>
                  <a:srgbClr val="222222"/>
                </a:solidFill>
                <a:highlight>
                  <a:srgbClr val="FFFFFF"/>
                </a:highlight>
                <a:latin typeface="Arial"/>
                <a:ea typeface="Arial"/>
                <a:cs typeface="Arial"/>
                <a:sym typeface="Arial"/>
              </a:rPr>
              <a:t>What were some of the challenges faced (and how you overcame them) when collecting and using the metric?</a:t>
            </a:r>
            <a:endParaRPr sz="1050">
              <a:solidFill>
                <a:srgbClr val="222222"/>
              </a:solidFill>
              <a:highlight>
                <a:srgbClr val="FFFFFF"/>
              </a:highlight>
              <a:latin typeface="Arial"/>
              <a:ea typeface="Arial"/>
              <a:cs typeface="Arial"/>
              <a:sym typeface="Arial"/>
            </a:endParaRPr>
          </a:p>
          <a:p>
            <a:pPr marL="0" lvl="0" indent="0" algn="l" rtl="0">
              <a:spcBef>
                <a:spcPts val="100"/>
              </a:spcBef>
              <a:spcAft>
                <a:spcPts val="0"/>
              </a:spcAft>
              <a:buNone/>
            </a:pPr>
            <a:endParaRPr/>
          </a:p>
          <a:p>
            <a:pPr marL="0" lvl="0" indent="0" algn="l" rtl="0">
              <a:spcBef>
                <a:spcPts val="0"/>
              </a:spcBef>
              <a:spcAft>
                <a:spcPts val="0"/>
              </a:spcAft>
              <a:buNone/>
            </a:pPr>
            <a:endParaRPr/>
          </a:p>
        </p:txBody>
      </p:sp>
      <p:sp>
        <p:nvSpPr>
          <p:cNvPr id="328" name="Google Shape;328;g65bff91c16_0_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0834759" y="6295269"/>
            <a:ext cx="460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0834759" y="6295269"/>
            <a:ext cx="460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0834759" y="6295269"/>
            <a:ext cx="460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2" name="Google Shape;92;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1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7" name="Google Shape;97;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9" name="Google Shape;99;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0"/>
        <p:cNvGrpSpPr/>
        <p:nvPr/>
      </p:nvGrpSpPr>
      <p:grpSpPr>
        <a:xfrm>
          <a:off x="0" y="0"/>
          <a:ext cx="0" cy="0"/>
          <a:chOff x="0" y="0"/>
          <a:chExt cx="0" cy="0"/>
        </a:xfrm>
      </p:grpSpPr>
      <p:sp>
        <p:nvSpPr>
          <p:cNvPr id="101" name="Google Shape;101;p16"/>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Century Gothic"/>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 name="Google Shape;102;p16"/>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03" name="Google Shape;103;p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6000"/>
              <a:buFont typeface="Century Gothic"/>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17"/>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9" name="Google Shape;109;p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0" name="Google Shape;110;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 name="Google Shape;114;p18"/>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6" name="Google Shape;116;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19"/>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22" name="Google Shape;122;p19"/>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3" name="Google Shape;123;p19"/>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24" name="Google Shape;124;p19"/>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5" name="Google Shape;125;p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6" name="Google Shape;126;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0" name="Google Shape;130;p2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entury Gothic"/>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5" name="Google Shape;135;p21"/>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36" name="Google Shape;136;p21"/>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37" name="Google Shape;137;p2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49"/>
            <a:ext cx="2743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entury Gothic"/>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 name="Google Shape;142;p22"/>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3" name="Google Shape;143;p22"/>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44" name="Google Shape;144;p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5" name="Google Shape;145;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9" name="Google Shape;149;p23"/>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0" name="Google Shape;150;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1" name="Google Shape;151;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2" name="Google Shape;152;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 name="Google Shape;155;p24"/>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6" name="Google Shape;156;p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7" name="Google Shape;157;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8" name="Google Shape;158;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0834759" y="6295269"/>
            <a:ext cx="460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10834759" y="6295269"/>
            <a:ext cx="460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0834759" y="6295269"/>
            <a:ext cx="460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10834759" y="6295269"/>
            <a:ext cx="460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0834759" y="6295269"/>
            <a:ext cx="460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0834759" y="6295269"/>
            <a:ext cx="460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0834759" y="6295269"/>
            <a:ext cx="460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Calibri"/>
                <a:ea typeface="Calibri"/>
                <a:cs typeface="Calibri"/>
                <a:sym typeface="Calibri"/>
              </a:defRPr>
            </a:lvl1pPr>
            <a:lvl2pPr lvl="1" algn="r">
              <a:buNone/>
              <a:defRPr sz="1300">
                <a:solidFill>
                  <a:schemeClr val="dk1"/>
                </a:solidFill>
                <a:latin typeface="Calibri"/>
                <a:ea typeface="Calibri"/>
                <a:cs typeface="Calibri"/>
                <a:sym typeface="Calibri"/>
              </a:defRPr>
            </a:lvl2pPr>
            <a:lvl3pPr lvl="2" algn="r">
              <a:buNone/>
              <a:defRPr sz="1300">
                <a:solidFill>
                  <a:schemeClr val="dk1"/>
                </a:solidFill>
                <a:latin typeface="Calibri"/>
                <a:ea typeface="Calibri"/>
                <a:cs typeface="Calibri"/>
                <a:sym typeface="Calibri"/>
              </a:defRPr>
            </a:lvl3pPr>
            <a:lvl4pPr lvl="3" algn="r">
              <a:buNone/>
              <a:defRPr sz="1300">
                <a:solidFill>
                  <a:schemeClr val="dk1"/>
                </a:solidFill>
                <a:latin typeface="Calibri"/>
                <a:ea typeface="Calibri"/>
                <a:cs typeface="Calibri"/>
                <a:sym typeface="Calibri"/>
              </a:defRPr>
            </a:lvl4pPr>
            <a:lvl5pPr lvl="4" algn="r">
              <a:buNone/>
              <a:defRPr sz="1300">
                <a:solidFill>
                  <a:schemeClr val="dk1"/>
                </a:solidFill>
                <a:latin typeface="Calibri"/>
                <a:ea typeface="Calibri"/>
                <a:cs typeface="Calibri"/>
                <a:sym typeface="Calibri"/>
              </a:defRPr>
            </a:lvl5pPr>
            <a:lvl6pPr lvl="5" algn="r">
              <a:buNone/>
              <a:defRPr sz="1300">
                <a:solidFill>
                  <a:schemeClr val="dk1"/>
                </a:solidFill>
                <a:latin typeface="Calibri"/>
                <a:ea typeface="Calibri"/>
                <a:cs typeface="Calibri"/>
                <a:sym typeface="Calibri"/>
              </a:defRPr>
            </a:lvl6pPr>
            <a:lvl7pPr lvl="6" algn="r">
              <a:buNone/>
              <a:defRPr sz="1300">
                <a:solidFill>
                  <a:schemeClr val="dk1"/>
                </a:solidFill>
                <a:latin typeface="Calibri"/>
                <a:ea typeface="Calibri"/>
                <a:cs typeface="Calibri"/>
                <a:sym typeface="Calibri"/>
              </a:defRPr>
            </a:lvl7pPr>
            <a:lvl8pPr lvl="7" algn="r">
              <a:buNone/>
              <a:defRPr sz="1300">
                <a:solidFill>
                  <a:schemeClr val="dk1"/>
                </a:solidFill>
                <a:latin typeface="Calibri"/>
                <a:ea typeface="Calibri"/>
                <a:cs typeface="Calibri"/>
                <a:sym typeface="Calibri"/>
              </a:defRPr>
            </a:lvl8pPr>
            <a:lvl9pPr lvl="8" algn="r">
              <a:buNone/>
              <a:defRPr sz="13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www.compart.com/en/unicode/U+2265"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ctrTitle"/>
          </p:nvPr>
        </p:nvSpPr>
        <p:spPr>
          <a:xfrm>
            <a:off x="2689854" y="1588707"/>
            <a:ext cx="9144000" cy="23877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9000" b="1">
                <a:solidFill>
                  <a:srgbClr val="000000"/>
                </a:solidFill>
                <a:highlight>
                  <a:srgbClr val="FFE599"/>
                </a:highlight>
                <a:latin typeface="Impact"/>
                <a:ea typeface="Impact"/>
                <a:cs typeface="Impact"/>
                <a:sym typeface="Impact"/>
              </a:rPr>
              <a:t>The Srub Lords.</a:t>
            </a:r>
            <a:endParaRPr b="1">
              <a:solidFill>
                <a:srgbClr val="000000"/>
              </a:solidFill>
              <a:highlight>
                <a:srgbClr val="FFE599"/>
              </a:highlight>
              <a:latin typeface="Impact"/>
              <a:ea typeface="Impact"/>
              <a:cs typeface="Impact"/>
              <a:sym typeface="Impact"/>
            </a:endParaRPr>
          </a:p>
        </p:txBody>
      </p:sp>
      <p:sp>
        <p:nvSpPr>
          <p:cNvPr id="174" name="Google Shape;174;p26"/>
          <p:cNvSpPr txBox="1"/>
          <p:nvPr/>
        </p:nvSpPr>
        <p:spPr>
          <a:xfrm>
            <a:off x="2922022" y="4061135"/>
            <a:ext cx="4923900" cy="6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i="1">
                <a:solidFill>
                  <a:srgbClr val="434343"/>
                </a:solidFill>
                <a:latin typeface="Lato Light"/>
                <a:ea typeface="Lato Light"/>
                <a:cs typeface="Lato Light"/>
                <a:sym typeface="Lato Light"/>
              </a:rPr>
              <a:t>Done by: G8T4</a:t>
            </a:r>
            <a:endParaRPr sz="2000" i="1">
              <a:solidFill>
                <a:srgbClr val="434343"/>
              </a:solidFill>
              <a:latin typeface="Lato Light"/>
              <a:ea typeface="Lato Light"/>
              <a:cs typeface="Lato Light"/>
              <a:sym typeface="Lato Light"/>
            </a:endParaRPr>
          </a:p>
        </p:txBody>
      </p:sp>
      <p:sp>
        <p:nvSpPr>
          <p:cNvPr id="175" name="Google Shape;175;p26"/>
          <p:cNvSpPr/>
          <p:nvPr/>
        </p:nvSpPr>
        <p:spPr>
          <a:xfrm>
            <a:off x="-6" y="0"/>
            <a:ext cx="17799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1889282" y="0"/>
            <a:ext cx="431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5"/>
          <p:cNvSpPr/>
          <p:nvPr/>
        </p:nvSpPr>
        <p:spPr>
          <a:xfrm>
            <a:off x="-863600" y="51590"/>
            <a:ext cx="431700" cy="4317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3" name="Google Shape;343;p35"/>
          <p:cNvSpPr/>
          <p:nvPr/>
        </p:nvSpPr>
        <p:spPr>
          <a:xfrm>
            <a:off x="-863600" y="577088"/>
            <a:ext cx="431700" cy="4317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4" name="Google Shape;344;p35"/>
          <p:cNvSpPr/>
          <p:nvPr/>
        </p:nvSpPr>
        <p:spPr>
          <a:xfrm>
            <a:off x="-3" y="0"/>
            <a:ext cx="617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txBox="1">
            <a:spLocks noGrp="1"/>
          </p:cNvSpPr>
          <p:nvPr>
            <p:ph type="ctrTitle"/>
          </p:nvPr>
        </p:nvSpPr>
        <p:spPr>
          <a:xfrm>
            <a:off x="2413500" y="240387"/>
            <a:ext cx="8628300" cy="9954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400" b="1">
                <a:solidFill>
                  <a:srgbClr val="000000"/>
                </a:solidFill>
                <a:highlight>
                  <a:srgbClr val="FFE599"/>
                </a:highlight>
                <a:latin typeface="Impact"/>
                <a:ea typeface="Impact"/>
                <a:cs typeface="Impact"/>
                <a:sym typeface="Impact"/>
              </a:rPr>
              <a:t>Problems Identified</a:t>
            </a:r>
            <a:endParaRPr sz="4400" b="1">
              <a:solidFill>
                <a:srgbClr val="000000"/>
              </a:solidFill>
              <a:highlight>
                <a:srgbClr val="FFE599"/>
              </a:highlight>
              <a:latin typeface="Impact"/>
              <a:ea typeface="Impact"/>
              <a:cs typeface="Impact"/>
              <a:sym typeface="Impact"/>
            </a:endParaRPr>
          </a:p>
        </p:txBody>
      </p:sp>
      <p:sp>
        <p:nvSpPr>
          <p:cNvPr id="346" name="Google Shape;346;p35"/>
          <p:cNvSpPr txBox="1"/>
          <p:nvPr/>
        </p:nvSpPr>
        <p:spPr>
          <a:xfrm>
            <a:off x="2489701" y="1145950"/>
            <a:ext cx="7369500"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latin typeface="Lato Light"/>
                <a:ea typeface="Lato Light"/>
                <a:cs typeface="Lato Light"/>
                <a:sym typeface="Lato Light"/>
              </a:rPr>
              <a:t>HOW DID WE USE THE METRICS TO FIX THE PROBLEMS IDENTIFIED?</a:t>
            </a:r>
            <a:endParaRPr sz="1600">
              <a:solidFill>
                <a:schemeClr val="dk1"/>
              </a:solidFill>
              <a:latin typeface="Lato Light"/>
              <a:ea typeface="Lato Light"/>
              <a:cs typeface="Lato Light"/>
              <a:sym typeface="Lato Light"/>
            </a:endParaRPr>
          </a:p>
        </p:txBody>
      </p:sp>
      <p:sp>
        <p:nvSpPr>
          <p:cNvPr id="347" name="Google Shape;347;p35"/>
          <p:cNvSpPr/>
          <p:nvPr/>
        </p:nvSpPr>
        <p:spPr>
          <a:xfrm>
            <a:off x="1151631" y="512727"/>
            <a:ext cx="926400" cy="9264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en-US" sz="4000">
                <a:solidFill>
                  <a:srgbClr val="D2B057"/>
                </a:solidFill>
                <a:latin typeface="Lato"/>
                <a:ea typeface="Lato"/>
                <a:cs typeface="Lato"/>
                <a:sym typeface="Lato"/>
              </a:rPr>
              <a:t>2</a:t>
            </a:r>
            <a:endParaRPr sz="4000" i="0" u="none" strike="noStrike" cap="none">
              <a:solidFill>
                <a:srgbClr val="D2B057"/>
              </a:solidFill>
              <a:latin typeface="Lato"/>
              <a:ea typeface="Lato"/>
              <a:cs typeface="Lato"/>
              <a:sym typeface="Lato"/>
            </a:endParaRPr>
          </a:p>
        </p:txBody>
      </p:sp>
      <p:sp>
        <p:nvSpPr>
          <p:cNvPr id="348" name="Google Shape;348;p35"/>
          <p:cNvSpPr txBox="1"/>
          <p:nvPr/>
        </p:nvSpPr>
        <p:spPr>
          <a:xfrm>
            <a:off x="1151625" y="2446750"/>
            <a:ext cx="10216500" cy="4268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600">
                <a:solidFill>
                  <a:srgbClr val="083D65"/>
                </a:solidFill>
                <a:latin typeface="Lato Light"/>
                <a:ea typeface="Lato Light"/>
                <a:cs typeface="Lato Light"/>
                <a:sym typeface="Lato Light"/>
              </a:rPr>
              <a:t>We identified the most number of bugs (n= 66) in Iteration 1.</a:t>
            </a:r>
            <a:endParaRPr sz="2600">
              <a:solidFill>
                <a:srgbClr val="083D65"/>
              </a:solidFill>
              <a:latin typeface="Lato Light"/>
              <a:ea typeface="Lato Light"/>
              <a:cs typeface="Lato Light"/>
              <a:sym typeface="Lato Light"/>
            </a:endParaRPr>
          </a:p>
          <a:p>
            <a:pPr marL="0" lvl="0" indent="0" algn="just" rtl="0">
              <a:spcBef>
                <a:spcPts val="0"/>
              </a:spcBef>
              <a:spcAft>
                <a:spcPts val="0"/>
              </a:spcAft>
              <a:buNone/>
            </a:pPr>
            <a:endParaRPr sz="2600">
              <a:solidFill>
                <a:srgbClr val="083D65"/>
              </a:solidFill>
              <a:latin typeface="Lato Light"/>
              <a:ea typeface="Lato Light"/>
              <a:cs typeface="Lato Light"/>
              <a:sym typeface="Lato Light"/>
            </a:endParaRPr>
          </a:p>
          <a:p>
            <a:pPr marL="0" lvl="0" indent="0" algn="just" rtl="0">
              <a:spcBef>
                <a:spcPts val="0"/>
              </a:spcBef>
              <a:spcAft>
                <a:spcPts val="0"/>
              </a:spcAft>
              <a:buNone/>
            </a:pPr>
            <a:r>
              <a:rPr lang="en-US" sz="2600">
                <a:solidFill>
                  <a:srgbClr val="083D65"/>
                </a:solidFill>
                <a:latin typeface="Lato Light"/>
                <a:ea typeface="Lato Light"/>
                <a:cs typeface="Lato Light"/>
                <a:sym typeface="Lato Light"/>
              </a:rPr>
              <a:t>According to the metrics, we had to stop current development and resolve the issues at hand, immediately. Our PM had to re-adjust the project timeline because we needed more time to debug and solve the bugs. </a:t>
            </a:r>
            <a:endParaRPr sz="2600">
              <a:solidFill>
                <a:srgbClr val="083D65"/>
              </a:solidFill>
              <a:latin typeface="Lato Light"/>
              <a:ea typeface="Lato Light"/>
              <a:cs typeface="Lato Light"/>
              <a:sym typeface="Lato Light"/>
            </a:endParaRPr>
          </a:p>
          <a:p>
            <a:pPr marL="0" lvl="0" indent="0" algn="just" rtl="0">
              <a:spcBef>
                <a:spcPts val="0"/>
              </a:spcBef>
              <a:spcAft>
                <a:spcPts val="0"/>
              </a:spcAft>
              <a:buNone/>
            </a:pPr>
            <a:endParaRPr sz="2600">
              <a:solidFill>
                <a:srgbClr val="083D65"/>
              </a:solidFill>
              <a:latin typeface="Lato Light"/>
              <a:ea typeface="Lato Light"/>
              <a:cs typeface="Lato Light"/>
              <a:sym typeface="Lato Light"/>
            </a:endParaRPr>
          </a:p>
          <a:p>
            <a:pPr marL="0" lvl="0" indent="0" algn="just" rtl="0">
              <a:spcBef>
                <a:spcPts val="0"/>
              </a:spcBef>
              <a:spcAft>
                <a:spcPts val="0"/>
              </a:spcAft>
              <a:buNone/>
            </a:pPr>
            <a:endParaRPr sz="2600">
              <a:solidFill>
                <a:srgbClr val="083D65"/>
              </a:solidFill>
              <a:latin typeface="Lato Light"/>
              <a:ea typeface="Lato Light"/>
              <a:cs typeface="Lato Light"/>
              <a:sym typeface="Lato Light"/>
            </a:endParaRPr>
          </a:p>
          <a:p>
            <a:pPr marL="0" lvl="0" indent="0" algn="just" rtl="0">
              <a:spcBef>
                <a:spcPts val="0"/>
              </a:spcBef>
              <a:spcAft>
                <a:spcPts val="0"/>
              </a:spcAft>
              <a:buNone/>
            </a:pPr>
            <a:endParaRPr sz="2600">
              <a:solidFill>
                <a:srgbClr val="083D65"/>
              </a:solidFill>
              <a:latin typeface="Lato Light"/>
              <a:ea typeface="Lato Light"/>
              <a:cs typeface="Lato Light"/>
              <a:sym typeface="La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6"/>
          <p:cNvSpPr/>
          <p:nvPr/>
        </p:nvSpPr>
        <p:spPr>
          <a:xfrm>
            <a:off x="-863600" y="51590"/>
            <a:ext cx="431700" cy="4317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4" name="Google Shape;354;p36"/>
          <p:cNvSpPr/>
          <p:nvPr/>
        </p:nvSpPr>
        <p:spPr>
          <a:xfrm>
            <a:off x="-863600" y="577088"/>
            <a:ext cx="431700" cy="4317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36"/>
          <p:cNvSpPr/>
          <p:nvPr/>
        </p:nvSpPr>
        <p:spPr>
          <a:xfrm>
            <a:off x="-3" y="0"/>
            <a:ext cx="617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txBox="1">
            <a:spLocks noGrp="1"/>
          </p:cNvSpPr>
          <p:nvPr>
            <p:ph type="ctrTitle"/>
          </p:nvPr>
        </p:nvSpPr>
        <p:spPr>
          <a:xfrm>
            <a:off x="2413500" y="240387"/>
            <a:ext cx="8628300" cy="9954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400" b="1">
                <a:solidFill>
                  <a:srgbClr val="000000"/>
                </a:solidFill>
                <a:highlight>
                  <a:srgbClr val="FFE599"/>
                </a:highlight>
                <a:latin typeface="Impact"/>
                <a:ea typeface="Impact"/>
                <a:cs typeface="Impact"/>
                <a:sym typeface="Impact"/>
              </a:rPr>
              <a:t>Follow-up Actions</a:t>
            </a:r>
            <a:endParaRPr sz="4400" b="1">
              <a:solidFill>
                <a:srgbClr val="000000"/>
              </a:solidFill>
              <a:highlight>
                <a:srgbClr val="FFE599"/>
              </a:highlight>
              <a:latin typeface="Impact"/>
              <a:ea typeface="Impact"/>
              <a:cs typeface="Impact"/>
              <a:sym typeface="Impact"/>
            </a:endParaRPr>
          </a:p>
        </p:txBody>
      </p:sp>
      <p:sp>
        <p:nvSpPr>
          <p:cNvPr id="357" name="Google Shape;357;p36"/>
          <p:cNvSpPr txBox="1"/>
          <p:nvPr/>
        </p:nvSpPr>
        <p:spPr>
          <a:xfrm>
            <a:off x="2489701" y="1145950"/>
            <a:ext cx="7369500"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latin typeface="Lato Light"/>
                <a:ea typeface="Lato Light"/>
                <a:cs typeface="Lato Light"/>
                <a:sym typeface="Lato Light"/>
              </a:rPr>
              <a:t>CONCRETE FOLLOW-UP ACTIONS TAKEN TO FIX MOST SEVERE PROBLEMS IDENTIFIED BY THE METRIC</a:t>
            </a:r>
            <a:endParaRPr sz="1600">
              <a:solidFill>
                <a:schemeClr val="dk1"/>
              </a:solidFill>
              <a:latin typeface="Lato Light"/>
              <a:ea typeface="Lato Light"/>
              <a:cs typeface="Lato Light"/>
              <a:sym typeface="Lato Light"/>
            </a:endParaRPr>
          </a:p>
        </p:txBody>
      </p:sp>
      <p:sp>
        <p:nvSpPr>
          <p:cNvPr id="358" name="Google Shape;358;p36"/>
          <p:cNvSpPr/>
          <p:nvPr/>
        </p:nvSpPr>
        <p:spPr>
          <a:xfrm>
            <a:off x="1151631" y="512727"/>
            <a:ext cx="926400" cy="9264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en-US" sz="4000">
                <a:solidFill>
                  <a:srgbClr val="D2B057"/>
                </a:solidFill>
                <a:latin typeface="Lato"/>
                <a:ea typeface="Lato"/>
                <a:cs typeface="Lato"/>
                <a:sym typeface="Lato"/>
              </a:rPr>
              <a:t>2</a:t>
            </a:r>
            <a:endParaRPr sz="4000" i="0" u="none" strike="noStrike" cap="none">
              <a:solidFill>
                <a:srgbClr val="D2B057"/>
              </a:solidFill>
              <a:latin typeface="Lato"/>
              <a:ea typeface="Lato"/>
              <a:cs typeface="Lato"/>
              <a:sym typeface="Lato"/>
            </a:endParaRPr>
          </a:p>
        </p:txBody>
      </p:sp>
      <p:graphicFrame>
        <p:nvGraphicFramePr>
          <p:cNvPr id="359" name="Google Shape;359;p36"/>
          <p:cNvGraphicFramePr/>
          <p:nvPr/>
        </p:nvGraphicFramePr>
        <p:xfrm>
          <a:off x="1151628" y="2399807"/>
          <a:ext cx="10481850" cy="3427100"/>
        </p:xfrm>
        <a:graphic>
          <a:graphicData uri="http://schemas.openxmlformats.org/drawingml/2006/table">
            <a:tbl>
              <a:tblPr>
                <a:noFill/>
                <a:tableStyleId>{2E84FD07-6E5A-452C-8AD4-01BE3CEAD333}</a:tableStyleId>
              </a:tblPr>
              <a:tblGrid>
                <a:gridCol w="2404125">
                  <a:extLst>
                    <a:ext uri="{9D8B030D-6E8A-4147-A177-3AD203B41FA5}">
                      <a16:colId xmlns:a16="http://schemas.microsoft.com/office/drawing/2014/main" val="20000"/>
                    </a:ext>
                  </a:extLst>
                </a:gridCol>
                <a:gridCol w="3724150">
                  <a:extLst>
                    <a:ext uri="{9D8B030D-6E8A-4147-A177-3AD203B41FA5}">
                      <a16:colId xmlns:a16="http://schemas.microsoft.com/office/drawing/2014/main" val="20001"/>
                    </a:ext>
                  </a:extLst>
                </a:gridCol>
                <a:gridCol w="1575025">
                  <a:extLst>
                    <a:ext uri="{9D8B030D-6E8A-4147-A177-3AD203B41FA5}">
                      <a16:colId xmlns:a16="http://schemas.microsoft.com/office/drawing/2014/main" val="20002"/>
                    </a:ext>
                  </a:extLst>
                </a:gridCol>
                <a:gridCol w="2778550">
                  <a:extLst>
                    <a:ext uri="{9D8B030D-6E8A-4147-A177-3AD203B41FA5}">
                      <a16:colId xmlns:a16="http://schemas.microsoft.com/office/drawing/2014/main" val="20003"/>
                    </a:ext>
                  </a:extLst>
                </a:gridCol>
              </a:tblGrid>
              <a:tr h="491900">
                <a:tc>
                  <a:txBody>
                    <a:bodyPr/>
                    <a:lstStyle/>
                    <a:p>
                      <a:pPr marL="0" lvl="0" indent="0" algn="ctr" rtl="0">
                        <a:spcBef>
                          <a:spcPts val="0"/>
                        </a:spcBef>
                        <a:spcAft>
                          <a:spcPts val="0"/>
                        </a:spcAft>
                        <a:buNone/>
                      </a:pPr>
                      <a:r>
                        <a:rPr lang="en-US" b="1">
                          <a:solidFill>
                            <a:srgbClr val="083D65"/>
                          </a:solidFill>
                          <a:latin typeface="Lato"/>
                          <a:ea typeface="Lato"/>
                          <a:cs typeface="Lato"/>
                          <a:sym typeface="Lato"/>
                        </a:rPr>
                        <a:t>Function</a:t>
                      </a:r>
                      <a:endParaRPr b="1">
                        <a:solidFill>
                          <a:srgbClr val="083D65"/>
                        </a:solidFill>
                        <a:latin typeface="Lato"/>
                        <a:ea typeface="Lato"/>
                        <a:cs typeface="Lato"/>
                        <a:sym typeface="Lato"/>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US" b="1">
                          <a:solidFill>
                            <a:srgbClr val="083D65"/>
                          </a:solidFill>
                          <a:latin typeface="Lato"/>
                          <a:ea typeface="Lato"/>
                          <a:cs typeface="Lato"/>
                          <a:sym typeface="Lato"/>
                        </a:rPr>
                        <a:t>Description</a:t>
                      </a:r>
                      <a:endParaRPr b="1">
                        <a:solidFill>
                          <a:srgbClr val="083D65"/>
                        </a:solidFill>
                        <a:latin typeface="Lato"/>
                        <a:ea typeface="Lato"/>
                        <a:cs typeface="Lato"/>
                        <a:sym typeface="Lato"/>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US" b="1">
                          <a:solidFill>
                            <a:srgbClr val="083D65"/>
                          </a:solidFill>
                          <a:latin typeface="Lato"/>
                          <a:ea typeface="Lato"/>
                          <a:cs typeface="Lato"/>
                          <a:sym typeface="Lato"/>
                        </a:rPr>
                        <a:t>Severity</a:t>
                      </a:r>
                      <a:endParaRPr b="1">
                        <a:solidFill>
                          <a:srgbClr val="083D65"/>
                        </a:solidFill>
                        <a:latin typeface="Lato"/>
                        <a:ea typeface="Lato"/>
                        <a:cs typeface="Lato"/>
                        <a:sym typeface="Lato"/>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US" b="1">
                          <a:solidFill>
                            <a:srgbClr val="083D65"/>
                          </a:solidFill>
                          <a:latin typeface="Lato"/>
                          <a:ea typeface="Lato"/>
                          <a:cs typeface="Lato"/>
                          <a:sym typeface="Lato"/>
                        </a:rPr>
                        <a:t>Follow-Up Actions</a:t>
                      </a:r>
                      <a:endParaRPr b="1">
                        <a:solidFill>
                          <a:srgbClr val="083D65"/>
                        </a:solidFill>
                        <a:latin typeface="Lato"/>
                        <a:ea typeface="Lato"/>
                        <a:cs typeface="Lato"/>
                        <a:sym typeface="Lato"/>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1452050">
                <a:tc>
                  <a:txBody>
                    <a:bodyPr/>
                    <a:lstStyle/>
                    <a:p>
                      <a:pPr marL="0" lvl="0" indent="0" algn="ctr" rtl="0">
                        <a:spcBef>
                          <a:spcPts val="0"/>
                        </a:spcBef>
                        <a:spcAft>
                          <a:spcPts val="0"/>
                        </a:spcAft>
                        <a:buNone/>
                      </a:pPr>
                      <a:r>
                        <a:rPr lang="en-US">
                          <a:solidFill>
                            <a:schemeClr val="dk2"/>
                          </a:solidFill>
                          <a:latin typeface="Lato Light"/>
                          <a:ea typeface="Lato Light"/>
                          <a:cs typeface="Lato Light"/>
                          <a:sym typeface="Lato Light"/>
                        </a:rPr>
                        <a:t>Login</a:t>
                      </a:r>
                      <a:endParaRPr>
                        <a:solidFill>
                          <a:schemeClr val="dk2"/>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chemeClr val="dk2"/>
                          </a:solidFill>
                          <a:latin typeface="Lato Light"/>
                          <a:ea typeface="Lato Light"/>
                          <a:cs typeface="Lato Light"/>
                          <a:sym typeface="Lato Light"/>
                        </a:rPr>
                        <a:t>Upon entering a successful/unsuccessful username/password in the website leads to a blank page</a:t>
                      </a:r>
                      <a:endParaRPr>
                        <a:solidFill>
                          <a:schemeClr val="dk2"/>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2"/>
                          </a:solidFill>
                          <a:latin typeface="Lato Light"/>
                          <a:ea typeface="Lato Light"/>
                          <a:cs typeface="Lato Light"/>
                          <a:sym typeface="Lato Light"/>
                        </a:rPr>
                        <a:t>Critical, 10</a:t>
                      </a:r>
                      <a:endParaRPr>
                        <a:solidFill>
                          <a:schemeClr val="dk2"/>
                        </a:solidFill>
                        <a:latin typeface="Lato Light"/>
                        <a:ea typeface="Lato Light"/>
                        <a:cs typeface="Lato Light"/>
                        <a:sym typeface="Lato Light"/>
                      </a:endParaRPr>
                    </a:p>
                    <a:p>
                      <a:pPr marL="0" lvl="0" indent="0" algn="ctr" rtl="0">
                        <a:spcBef>
                          <a:spcPts val="0"/>
                        </a:spcBef>
                        <a:spcAft>
                          <a:spcPts val="0"/>
                        </a:spcAft>
                        <a:buNone/>
                      </a:pPr>
                      <a:endParaRPr>
                        <a:solidFill>
                          <a:schemeClr val="dk2"/>
                        </a:solidFill>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chemeClr val="dk2"/>
                          </a:solidFill>
                          <a:latin typeface="Lato Light"/>
                          <a:ea typeface="Lato Light"/>
                          <a:cs typeface="Lato Light"/>
                          <a:sym typeface="Lato Light"/>
                        </a:rPr>
                        <a:t>The system is down or is unusable after a short period of time. We have to fix the bugs to continue.</a:t>
                      </a:r>
                      <a:endParaRPr>
                        <a:solidFill>
                          <a:schemeClr val="dk2"/>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extLst>
                  <a:ext uri="{0D108BD9-81ED-4DB2-BD59-A6C34878D82A}">
                    <a16:rowId xmlns:a16="http://schemas.microsoft.com/office/drawing/2014/main" val="10001"/>
                  </a:ext>
                </a:extLst>
              </a:tr>
              <a:tr h="1483150">
                <a:tc>
                  <a:txBody>
                    <a:bodyPr/>
                    <a:lstStyle/>
                    <a:p>
                      <a:pPr marL="0" lvl="0" indent="0" algn="ctr" rtl="0">
                        <a:spcBef>
                          <a:spcPts val="0"/>
                        </a:spcBef>
                        <a:spcAft>
                          <a:spcPts val="0"/>
                        </a:spcAft>
                        <a:buClr>
                          <a:schemeClr val="dk1"/>
                        </a:buClr>
                        <a:buSzPts val="1100"/>
                        <a:buFont typeface="Arial"/>
                        <a:buNone/>
                      </a:pPr>
                      <a:r>
                        <a:rPr lang="en-US">
                          <a:solidFill>
                            <a:schemeClr val="dk2"/>
                          </a:solidFill>
                          <a:latin typeface="Lato Light"/>
                          <a:ea typeface="Lato Light"/>
                          <a:cs typeface="Lato Light"/>
                          <a:sym typeface="Lato Light"/>
                        </a:rPr>
                        <a:t>Bootstrap</a:t>
                      </a:r>
                      <a:endParaRPr>
                        <a:solidFill>
                          <a:schemeClr val="dk2"/>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chemeClr val="dk2"/>
                          </a:solidFill>
                          <a:latin typeface="Lato Light"/>
                          <a:ea typeface="Lato Light"/>
                          <a:cs typeface="Lato Light"/>
                          <a:sym typeface="Lato Light"/>
                        </a:rPr>
                        <a:t>Uploading the file on bootstrap.php shows a blank page</a:t>
                      </a:r>
                      <a:endParaRPr>
                        <a:solidFill>
                          <a:schemeClr val="dk2"/>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chemeClr val="dk2"/>
                          </a:solidFill>
                          <a:latin typeface="Lato Light"/>
                          <a:ea typeface="Lato Light"/>
                          <a:cs typeface="Lato Light"/>
                          <a:sym typeface="Lato Light"/>
                        </a:rPr>
                        <a:t>Critical, 10</a:t>
                      </a:r>
                      <a:endParaRPr>
                        <a:solidFill>
                          <a:schemeClr val="dk2"/>
                        </a:solidFill>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chemeClr val="dk2"/>
                          </a:solidFill>
                          <a:latin typeface="Lato Light"/>
                          <a:ea typeface="Lato Light"/>
                          <a:cs typeface="Lato Light"/>
                          <a:sym typeface="Lato Light"/>
                        </a:rPr>
                        <a:t>The system is down or is unusable after a short period of time. We have to fix the bugs to continue.</a:t>
                      </a:r>
                      <a:endParaRPr>
                        <a:solidFill>
                          <a:schemeClr val="dk2"/>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7"/>
          <p:cNvSpPr/>
          <p:nvPr/>
        </p:nvSpPr>
        <p:spPr>
          <a:xfrm>
            <a:off x="-863600" y="51590"/>
            <a:ext cx="431700" cy="4317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37"/>
          <p:cNvSpPr/>
          <p:nvPr/>
        </p:nvSpPr>
        <p:spPr>
          <a:xfrm>
            <a:off x="-863600" y="577088"/>
            <a:ext cx="431700" cy="4317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37"/>
          <p:cNvSpPr/>
          <p:nvPr/>
        </p:nvSpPr>
        <p:spPr>
          <a:xfrm>
            <a:off x="-3" y="0"/>
            <a:ext cx="617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txBox="1">
            <a:spLocks noGrp="1"/>
          </p:cNvSpPr>
          <p:nvPr>
            <p:ph type="ctrTitle"/>
          </p:nvPr>
        </p:nvSpPr>
        <p:spPr>
          <a:xfrm>
            <a:off x="2413500" y="240387"/>
            <a:ext cx="8628300" cy="9954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400" b="1">
                <a:solidFill>
                  <a:srgbClr val="000000"/>
                </a:solidFill>
                <a:highlight>
                  <a:srgbClr val="FFE599"/>
                </a:highlight>
                <a:latin typeface="Impact"/>
                <a:ea typeface="Impact"/>
                <a:cs typeface="Impact"/>
                <a:sym typeface="Impact"/>
              </a:rPr>
              <a:t>Challenges Faced</a:t>
            </a:r>
            <a:endParaRPr sz="4400" b="1">
              <a:solidFill>
                <a:srgbClr val="000000"/>
              </a:solidFill>
              <a:highlight>
                <a:srgbClr val="FFE599"/>
              </a:highlight>
              <a:latin typeface="Impact"/>
              <a:ea typeface="Impact"/>
              <a:cs typeface="Impact"/>
              <a:sym typeface="Impact"/>
            </a:endParaRPr>
          </a:p>
        </p:txBody>
      </p:sp>
      <p:sp>
        <p:nvSpPr>
          <p:cNvPr id="368" name="Google Shape;368;p37"/>
          <p:cNvSpPr txBox="1"/>
          <p:nvPr/>
        </p:nvSpPr>
        <p:spPr>
          <a:xfrm>
            <a:off x="2489700" y="1145950"/>
            <a:ext cx="7369500" cy="6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latin typeface="Lato Light"/>
                <a:ea typeface="Lato Light"/>
                <a:cs typeface="Lato Light"/>
                <a:sym typeface="Lato Light"/>
              </a:rPr>
              <a:t>CHALLENGES FACED &amp; HOW WE OVERCAME THEM WHEN COLLECTING AND USING THE BUG METRICS</a:t>
            </a:r>
            <a:endParaRPr sz="1600">
              <a:solidFill>
                <a:schemeClr val="dk1"/>
              </a:solidFill>
              <a:latin typeface="Lato Light"/>
              <a:ea typeface="Lato Light"/>
              <a:cs typeface="Lato Light"/>
              <a:sym typeface="Lato Light"/>
            </a:endParaRPr>
          </a:p>
        </p:txBody>
      </p:sp>
      <p:sp>
        <p:nvSpPr>
          <p:cNvPr id="369" name="Google Shape;369;p37"/>
          <p:cNvSpPr/>
          <p:nvPr/>
        </p:nvSpPr>
        <p:spPr>
          <a:xfrm>
            <a:off x="1151631" y="512727"/>
            <a:ext cx="926400" cy="9264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en-US" sz="4000">
                <a:solidFill>
                  <a:srgbClr val="D2B057"/>
                </a:solidFill>
                <a:latin typeface="Lato"/>
                <a:ea typeface="Lato"/>
                <a:cs typeface="Lato"/>
                <a:sym typeface="Lato"/>
              </a:rPr>
              <a:t>2</a:t>
            </a:r>
            <a:endParaRPr sz="4000" i="0" u="none" strike="noStrike" cap="none">
              <a:solidFill>
                <a:srgbClr val="D2B057"/>
              </a:solidFill>
              <a:latin typeface="Lato"/>
              <a:ea typeface="Lato"/>
              <a:cs typeface="Lato"/>
              <a:sym typeface="Lato"/>
            </a:endParaRPr>
          </a:p>
        </p:txBody>
      </p:sp>
      <p:graphicFrame>
        <p:nvGraphicFramePr>
          <p:cNvPr id="370" name="Google Shape;370;p37"/>
          <p:cNvGraphicFramePr/>
          <p:nvPr/>
        </p:nvGraphicFramePr>
        <p:xfrm>
          <a:off x="1151625" y="2586200"/>
          <a:ext cx="10513500" cy="1537021"/>
        </p:xfrm>
        <a:graphic>
          <a:graphicData uri="http://schemas.openxmlformats.org/drawingml/2006/table">
            <a:tbl>
              <a:tblPr>
                <a:noFill/>
                <a:tableStyleId>{2E84FD07-6E5A-452C-8AD4-01BE3CEAD333}</a:tableStyleId>
              </a:tblPr>
              <a:tblGrid>
                <a:gridCol w="5282325">
                  <a:extLst>
                    <a:ext uri="{9D8B030D-6E8A-4147-A177-3AD203B41FA5}">
                      <a16:colId xmlns:a16="http://schemas.microsoft.com/office/drawing/2014/main" val="20000"/>
                    </a:ext>
                  </a:extLst>
                </a:gridCol>
                <a:gridCol w="52311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solidFill>
                            <a:srgbClr val="083D65"/>
                          </a:solidFill>
                          <a:latin typeface="Lato"/>
                          <a:ea typeface="Lato"/>
                          <a:cs typeface="Lato"/>
                          <a:sym typeface="Lato"/>
                        </a:rPr>
                        <a:t>Challenges Faced</a:t>
                      </a:r>
                      <a:endParaRPr b="1">
                        <a:solidFill>
                          <a:srgbClr val="083D65"/>
                        </a:solidFill>
                        <a:latin typeface="Lato"/>
                        <a:ea typeface="Lato"/>
                        <a:cs typeface="Lato"/>
                        <a:sym typeface="La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US" b="1">
                          <a:solidFill>
                            <a:srgbClr val="083D65"/>
                          </a:solidFill>
                          <a:latin typeface="Lato"/>
                          <a:ea typeface="Lato"/>
                          <a:cs typeface="Lato"/>
                          <a:sym typeface="Lato"/>
                        </a:rPr>
                        <a:t>How did we overcome them?</a:t>
                      </a:r>
                      <a:endParaRPr b="1">
                        <a:solidFill>
                          <a:srgbClr val="083D65"/>
                        </a:solidFill>
                        <a:latin typeface="Lato"/>
                        <a:ea typeface="Lato"/>
                        <a:cs typeface="Lato"/>
                        <a:sym typeface="La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937525">
                <a:tc>
                  <a:txBody>
                    <a:bodyPr/>
                    <a:lstStyle/>
                    <a:p>
                      <a:pPr marL="0" lvl="0" indent="0" algn="just" rtl="0">
                        <a:lnSpc>
                          <a:spcPct val="115000"/>
                        </a:lnSpc>
                        <a:spcBef>
                          <a:spcPts val="0"/>
                        </a:spcBef>
                        <a:spcAft>
                          <a:spcPts val="0"/>
                        </a:spcAft>
                        <a:buNone/>
                      </a:pPr>
                      <a:r>
                        <a:rPr lang="en-US">
                          <a:solidFill>
                            <a:srgbClr val="083D65"/>
                          </a:solidFill>
                          <a:latin typeface="Lato Light"/>
                          <a:ea typeface="Lato Light"/>
                          <a:cs typeface="Lato Light"/>
                          <a:sym typeface="Lato Light"/>
                        </a:rPr>
                        <a:t>When focused on fixing the bugs, we tend to  forget to record the bugs on the bug log</a:t>
                      </a:r>
                      <a:endParaRPr>
                        <a:solidFill>
                          <a:srgbClr val="083D65"/>
                        </a:solidFill>
                        <a:latin typeface="Lato Light"/>
                        <a:ea typeface="Lato Light"/>
                        <a:cs typeface="Lato Light"/>
                        <a:sym typeface="Lato Light"/>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a:solidFill>
                            <a:srgbClr val="083D65"/>
                          </a:solidFill>
                          <a:latin typeface="Lato Light"/>
                          <a:ea typeface="Lato Light"/>
                          <a:cs typeface="Lato Light"/>
                          <a:sym typeface="Lato Light"/>
                        </a:rPr>
                        <a:t>Since we usually find bugs during the PP session and doing test cases, we are always accompanied with a group member and thus, we would remind each other to record the bugs found in the bug log. </a:t>
                      </a:r>
                      <a:endParaRPr>
                        <a:solidFill>
                          <a:srgbClr val="083D65"/>
                        </a:solidFill>
                        <a:latin typeface="Lato Light"/>
                        <a:ea typeface="Lato Light"/>
                        <a:cs typeface="Lato Light"/>
                        <a:sym typeface="Lato Light"/>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8"/>
          <p:cNvSpPr/>
          <p:nvPr/>
        </p:nvSpPr>
        <p:spPr>
          <a:xfrm>
            <a:off x="1151631" y="512727"/>
            <a:ext cx="926400" cy="9264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en-US" sz="4000">
                <a:solidFill>
                  <a:srgbClr val="D2B057"/>
                </a:solidFill>
                <a:latin typeface="Lato"/>
                <a:ea typeface="Lato"/>
                <a:cs typeface="Lato"/>
                <a:sym typeface="Lato"/>
              </a:rPr>
              <a:t>3</a:t>
            </a:r>
            <a:endParaRPr sz="4000" i="0" u="none" strike="noStrike" cap="none">
              <a:solidFill>
                <a:srgbClr val="D2B057"/>
              </a:solidFill>
              <a:latin typeface="Lato"/>
              <a:ea typeface="Lato"/>
              <a:cs typeface="Lato"/>
              <a:sym typeface="Lato"/>
            </a:endParaRPr>
          </a:p>
        </p:txBody>
      </p:sp>
      <p:sp>
        <p:nvSpPr>
          <p:cNvPr id="376" name="Google Shape;376;p38"/>
          <p:cNvSpPr/>
          <p:nvPr/>
        </p:nvSpPr>
        <p:spPr>
          <a:xfrm>
            <a:off x="-863600" y="51590"/>
            <a:ext cx="431700" cy="4317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38"/>
          <p:cNvSpPr/>
          <p:nvPr/>
        </p:nvSpPr>
        <p:spPr>
          <a:xfrm>
            <a:off x="-863600" y="577088"/>
            <a:ext cx="431700" cy="4317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8" name="Google Shape;378;p38"/>
          <p:cNvSpPr/>
          <p:nvPr/>
        </p:nvSpPr>
        <p:spPr>
          <a:xfrm>
            <a:off x="-3" y="0"/>
            <a:ext cx="617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txBox="1">
            <a:spLocks noGrp="1"/>
          </p:cNvSpPr>
          <p:nvPr>
            <p:ph type="ctrTitle"/>
          </p:nvPr>
        </p:nvSpPr>
        <p:spPr>
          <a:xfrm>
            <a:off x="2413500" y="240387"/>
            <a:ext cx="8628300" cy="9954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400" b="1">
                <a:solidFill>
                  <a:srgbClr val="000000"/>
                </a:solidFill>
                <a:highlight>
                  <a:srgbClr val="FFE599"/>
                </a:highlight>
                <a:latin typeface="Impact"/>
                <a:ea typeface="Impact"/>
                <a:cs typeface="Impact"/>
                <a:sym typeface="Impact"/>
              </a:rPr>
              <a:t>Use of Git</a:t>
            </a:r>
            <a:endParaRPr sz="4400" b="1">
              <a:solidFill>
                <a:srgbClr val="000000"/>
              </a:solidFill>
              <a:highlight>
                <a:srgbClr val="FFE599"/>
              </a:highlight>
              <a:latin typeface="Impact"/>
              <a:ea typeface="Impact"/>
              <a:cs typeface="Impact"/>
              <a:sym typeface="Impact"/>
            </a:endParaRPr>
          </a:p>
        </p:txBody>
      </p:sp>
      <p:sp>
        <p:nvSpPr>
          <p:cNvPr id="380" name="Google Shape;380;p3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381" name="Google Shape;381;p38"/>
          <p:cNvSpPr txBox="1"/>
          <p:nvPr/>
        </p:nvSpPr>
        <p:spPr>
          <a:xfrm>
            <a:off x="2489700" y="1145950"/>
            <a:ext cx="7369500" cy="6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latin typeface="Lato Light"/>
                <a:ea typeface="Lato Light"/>
                <a:cs typeface="Lato Light"/>
                <a:sym typeface="Lato Light"/>
              </a:rPr>
              <a:t>GitHub Snapshots</a:t>
            </a:r>
            <a:endParaRPr sz="1600">
              <a:solidFill>
                <a:schemeClr val="dk1"/>
              </a:solidFill>
              <a:latin typeface="Lato Light"/>
              <a:ea typeface="Lato Light"/>
              <a:cs typeface="Lato Light"/>
              <a:sym typeface="Lato Light"/>
            </a:endParaRPr>
          </a:p>
        </p:txBody>
      </p:sp>
      <p:pic>
        <p:nvPicPr>
          <p:cNvPr id="382" name="Google Shape;382;p38"/>
          <p:cNvPicPr preferRelativeResize="0"/>
          <p:nvPr/>
        </p:nvPicPr>
        <p:blipFill>
          <a:blip r:embed="rId3">
            <a:alphaModFix/>
          </a:blip>
          <a:stretch>
            <a:fillRect/>
          </a:stretch>
        </p:blipFill>
        <p:spPr>
          <a:xfrm>
            <a:off x="3772647" y="1827250"/>
            <a:ext cx="4729844" cy="47259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9"/>
          <p:cNvSpPr/>
          <p:nvPr/>
        </p:nvSpPr>
        <p:spPr>
          <a:xfrm>
            <a:off x="1151631" y="512727"/>
            <a:ext cx="926400" cy="9264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en-US" sz="4000">
                <a:solidFill>
                  <a:srgbClr val="D2B057"/>
                </a:solidFill>
                <a:latin typeface="Lato"/>
                <a:ea typeface="Lato"/>
                <a:cs typeface="Lato"/>
                <a:sym typeface="Lato"/>
              </a:rPr>
              <a:t>4</a:t>
            </a:r>
            <a:endParaRPr sz="4000" i="0" u="none" strike="noStrike" cap="none">
              <a:solidFill>
                <a:srgbClr val="D2B057"/>
              </a:solidFill>
              <a:latin typeface="Lato"/>
              <a:ea typeface="Lato"/>
              <a:cs typeface="Lato"/>
              <a:sym typeface="Lato"/>
            </a:endParaRPr>
          </a:p>
        </p:txBody>
      </p:sp>
      <p:sp>
        <p:nvSpPr>
          <p:cNvPr id="388" name="Google Shape;388;p39"/>
          <p:cNvSpPr/>
          <p:nvPr/>
        </p:nvSpPr>
        <p:spPr>
          <a:xfrm>
            <a:off x="-863600" y="51590"/>
            <a:ext cx="431700" cy="4317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39"/>
          <p:cNvSpPr/>
          <p:nvPr/>
        </p:nvSpPr>
        <p:spPr>
          <a:xfrm>
            <a:off x="-863600" y="577088"/>
            <a:ext cx="431700" cy="4317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0" name="Google Shape;390;p39"/>
          <p:cNvSpPr/>
          <p:nvPr/>
        </p:nvSpPr>
        <p:spPr>
          <a:xfrm>
            <a:off x="-3" y="0"/>
            <a:ext cx="617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txBox="1">
            <a:spLocks noGrp="1"/>
          </p:cNvSpPr>
          <p:nvPr>
            <p:ph type="ctrTitle"/>
          </p:nvPr>
        </p:nvSpPr>
        <p:spPr>
          <a:xfrm>
            <a:off x="2413500" y="240387"/>
            <a:ext cx="8628300" cy="9954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400" b="1">
                <a:solidFill>
                  <a:srgbClr val="000000"/>
                </a:solidFill>
                <a:highlight>
                  <a:srgbClr val="FFE599"/>
                </a:highlight>
                <a:latin typeface="Impact"/>
                <a:ea typeface="Impact"/>
                <a:cs typeface="Impact"/>
                <a:sym typeface="Impact"/>
              </a:rPr>
              <a:t>Others</a:t>
            </a:r>
            <a:endParaRPr sz="4400" b="1">
              <a:solidFill>
                <a:srgbClr val="000000"/>
              </a:solidFill>
              <a:highlight>
                <a:srgbClr val="FFE599"/>
              </a:highlight>
              <a:latin typeface="Impact"/>
              <a:ea typeface="Impact"/>
              <a:cs typeface="Impact"/>
              <a:sym typeface="Impact"/>
            </a:endParaRPr>
          </a:p>
        </p:txBody>
      </p:sp>
      <p:sp>
        <p:nvSpPr>
          <p:cNvPr id="392" name="Google Shape;392;p39"/>
          <p:cNvSpPr txBox="1"/>
          <p:nvPr/>
        </p:nvSpPr>
        <p:spPr>
          <a:xfrm>
            <a:off x="2489696" y="1145950"/>
            <a:ext cx="6607500"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latin typeface="Lato Light"/>
                <a:ea typeface="Lato Light"/>
                <a:cs typeface="Lato Light"/>
                <a:sym typeface="Lato Light"/>
              </a:rPr>
              <a:t>MAIN TAKEAWAYS FROM SOFTWARE PROJECT MANAGEMENT</a:t>
            </a:r>
            <a:endParaRPr sz="1600">
              <a:solidFill>
                <a:schemeClr val="dk1"/>
              </a:solidFill>
              <a:latin typeface="Lato Light"/>
              <a:ea typeface="Lato Light"/>
              <a:cs typeface="Lato Light"/>
              <a:sym typeface="Lato Light"/>
            </a:endParaRPr>
          </a:p>
        </p:txBody>
      </p:sp>
      <p:sp>
        <p:nvSpPr>
          <p:cNvPr id="393" name="Google Shape;393;p3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graphicFrame>
        <p:nvGraphicFramePr>
          <p:cNvPr id="394" name="Google Shape;394;p39"/>
          <p:cNvGraphicFramePr/>
          <p:nvPr/>
        </p:nvGraphicFramePr>
        <p:xfrm>
          <a:off x="1218425" y="2154638"/>
          <a:ext cx="10413550" cy="3449070"/>
        </p:xfrm>
        <a:graphic>
          <a:graphicData uri="http://schemas.openxmlformats.org/drawingml/2006/table">
            <a:tbl>
              <a:tblPr>
                <a:noFill/>
                <a:tableStyleId>{2E84FD07-6E5A-452C-8AD4-01BE3CEAD333}</a:tableStyleId>
              </a:tblPr>
              <a:tblGrid>
                <a:gridCol w="2545475">
                  <a:extLst>
                    <a:ext uri="{9D8B030D-6E8A-4147-A177-3AD203B41FA5}">
                      <a16:colId xmlns:a16="http://schemas.microsoft.com/office/drawing/2014/main" val="20000"/>
                    </a:ext>
                  </a:extLst>
                </a:gridCol>
                <a:gridCol w="7868075">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US" sz="1800" b="1">
                          <a:solidFill>
                            <a:srgbClr val="083D65"/>
                          </a:solidFill>
                          <a:latin typeface="Lato"/>
                          <a:ea typeface="Lato"/>
                          <a:cs typeface="Lato"/>
                          <a:sym typeface="Lato"/>
                        </a:rPr>
                        <a:t>Lessons Learnt and Key Takeaway</a:t>
                      </a:r>
                      <a:endParaRPr sz="1800" b="1">
                        <a:solidFill>
                          <a:srgbClr val="083D65"/>
                        </a:solidFill>
                        <a:latin typeface="Lato"/>
                        <a:ea typeface="Lato"/>
                        <a:cs typeface="Lato"/>
                        <a:sym typeface="Lato"/>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solidFill>
                      <a:srgbClr val="FFE599"/>
                    </a:solidFill>
                  </a:tcPr>
                </a:tc>
                <a:tc hMerge="1">
                  <a:txBody>
                    <a:bodyPr/>
                    <a:lstStyle/>
                    <a:p>
                      <a:endParaRPr lang="en-US"/>
                    </a:p>
                  </a:txBody>
                  <a:tcPr/>
                </a:tc>
                <a:extLst>
                  <a:ext uri="{0D108BD9-81ED-4DB2-BD59-A6C34878D82A}">
                    <a16:rowId xmlns:a16="http://schemas.microsoft.com/office/drawing/2014/main" val="10000"/>
                  </a:ext>
                </a:extLst>
              </a:tr>
              <a:tr h="381000">
                <a:tc rowSpan="5" gridSpan="2">
                  <a:txBody>
                    <a:bodyPr/>
                    <a:lstStyle/>
                    <a:p>
                      <a:pPr marL="0" lvl="0" indent="0" algn="l" rtl="0">
                        <a:lnSpc>
                          <a:spcPct val="115000"/>
                        </a:lnSpc>
                        <a:spcBef>
                          <a:spcPts val="0"/>
                        </a:spcBef>
                        <a:spcAft>
                          <a:spcPts val="0"/>
                        </a:spcAft>
                        <a:buNone/>
                      </a:pPr>
                      <a:r>
                        <a:rPr lang="en-US" sz="1800">
                          <a:solidFill>
                            <a:srgbClr val="083D65"/>
                          </a:solidFill>
                          <a:latin typeface="Lato Light"/>
                          <a:ea typeface="Lato Light"/>
                          <a:cs typeface="Lato Light"/>
                          <a:sym typeface="Lato Light"/>
                        </a:rPr>
                        <a:t>For the group, it has been challenging to follow closely to the schedule because all of us have our own individual commitments and projects that would take priority. We also realised that planning is also an integral part of task completion. </a:t>
                      </a:r>
                      <a:endParaRPr sz="1800">
                        <a:solidFill>
                          <a:srgbClr val="083D65"/>
                        </a:solidFill>
                        <a:latin typeface="Lato Light"/>
                        <a:ea typeface="Lato Light"/>
                        <a:cs typeface="Lato Light"/>
                        <a:sym typeface="Lato Light"/>
                      </a:endParaRPr>
                    </a:p>
                    <a:p>
                      <a:pPr marL="0" lvl="0" indent="0" algn="l" rtl="0">
                        <a:lnSpc>
                          <a:spcPct val="115000"/>
                        </a:lnSpc>
                        <a:spcBef>
                          <a:spcPts val="0"/>
                        </a:spcBef>
                        <a:spcAft>
                          <a:spcPts val="0"/>
                        </a:spcAft>
                        <a:buNone/>
                      </a:pPr>
                      <a:endParaRPr sz="1800">
                        <a:solidFill>
                          <a:srgbClr val="083D65"/>
                        </a:solidFill>
                        <a:latin typeface="Lato Light"/>
                        <a:ea typeface="Lato Light"/>
                        <a:cs typeface="Lato Light"/>
                        <a:sym typeface="Lato Light"/>
                      </a:endParaRPr>
                    </a:p>
                    <a:p>
                      <a:pPr marL="0" lvl="0" indent="0" algn="l" rtl="0">
                        <a:lnSpc>
                          <a:spcPct val="115000"/>
                        </a:lnSpc>
                        <a:spcBef>
                          <a:spcPts val="0"/>
                        </a:spcBef>
                        <a:spcAft>
                          <a:spcPts val="0"/>
                        </a:spcAft>
                        <a:buNone/>
                      </a:pPr>
                      <a:r>
                        <a:rPr lang="en-US" sz="1800">
                          <a:solidFill>
                            <a:srgbClr val="083D65"/>
                          </a:solidFill>
                          <a:latin typeface="Lato Light"/>
                          <a:ea typeface="Lato Light"/>
                          <a:cs typeface="Lato Light"/>
                          <a:sym typeface="Lato Light"/>
                        </a:rPr>
                        <a:t>However, looking back from this experience, the main takeaway would be the importance of communication and the need to work as a group to accomplish all the requirements. </a:t>
                      </a:r>
                      <a:endParaRPr sz="1800">
                        <a:solidFill>
                          <a:srgbClr val="083D65"/>
                        </a:solidFill>
                        <a:latin typeface="Lato Light"/>
                        <a:ea typeface="Lato Light"/>
                        <a:cs typeface="Lato Light"/>
                        <a:sym typeface="Lato Light"/>
                      </a:endParaRPr>
                    </a:p>
                    <a:p>
                      <a:pPr marL="0" lvl="0" indent="0" algn="l" rtl="0">
                        <a:lnSpc>
                          <a:spcPct val="115000"/>
                        </a:lnSpc>
                        <a:spcBef>
                          <a:spcPts val="0"/>
                        </a:spcBef>
                        <a:spcAft>
                          <a:spcPts val="0"/>
                        </a:spcAft>
                        <a:buNone/>
                      </a:pPr>
                      <a:endParaRPr sz="1800">
                        <a:solidFill>
                          <a:srgbClr val="083D65"/>
                        </a:solidFill>
                        <a:latin typeface="Lato Light"/>
                        <a:ea typeface="Lato Light"/>
                        <a:cs typeface="Lato Light"/>
                        <a:sym typeface="Lato Light"/>
                      </a:endParaRPr>
                    </a:p>
                    <a:p>
                      <a:pPr marL="0" lvl="0" indent="0" algn="l" rtl="0">
                        <a:lnSpc>
                          <a:spcPct val="115000"/>
                        </a:lnSpc>
                        <a:spcBef>
                          <a:spcPts val="0"/>
                        </a:spcBef>
                        <a:spcAft>
                          <a:spcPts val="0"/>
                        </a:spcAft>
                        <a:buNone/>
                      </a:pPr>
                      <a:endParaRPr sz="1800">
                        <a:solidFill>
                          <a:srgbClr val="083D65"/>
                        </a:solidFill>
                        <a:latin typeface="Lato Light"/>
                        <a:ea typeface="Lato Light"/>
                        <a:cs typeface="Lato Light"/>
                        <a:sym typeface="Lato Light"/>
                      </a:endParaRPr>
                    </a:p>
                    <a:p>
                      <a:pPr marL="0" lvl="0" indent="0" algn="l" rtl="0">
                        <a:lnSpc>
                          <a:spcPct val="115000"/>
                        </a:lnSpc>
                        <a:spcBef>
                          <a:spcPts val="0"/>
                        </a:spcBef>
                        <a:spcAft>
                          <a:spcPts val="0"/>
                        </a:spcAft>
                        <a:buNone/>
                      </a:pPr>
                      <a:endParaRPr sz="1800">
                        <a:solidFill>
                          <a:srgbClr val="083D65"/>
                        </a:solidFill>
                        <a:latin typeface="Lato Light"/>
                        <a:ea typeface="Lato Light"/>
                        <a:cs typeface="Lato Light"/>
                        <a:sym typeface="Lato Light"/>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rowSpan="5" hMerge="1">
                  <a:txBody>
                    <a:bodyPr/>
                    <a:lstStyle/>
                    <a:p>
                      <a:endParaRPr lang="en-US"/>
                    </a:p>
                  </a:txBody>
                  <a:tcPr/>
                </a:tc>
                <a:extLst>
                  <a:ext uri="{0D108BD9-81ED-4DB2-BD59-A6C34878D82A}">
                    <a16:rowId xmlns:a16="http://schemas.microsoft.com/office/drawing/2014/main" val="10001"/>
                  </a:ext>
                </a:extLst>
              </a:tr>
              <a:tr h="381000">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2"/>
                  </a:ext>
                </a:extLst>
              </a:tr>
              <a:tr h="381000">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r h="381000">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r h="381000">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0"/>
          <p:cNvSpPr/>
          <p:nvPr/>
        </p:nvSpPr>
        <p:spPr>
          <a:xfrm>
            <a:off x="1151631" y="512727"/>
            <a:ext cx="926400" cy="9264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en-US" sz="4000">
                <a:solidFill>
                  <a:srgbClr val="D2B057"/>
                </a:solidFill>
                <a:latin typeface="Lato"/>
                <a:ea typeface="Lato"/>
                <a:cs typeface="Lato"/>
                <a:sym typeface="Lato"/>
              </a:rPr>
              <a:t>4</a:t>
            </a:r>
            <a:endParaRPr sz="4000" i="0" u="none" strike="noStrike" cap="none">
              <a:solidFill>
                <a:srgbClr val="D2B057"/>
              </a:solidFill>
              <a:latin typeface="Lato"/>
              <a:ea typeface="Lato"/>
              <a:cs typeface="Lato"/>
              <a:sym typeface="Lato"/>
            </a:endParaRPr>
          </a:p>
        </p:txBody>
      </p:sp>
      <p:sp>
        <p:nvSpPr>
          <p:cNvPr id="400" name="Google Shape;400;p40"/>
          <p:cNvSpPr/>
          <p:nvPr/>
        </p:nvSpPr>
        <p:spPr>
          <a:xfrm>
            <a:off x="-863600" y="51590"/>
            <a:ext cx="431700" cy="4317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40"/>
          <p:cNvSpPr/>
          <p:nvPr/>
        </p:nvSpPr>
        <p:spPr>
          <a:xfrm>
            <a:off x="-863600" y="577088"/>
            <a:ext cx="431700" cy="4317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2" name="Google Shape;402;p40"/>
          <p:cNvSpPr/>
          <p:nvPr/>
        </p:nvSpPr>
        <p:spPr>
          <a:xfrm>
            <a:off x="-3" y="0"/>
            <a:ext cx="617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txBox="1">
            <a:spLocks noGrp="1"/>
          </p:cNvSpPr>
          <p:nvPr>
            <p:ph type="ctrTitle"/>
          </p:nvPr>
        </p:nvSpPr>
        <p:spPr>
          <a:xfrm>
            <a:off x="2413500" y="240387"/>
            <a:ext cx="8628300" cy="9954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400" b="1">
                <a:solidFill>
                  <a:srgbClr val="000000"/>
                </a:solidFill>
                <a:highlight>
                  <a:srgbClr val="FFE599"/>
                </a:highlight>
                <a:latin typeface="Impact"/>
                <a:ea typeface="Impact"/>
                <a:cs typeface="Impact"/>
                <a:sym typeface="Impact"/>
              </a:rPr>
              <a:t>Others</a:t>
            </a:r>
            <a:endParaRPr sz="4400" b="1">
              <a:solidFill>
                <a:srgbClr val="000000"/>
              </a:solidFill>
              <a:highlight>
                <a:srgbClr val="FFE599"/>
              </a:highlight>
              <a:latin typeface="Impact"/>
              <a:ea typeface="Impact"/>
              <a:cs typeface="Impact"/>
              <a:sym typeface="Impact"/>
            </a:endParaRPr>
          </a:p>
        </p:txBody>
      </p:sp>
      <p:sp>
        <p:nvSpPr>
          <p:cNvPr id="404" name="Google Shape;404;p40"/>
          <p:cNvSpPr txBox="1"/>
          <p:nvPr/>
        </p:nvSpPr>
        <p:spPr>
          <a:xfrm>
            <a:off x="2489696" y="1145950"/>
            <a:ext cx="6607500"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latin typeface="Lato Light"/>
                <a:ea typeface="Lato Light"/>
                <a:cs typeface="Lato Light"/>
                <a:sym typeface="Lato Light"/>
              </a:rPr>
              <a:t>TEAM CONFLICTS AND HOW DID WE SOLVE IT?</a:t>
            </a:r>
            <a:endParaRPr sz="1600">
              <a:solidFill>
                <a:schemeClr val="dk1"/>
              </a:solidFill>
              <a:latin typeface="Lato Light"/>
              <a:ea typeface="Lato Light"/>
              <a:cs typeface="Lato Light"/>
              <a:sym typeface="Lato Light"/>
            </a:endParaRPr>
          </a:p>
        </p:txBody>
      </p:sp>
      <p:sp>
        <p:nvSpPr>
          <p:cNvPr id="405" name="Google Shape;405;p4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406" name="Google Shape;406;p40"/>
          <p:cNvSpPr txBox="1"/>
          <p:nvPr/>
        </p:nvSpPr>
        <p:spPr>
          <a:xfrm>
            <a:off x="1151625" y="2446750"/>
            <a:ext cx="10537500" cy="4268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sz="2600">
                <a:solidFill>
                  <a:srgbClr val="083D65"/>
                </a:solidFill>
                <a:latin typeface="Lato Light"/>
                <a:ea typeface="Lato Light"/>
                <a:cs typeface="Lato Light"/>
                <a:sym typeface="Lato Light"/>
              </a:rPr>
              <a:t>Not actively participating. As a group, we consulted the prof for his advice and tried to heed his advice.</a:t>
            </a:r>
            <a:endParaRPr sz="2600">
              <a:solidFill>
                <a:srgbClr val="083D65"/>
              </a:solidFill>
              <a:latin typeface="Lato Light"/>
              <a:ea typeface="Lato Light"/>
              <a:cs typeface="Lato Light"/>
              <a:sym typeface="Lato Light"/>
            </a:endParaRPr>
          </a:p>
          <a:p>
            <a:pPr marL="0" lvl="0" indent="0" algn="just" rtl="0">
              <a:lnSpc>
                <a:spcPct val="115000"/>
              </a:lnSpc>
              <a:spcBef>
                <a:spcPts val="0"/>
              </a:spcBef>
              <a:spcAft>
                <a:spcPts val="0"/>
              </a:spcAft>
              <a:buNone/>
            </a:pPr>
            <a:endParaRPr sz="2600">
              <a:solidFill>
                <a:srgbClr val="083D65"/>
              </a:solidFill>
              <a:latin typeface="Lato Light"/>
              <a:ea typeface="Lato Light"/>
              <a:cs typeface="Lato Light"/>
              <a:sym typeface="La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1"/>
          <p:cNvSpPr/>
          <p:nvPr/>
        </p:nvSpPr>
        <p:spPr>
          <a:xfrm>
            <a:off x="1151631" y="512727"/>
            <a:ext cx="926400" cy="9264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en-US" sz="4000">
                <a:solidFill>
                  <a:srgbClr val="D2B057"/>
                </a:solidFill>
                <a:latin typeface="Lato"/>
                <a:ea typeface="Lato"/>
                <a:cs typeface="Lato"/>
                <a:sym typeface="Lato"/>
              </a:rPr>
              <a:t>4</a:t>
            </a:r>
            <a:endParaRPr sz="4000" i="0" u="none" strike="noStrike" cap="none">
              <a:solidFill>
                <a:srgbClr val="D2B057"/>
              </a:solidFill>
              <a:latin typeface="Lato"/>
              <a:ea typeface="Lato"/>
              <a:cs typeface="Lato"/>
              <a:sym typeface="Lato"/>
            </a:endParaRPr>
          </a:p>
        </p:txBody>
      </p:sp>
      <p:sp>
        <p:nvSpPr>
          <p:cNvPr id="412" name="Google Shape;412;p41"/>
          <p:cNvSpPr/>
          <p:nvPr/>
        </p:nvSpPr>
        <p:spPr>
          <a:xfrm>
            <a:off x="-863600" y="51590"/>
            <a:ext cx="431700" cy="4317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3" name="Google Shape;413;p41"/>
          <p:cNvSpPr/>
          <p:nvPr/>
        </p:nvSpPr>
        <p:spPr>
          <a:xfrm>
            <a:off x="-863600" y="577088"/>
            <a:ext cx="431700" cy="4317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4" name="Google Shape;414;p41"/>
          <p:cNvSpPr/>
          <p:nvPr/>
        </p:nvSpPr>
        <p:spPr>
          <a:xfrm>
            <a:off x="-3" y="0"/>
            <a:ext cx="617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txBox="1">
            <a:spLocks noGrp="1"/>
          </p:cNvSpPr>
          <p:nvPr>
            <p:ph type="ctrTitle"/>
          </p:nvPr>
        </p:nvSpPr>
        <p:spPr>
          <a:xfrm>
            <a:off x="2413500" y="240387"/>
            <a:ext cx="8628300" cy="9954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400" b="1">
                <a:solidFill>
                  <a:srgbClr val="000000"/>
                </a:solidFill>
                <a:highlight>
                  <a:srgbClr val="FFE599"/>
                </a:highlight>
                <a:latin typeface="Impact"/>
                <a:ea typeface="Impact"/>
                <a:cs typeface="Impact"/>
                <a:sym typeface="Impact"/>
              </a:rPr>
              <a:t>Others</a:t>
            </a:r>
            <a:endParaRPr sz="4400" b="1">
              <a:solidFill>
                <a:srgbClr val="000000"/>
              </a:solidFill>
              <a:highlight>
                <a:srgbClr val="FFE599"/>
              </a:highlight>
              <a:latin typeface="Impact"/>
              <a:ea typeface="Impact"/>
              <a:cs typeface="Impact"/>
              <a:sym typeface="Impact"/>
            </a:endParaRPr>
          </a:p>
        </p:txBody>
      </p:sp>
      <p:sp>
        <p:nvSpPr>
          <p:cNvPr id="416" name="Google Shape;416;p41"/>
          <p:cNvSpPr txBox="1"/>
          <p:nvPr/>
        </p:nvSpPr>
        <p:spPr>
          <a:xfrm>
            <a:off x="2489696" y="1145950"/>
            <a:ext cx="6607500"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a:solidFill>
                  <a:schemeClr val="dk1"/>
                </a:solidFill>
                <a:latin typeface="Lato Light"/>
                <a:ea typeface="Lato Light"/>
                <a:cs typeface="Lato Light"/>
                <a:sym typeface="Lato Light"/>
              </a:rPr>
              <a:t>INTERESTING THINGS ABOUT EACH OTHER THAT WE DID NOT KNOW BEFORE SPM</a:t>
            </a:r>
            <a:endParaRPr sz="1600">
              <a:solidFill>
                <a:schemeClr val="dk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sz="1600">
              <a:solidFill>
                <a:schemeClr val="dk1"/>
              </a:solidFill>
              <a:latin typeface="Lato Light"/>
              <a:ea typeface="Lato Light"/>
              <a:cs typeface="Lato Light"/>
              <a:sym typeface="Lato Light"/>
            </a:endParaRPr>
          </a:p>
          <a:p>
            <a:pPr marL="0" lvl="0" indent="0" algn="l" rtl="0">
              <a:spcBef>
                <a:spcPts val="0"/>
              </a:spcBef>
              <a:spcAft>
                <a:spcPts val="0"/>
              </a:spcAft>
              <a:buNone/>
            </a:pPr>
            <a:endParaRPr sz="1600">
              <a:solidFill>
                <a:schemeClr val="dk1"/>
              </a:solidFill>
              <a:latin typeface="Lato Light"/>
              <a:ea typeface="Lato Light"/>
              <a:cs typeface="Lato Light"/>
              <a:sym typeface="Lato Light"/>
            </a:endParaRPr>
          </a:p>
        </p:txBody>
      </p:sp>
      <p:sp>
        <p:nvSpPr>
          <p:cNvPr id="417" name="Google Shape;417;p4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418" name="Google Shape;418;p41"/>
          <p:cNvSpPr txBox="1"/>
          <p:nvPr/>
        </p:nvSpPr>
        <p:spPr>
          <a:xfrm>
            <a:off x="1151625" y="2446750"/>
            <a:ext cx="10216500" cy="4268700"/>
          </a:xfrm>
          <a:prstGeom prst="rect">
            <a:avLst/>
          </a:prstGeom>
          <a:noFill/>
          <a:ln>
            <a:noFill/>
          </a:ln>
        </p:spPr>
        <p:txBody>
          <a:bodyPr spcFirstLastPara="1" wrap="square" lIns="91425" tIns="91425" rIns="91425" bIns="91425" anchor="t" anchorCtr="0">
            <a:noAutofit/>
          </a:bodyPr>
          <a:lstStyle/>
          <a:p>
            <a:pPr marL="457200" lvl="0" indent="-393700" algn="just" rtl="0">
              <a:lnSpc>
                <a:spcPct val="150000"/>
              </a:lnSpc>
              <a:spcBef>
                <a:spcPts val="0"/>
              </a:spcBef>
              <a:spcAft>
                <a:spcPts val="0"/>
              </a:spcAft>
              <a:buClr>
                <a:srgbClr val="083D65"/>
              </a:buClr>
              <a:buSzPts val="2600"/>
              <a:buFont typeface="Lato Light"/>
              <a:buChar char="●"/>
            </a:pPr>
            <a:r>
              <a:rPr lang="en-US" sz="2600">
                <a:solidFill>
                  <a:srgbClr val="083D65"/>
                </a:solidFill>
                <a:latin typeface="Lato Light"/>
                <a:ea typeface="Lato Light"/>
                <a:cs typeface="Lato Light"/>
                <a:sym typeface="Lato Light"/>
              </a:rPr>
              <a:t>Glen really loves coke zero</a:t>
            </a:r>
            <a:endParaRPr sz="2600">
              <a:solidFill>
                <a:srgbClr val="083D65"/>
              </a:solidFill>
              <a:latin typeface="Lato Light"/>
              <a:ea typeface="Lato Light"/>
              <a:cs typeface="Lato Light"/>
              <a:sym typeface="Lato Light"/>
            </a:endParaRPr>
          </a:p>
          <a:p>
            <a:pPr marL="457200" lvl="0" indent="-393700" algn="just" rtl="0">
              <a:lnSpc>
                <a:spcPct val="150000"/>
              </a:lnSpc>
              <a:spcBef>
                <a:spcPts val="0"/>
              </a:spcBef>
              <a:spcAft>
                <a:spcPts val="0"/>
              </a:spcAft>
              <a:buClr>
                <a:srgbClr val="083D65"/>
              </a:buClr>
              <a:buSzPts val="2600"/>
              <a:buFont typeface="Lato Light"/>
              <a:buChar char="●"/>
            </a:pPr>
            <a:r>
              <a:rPr lang="en-US" sz="2600">
                <a:solidFill>
                  <a:srgbClr val="083D65"/>
                </a:solidFill>
                <a:latin typeface="Lato Light"/>
                <a:ea typeface="Lato Light"/>
                <a:cs typeface="Lato Light"/>
                <a:sym typeface="Lato Light"/>
              </a:rPr>
              <a:t>Kwan Yang is a 6 mod dude</a:t>
            </a:r>
            <a:endParaRPr sz="2600">
              <a:solidFill>
                <a:srgbClr val="083D65"/>
              </a:solidFill>
              <a:latin typeface="Lato Light"/>
              <a:ea typeface="Lato Light"/>
              <a:cs typeface="Lato Light"/>
              <a:sym typeface="Lato Light"/>
            </a:endParaRPr>
          </a:p>
          <a:p>
            <a:pPr marL="457200" lvl="0" indent="-393700" algn="just" rtl="0">
              <a:lnSpc>
                <a:spcPct val="150000"/>
              </a:lnSpc>
              <a:spcBef>
                <a:spcPts val="0"/>
              </a:spcBef>
              <a:spcAft>
                <a:spcPts val="0"/>
              </a:spcAft>
              <a:buClr>
                <a:srgbClr val="083D65"/>
              </a:buClr>
              <a:buSzPts val="2600"/>
              <a:buFont typeface="Lato Light"/>
              <a:buChar char="●"/>
            </a:pPr>
            <a:r>
              <a:rPr lang="en-US" sz="2600">
                <a:solidFill>
                  <a:srgbClr val="083D65"/>
                </a:solidFill>
                <a:latin typeface="Lato Light"/>
                <a:ea typeface="Lato Light"/>
                <a:cs typeface="Lato Light"/>
                <a:sym typeface="Lato Light"/>
              </a:rPr>
              <a:t>Agnes always has snacks/sweets in her bag</a:t>
            </a:r>
            <a:endParaRPr sz="2600">
              <a:solidFill>
                <a:srgbClr val="083D65"/>
              </a:solidFill>
              <a:latin typeface="Lato Light"/>
              <a:ea typeface="Lato Light"/>
              <a:cs typeface="Lato Light"/>
              <a:sym typeface="Lato Light"/>
            </a:endParaRPr>
          </a:p>
          <a:p>
            <a:pPr marL="457200" lvl="0" indent="-393700" algn="just" rtl="0">
              <a:lnSpc>
                <a:spcPct val="150000"/>
              </a:lnSpc>
              <a:spcBef>
                <a:spcPts val="0"/>
              </a:spcBef>
              <a:spcAft>
                <a:spcPts val="0"/>
              </a:spcAft>
              <a:buClr>
                <a:srgbClr val="083D65"/>
              </a:buClr>
              <a:buSzPts val="2600"/>
              <a:buFont typeface="Lato Light"/>
              <a:buChar char="●"/>
            </a:pPr>
            <a:r>
              <a:rPr lang="en-US" sz="2600">
                <a:solidFill>
                  <a:srgbClr val="083D65"/>
                </a:solidFill>
                <a:latin typeface="Lato Light"/>
                <a:ea typeface="Lato Light"/>
                <a:cs typeface="Lato Light"/>
                <a:sym typeface="Lato Light"/>
              </a:rPr>
              <a:t>Shourya tanked BPAS presentation</a:t>
            </a:r>
            <a:endParaRPr sz="2600">
              <a:solidFill>
                <a:srgbClr val="083D65"/>
              </a:solidFill>
              <a:latin typeface="Lato Light"/>
              <a:ea typeface="Lato Light"/>
              <a:cs typeface="Lato Light"/>
              <a:sym typeface="Lato Light"/>
            </a:endParaRPr>
          </a:p>
          <a:p>
            <a:pPr marL="457200" lvl="0" indent="-393700" algn="just" rtl="0">
              <a:lnSpc>
                <a:spcPct val="150000"/>
              </a:lnSpc>
              <a:spcBef>
                <a:spcPts val="0"/>
              </a:spcBef>
              <a:spcAft>
                <a:spcPts val="0"/>
              </a:spcAft>
              <a:buClr>
                <a:srgbClr val="083D65"/>
              </a:buClr>
              <a:buSzPts val="2600"/>
              <a:buFont typeface="Lato Light"/>
              <a:buChar char="●"/>
            </a:pPr>
            <a:r>
              <a:rPr lang="en-US" sz="2600">
                <a:solidFill>
                  <a:srgbClr val="083D65"/>
                </a:solidFill>
                <a:latin typeface="Lato Light"/>
                <a:ea typeface="Lato Light"/>
                <a:cs typeface="Lato Light"/>
                <a:sym typeface="Lato Light"/>
              </a:rPr>
              <a:t>Mary is a tehpeng lover</a:t>
            </a:r>
            <a:endParaRPr sz="2600">
              <a:solidFill>
                <a:srgbClr val="083D65"/>
              </a:solidFill>
              <a:latin typeface="Lato Light"/>
              <a:ea typeface="Lato Light"/>
              <a:cs typeface="Lato Light"/>
              <a:sym typeface="La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2"/>
          <p:cNvSpPr txBox="1">
            <a:spLocks noGrp="1"/>
          </p:cNvSpPr>
          <p:nvPr>
            <p:ph type="ctrTitle"/>
          </p:nvPr>
        </p:nvSpPr>
        <p:spPr>
          <a:xfrm>
            <a:off x="2689854" y="1588707"/>
            <a:ext cx="9144000" cy="23877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9000" b="1">
                <a:solidFill>
                  <a:srgbClr val="000000"/>
                </a:solidFill>
                <a:highlight>
                  <a:srgbClr val="FFE599"/>
                </a:highlight>
                <a:latin typeface="Impact"/>
                <a:ea typeface="Impact"/>
                <a:cs typeface="Impact"/>
                <a:sym typeface="Impact"/>
              </a:rPr>
              <a:t>Thank you.</a:t>
            </a:r>
            <a:endParaRPr b="1">
              <a:solidFill>
                <a:srgbClr val="000000"/>
              </a:solidFill>
              <a:highlight>
                <a:srgbClr val="FFE599"/>
              </a:highlight>
              <a:latin typeface="Impact"/>
              <a:ea typeface="Impact"/>
              <a:cs typeface="Impact"/>
              <a:sym typeface="Impact"/>
            </a:endParaRPr>
          </a:p>
        </p:txBody>
      </p:sp>
      <p:sp>
        <p:nvSpPr>
          <p:cNvPr id="425" name="Google Shape;425;p42"/>
          <p:cNvSpPr txBox="1">
            <a:spLocks noGrp="1"/>
          </p:cNvSpPr>
          <p:nvPr>
            <p:ph type="sldNum" idx="12"/>
          </p:nvPr>
        </p:nvSpPr>
        <p:spPr>
          <a:xfrm>
            <a:off x="10834759" y="6295269"/>
            <a:ext cx="460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17</a:t>
            </a:fld>
            <a:endParaRPr/>
          </a:p>
        </p:txBody>
      </p:sp>
      <p:sp>
        <p:nvSpPr>
          <p:cNvPr id="426" name="Google Shape;426;p42"/>
          <p:cNvSpPr txBox="1"/>
          <p:nvPr/>
        </p:nvSpPr>
        <p:spPr>
          <a:xfrm>
            <a:off x="2922022" y="4061135"/>
            <a:ext cx="4923900" cy="6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i="1">
                <a:solidFill>
                  <a:srgbClr val="434343"/>
                </a:solidFill>
                <a:latin typeface="Lato Light"/>
                <a:ea typeface="Lato Light"/>
                <a:cs typeface="Lato Light"/>
                <a:sym typeface="Lato Light"/>
              </a:rPr>
              <a:t>Done by: G8T4</a:t>
            </a:r>
            <a:endParaRPr sz="2000" i="1">
              <a:solidFill>
                <a:srgbClr val="434343"/>
              </a:solidFill>
              <a:latin typeface="Lato Light"/>
              <a:ea typeface="Lato Light"/>
              <a:cs typeface="Lato Light"/>
              <a:sym typeface="Lato Light"/>
            </a:endParaRPr>
          </a:p>
        </p:txBody>
      </p:sp>
      <p:sp>
        <p:nvSpPr>
          <p:cNvPr id="427" name="Google Shape;427;p42"/>
          <p:cNvSpPr/>
          <p:nvPr/>
        </p:nvSpPr>
        <p:spPr>
          <a:xfrm>
            <a:off x="-6" y="0"/>
            <a:ext cx="17799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2"/>
          <p:cNvSpPr/>
          <p:nvPr/>
        </p:nvSpPr>
        <p:spPr>
          <a:xfrm>
            <a:off x="1889282" y="0"/>
            <a:ext cx="431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p:nvPr/>
        </p:nvSpPr>
        <p:spPr>
          <a:xfrm>
            <a:off x="-863600" y="51590"/>
            <a:ext cx="431700" cy="4317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4800" b="1">
              <a:solidFill>
                <a:srgbClr val="083D65"/>
              </a:solidFill>
              <a:latin typeface="Josefin Sans"/>
              <a:ea typeface="Josefin Sans"/>
              <a:cs typeface="Josefin Sans"/>
              <a:sym typeface="Josefin Sans"/>
            </a:endParaRPr>
          </a:p>
        </p:txBody>
      </p:sp>
      <p:sp>
        <p:nvSpPr>
          <p:cNvPr id="183" name="Google Shape;183;p27"/>
          <p:cNvSpPr/>
          <p:nvPr/>
        </p:nvSpPr>
        <p:spPr>
          <a:xfrm>
            <a:off x="-863600" y="577088"/>
            <a:ext cx="431700" cy="4317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27"/>
          <p:cNvSpPr txBox="1">
            <a:spLocks noGrp="1"/>
          </p:cNvSpPr>
          <p:nvPr>
            <p:ph type="ctrTitle"/>
          </p:nvPr>
        </p:nvSpPr>
        <p:spPr>
          <a:xfrm>
            <a:off x="2964200" y="342600"/>
            <a:ext cx="6157500" cy="11433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7000" b="1">
                <a:solidFill>
                  <a:srgbClr val="000000"/>
                </a:solidFill>
                <a:highlight>
                  <a:srgbClr val="FFE599"/>
                </a:highlight>
                <a:latin typeface="Impact"/>
                <a:ea typeface="Impact"/>
                <a:cs typeface="Impact"/>
                <a:sym typeface="Impact"/>
              </a:rPr>
              <a:t>Today’s Agenda</a:t>
            </a:r>
            <a:endParaRPr sz="7000" b="1">
              <a:solidFill>
                <a:srgbClr val="000000"/>
              </a:solidFill>
              <a:highlight>
                <a:srgbClr val="FFE599"/>
              </a:highlight>
              <a:latin typeface="Impact"/>
              <a:ea typeface="Impact"/>
              <a:cs typeface="Impact"/>
              <a:sym typeface="Impact"/>
            </a:endParaRPr>
          </a:p>
        </p:txBody>
      </p:sp>
      <p:sp>
        <p:nvSpPr>
          <p:cNvPr id="185" name="Google Shape;185;p27"/>
          <p:cNvSpPr txBox="1"/>
          <p:nvPr/>
        </p:nvSpPr>
        <p:spPr>
          <a:xfrm>
            <a:off x="2964200" y="1974673"/>
            <a:ext cx="7214700" cy="4320600"/>
          </a:xfrm>
          <a:prstGeom prst="rect">
            <a:avLst/>
          </a:prstGeom>
          <a:noFill/>
          <a:ln>
            <a:noFill/>
          </a:ln>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rgbClr val="083D65"/>
              </a:buClr>
              <a:buSzPts val="2400"/>
              <a:buFont typeface="Lato Light"/>
              <a:buAutoNum type="arabicPeriod"/>
            </a:pPr>
            <a:r>
              <a:rPr lang="en-US" sz="2400">
                <a:solidFill>
                  <a:srgbClr val="083D65"/>
                </a:solidFill>
                <a:latin typeface="Lato Light"/>
                <a:ea typeface="Lato Light"/>
                <a:cs typeface="Lato Light"/>
                <a:sym typeface="Lato Light"/>
              </a:rPr>
              <a:t>Schedule</a:t>
            </a:r>
            <a:endParaRPr sz="2400">
              <a:solidFill>
                <a:srgbClr val="083D65"/>
              </a:solidFill>
              <a:latin typeface="Lato Light"/>
              <a:ea typeface="Lato Light"/>
              <a:cs typeface="Lato Light"/>
              <a:sym typeface="Lato Light"/>
            </a:endParaRPr>
          </a:p>
          <a:p>
            <a:pPr marL="457200" lvl="0" indent="-381000" algn="l" rtl="0">
              <a:lnSpc>
                <a:spcPct val="200000"/>
              </a:lnSpc>
              <a:spcBef>
                <a:spcPts val="0"/>
              </a:spcBef>
              <a:spcAft>
                <a:spcPts val="0"/>
              </a:spcAft>
              <a:buClr>
                <a:srgbClr val="083D65"/>
              </a:buClr>
              <a:buSzPts val="2400"/>
              <a:buFont typeface="Lato Light"/>
              <a:buAutoNum type="arabicPeriod"/>
            </a:pPr>
            <a:r>
              <a:rPr lang="en-US" sz="2400">
                <a:solidFill>
                  <a:srgbClr val="083D65"/>
                </a:solidFill>
                <a:latin typeface="Lato Light"/>
                <a:ea typeface="Lato Light"/>
                <a:cs typeface="Lato Light"/>
                <a:sym typeface="Lato Light"/>
              </a:rPr>
              <a:t>Bug Metrics</a:t>
            </a:r>
            <a:endParaRPr sz="2400">
              <a:solidFill>
                <a:srgbClr val="083D65"/>
              </a:solidFill>
              <a:latin typeface="Lato Light"/>
              <a:ea typeface="Lato Light"/>
              <a:cs typeface="Lato Light"/>
              <a:sym typeface="Lato Light"/>
            </a:endParaRPr>
          </a:p>
          <a:p>
            <a:pPr marL="457200" lvl="0" indent="-381000" algn="l" rtl="0">
              <a:lnSpc>
                <a:spcPct val="200000"/>
              </a:lnSpc>
              <a:spcBef>
                <a:spcPts val="0"/>
              </a:spcBef>
              <a:spcAft>
                <a:spcPts val="0"/>
              </a:spcAft>
              <a:buClr>
                <a:srgbClr val="083D65"/>
              </a:buClr>
              <a:buSzPts val="2400"/>
              <a:buFont typeface="Lato Light"/>
              <a:buAutoNum type="arabicPeriod"/>
            </a:pPr>
            <a:r>
              <a:rPr lang="en-US" sz="2400">
                <a:solidFill>
                  <a:srgbClr val="083D65"/>
                </a:solidFill>
                <a:latin typeface="Lato Light"/>
                <a:ea typeface="Lato Light"/>
                <a:cs typeface="Lato Light"/>
                <a:sym typeface="Lato Light"/>
              </a:rPr>
              <a:t>Use of Git</a:t>
            </a:r>
            <a:endParaRPr sz="2400">
              <a:solidFill>
                <a:srgbClr val="083D65"/>
              </a:solidFill>
              <a:latin typeface="Lato Light"/>
              <a:ea typeface="Lato Light"/>
              <a:cs typeface="Lato Light"/>
              <a:sym typeface="Lato Light"/>
            </a:endParaRPr>
          </a:p>
          <a:p>
            <a:pPr marL="457200" lvl="0" indent="-381000" algn="l" rtl="0">
              <a:lnSpc>
                <a:spcPct val="200000"/>
              </a:lnSpc>
              <a:spcBef>
                <a:spcPts val="0"/>
              </a:spcBef>
              <a:spcAft>
                <a:spcPts val="0"/>
              </a:spcAft>
              <a:buClr>
                <a:srgbClr val="083D65"/>
              </a:buClr>
              <a:buSzPts val="2400"/>
              <a:buFont typeface="Lato Light"/>
              <a:buAutoNum type="arabicPeriod"/>
            </a:pPr>
            <a:r>
              <a:rPr lang="en-US" sz="2400">
                <a:solidFill>
                  <a:srgbClr val="083D65"/>
                </a:solidFill>
                <a:latin typeface="Lato Light"/>
                <a:ea typeface="Lato Light"/>
                <a:cs typeface="Lato Light"/>
                <a:sym typeface="Lato Light"/>
              </a:rPr>
              <a:t>Others</a:t>
            </a:r>
            <a:endParaRPr sz="2400">
              <a:latin typeface="Lato"/>
              <a:ea typeface="Lato"/>
              <a:cs typeface="Lato"/>
              <a:sym typeface="Lato"/>
            </a:endParaRPr>
          </a:p>
        </p:txBody>
      </p:sp>
      <p:sp>
        <p:nvSpPr>
          <p:cNvPr id="186" name="Google Shape;186;p27"/>
          <p:cNvSpPr/>
          <p:nvPr/>
        </p:nvSpPr>
        <p:spPr>
          <a:xfrm>
            <a:off x="-6" y="0"/>
            <a:ext cx="17799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1889282" y="0"/>
            <a:ext cx="431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p:nvPr/>
        </p:nvSpPr>
        <p:spPr>
          <a:xfrm>
            <a:off x="-863600" y="51590"/>
            <a:ext cx="431700" cy="4317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28"/>
          <p:cNvSpPr/>
          <p:nvPr/>
        </p:nvSpPr>
        <p:spPr>
          <a:xfrm>
            <a:off x="-863600" y="577088"/>
            <a:ext cx="431700" cy="4317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 name="Google Shape;194;p28"/>
          <p:cNvSpPr/>
          <p:nvPr/>
        </p:nvSpPr>
        <p:spPr>
          <a:xfrm>
            <a:off x="-3" y="0"/>
            <a:ext cx="617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txBox="1">
            <a:spLocks noGrp="1"/>
          </p:cNvSpPr>
          <p:nvPr>
            <p:ph type="ctrTitle"/>
          </p:nvPr>
        </p:nvSpPr>
        <p:spPr>
          <a:xfrm>
            <a:off x="2413500" y="240387"/>
            <a:ext cx="8628300" cy="9954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400" b="1">
                <a:solidFill>
                  <a:srgbClr val="000000"/>
                </a:solidFill>
                <a:highlight>
                  <a:srgbClr val="FFE599"/>
                </a:highlight>
                <a:latin typeface="Impact"/>
                <a:ea typeface="Impact"/>
                <a:cs typeface="Impact"/>
                <a:sym typeface="Impact"/>
              </a:rPr>
              <a:t>Schedule (Planned)</a:t>
            </a:r>
            <a:endParaRPr sz="4400" b="1">
              <a:solidFill>
                <a:srgbClr val="000000"/>
              </a:solidFill>
              <a:highlight>
                <a:srgbClr val="FFE599"/>
              </a:highlight>
              <a:latin typeface="Impact"/>
              <a:ea typeface="Impact"/>
              <a:cs typeface="Impact"/>
              <a:sym typeface="Impact"/>
            </a:endParaRPr>
          </a:p>
        </p:txBody>
      </p:sp>
      <p:sp>
        <p:nvSpPr>
          <p:cNvPr id="196" name="Google Shape;196;p28"/>
          <p:cNvSpPr txBox="1"/>
          <p:nvPr/>
        </p:nvSpPr>
        <p:spPr>
          <a:xfrm>
            <a:off x="2489711" y="1145960"/>
            <a:ext cx="4883400"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a:solidFill>
                  <a:schemeClr val="dk1"/>
                </a:solidFill>
                <a:latin typeface="Lato Light"/>
                <a:ea typeface="Lato Light"/>
                <a:cs typeface="Lato Light"/>
                <a:sym typeface="Lato Light"/>
              </a:rPr>
              <a:t>ACTUAL VS PLANNED SCHEDULE</a:t>
            </a:r>
            <a:endParaRPr sz="1600">
              <a:solidFill>
                <a:schemeClr val="dk1"/>
              </a:solidFill>
              <a:latin typeface="Lato Light"/>
              <a:ea typeface="Lato Light"/>
              <a:cs typeface="Lato Light"/>
              <a:sym typeface="Lato Light"/>
            </a:endParaRPr>
          </a:p>
          <a:p>
            <a:pPr marL="0" lvl="0" indent="0" algn="l" rtl="0">
              <a:spcBef>
                <a:spcPts val="0"/>
              </a:spcBef>
              <a:spcAft>
                <a:spcPts val="0"/>
              </a:spcAft>
              <a:buNone/>
            </a:pPr>
            <a:endParaRPr sz="1600">
              <a:solidFill>
                <a:schemeClr val="dk1"/>
              </a:solidFill>
              <a:latin typeface="Lato Light"/>
              <a:ea typeface="Lato Light"/>
              <a:cs typeface="Lato Light"/>
              <a:sym typeface="Lato Light"/>
            </a:endParaRPr>
          </a:p>
        </p:txBody>
      </p:sp>
      <p:grpSp>
        <p:nvGrpSpPr>
          <p:cNvPr id="197" name="Google Shape;197;p28"/>
          <p:cNvGrpSpPr/>
          <p:nvPr/>
        </p:nvGrpSpPr>
        <p:grpSpPr>
          <a:xfrm>
            <a:off x="5375480" y="2077262"/>
            <a:ext cx="2378583" cy="4780284"/>
            <a:chOff x="0" y="2295575"/>
            <a:chExt cx="2286000" cy="2847950"/>
          </a:xfrm>
        </p:grpSpPr>
        <p:grpSp>
          <p:nvGrpSpPr>
            <p:cNvPr id="198" name="Google Shape;198;p28"/>
            <p:cNvGrpSpPr/>
            <p:nvPr/>
          </p:nvGrpSpPr>
          <p:grpSpPr>
            <a:xfrm>
              <a:off x="0" y="2295575"/>
              <a:ext cx="2286000" cy="2847950"/>
              <a:chOff x="0" y="2295575"/>
              <a:chExt cx="2286000" cy="2847950"/>
            </a:xfrm>
          </p:grpSpPr>
          <p:sp>
            <p:nvSpPr>
              <p:cNvPr id="199" name="Google Shape;199;p28"/>
              <p:cNvSpPr/>
              <p:nvPr/>
            </p:nvSpPr>
            <p:spPr>
              <a:xfrm>
                <a:off x="0" y="2823925"/>
                <a:ext cx="2286000" cy="2319600"/>
              </a:xfrm>
              <a:prstGeom prst="rect">
                <a:avLst/>
              </a:prstGeom>
              <a:solidFill>
                <a:srgbClr val="D2B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p28"/>
              <p:cNvSpPr/>
              <p:nvPr/>
            </p:nvSpPr>
            <p:spPr>
              <a:xfrm>
                <a:off x="0" y="2295575"/>
                <a:ext cx="2286000" cy="53700"/>
              </a:xfrm>
              <a:prstGeom prst="rect">
                <a:avLst/>
              </a:prstGeom>
              <a:solidFill>
                <a:srgbClr val="D2B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1" name="Google Shape;201;p28"/>
            <p:cNvSpPr txBox="1"/>
            <p:nvPr/>
          </p:nvSpPr>
          <p:spPr>
            <a:xfrm>
              <a:off x="84210" y="2379556"/>
              <a:ext cx="2114400" cy="4131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None/>
              </a:pPr>
              <a:r>
                <a:rPr lang="en-US" sz="1300" b="1">
                  <a:solidFill>
                    <a:srgbClr val="D2B057"/>
                  </a:solidFill>
                  <a:latin typeface="Lato"/>
                  <a:ea typeface="Lato"/>
                  <a:cs typeface="Lato"/>
                  <a:sym typeface="Lato"/>
                </a:rPr>
                <a:t>Iteration 3 (Week 9 to 10): </a:t>
              </a:r>
              <a:br>
                <a:rPr lang="en-US" sz="1300">
                  <a:solidFill>
                    <a:srgbClr val="D2B057"/>
                  </a:solidFill>
                  <a:latin typeface="Lato"/>
                  <a:ea typeface="Lato"/>
                  <a:cs typeface="Lato"/>
                  <a:sym typeface="Lato"/>
                </a:rPr>
              </a:br>
              <a:r>
                <a:rPr lang="en-US" sz="1300">
                  <a:solidFill>
                    <a:srgbClr val="D2B057"/>
                  </a:solidFill>
                  <a:latin typeface="Lato"/>
                  <a:ea typeface="Lato"/>
                  <a:cs typeface="Lato"/>
                  <a:sym typeface="Lato"/>
                </a:rPr>
                <a:t>15 Oct — 28 Oct</a:t>
              </a:r>
              <a:endParaRPr sz="1300">
                <a:solidFill>
                  <a:srgbClr val="D2B057"/>
                </a:solidFill>
                <a:latin typeface="Lato"/>
                <a:ea typeface="Lato"/>
                <a:cs typeface="Lato"/>
                <a:sym typeface="Lato"/>
              </a:endParaRPr>
            </a:p>
          </p:txBody>
        </p:sp>
        <p:sp>
          <p:nvSpPr>
            <p:cNvPr id="202" name="Google Shape;202;p28"/>
            <p:cNvSpPr txBox="1"/>
            <p:nvPr/>
          </p:nvSpPr>
          <p:spPr>
            <a:xfrm>
              <a:off x="216159" y="3011190"/>
              <a:ext cx="1853400" cy="1774800"/>
            </a:xfrm>
            <a:prstGeom prst="rect">
              <a:avLst/>
            </a:prstGeom>
            <a:noFill/>
            <a:ln>
              <a:noFill/>
            </a:ln>
          </p:spPr>
          <p:txBody>
            <a:bodyPr spcFirstLastPara="1" wrap="square" lIns="121900" tIns="121900" rIns="121900" bIns="121900" anchor="t" anchorCtr="0">
              <a:noAutofit/>
            </a:bodyPr>
            <a:lstStyle/>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Implement clearing logic (Round 2) feature</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Implement live bidding (Round 2) feature</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Design Front-End for admin page</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Create test cases for clearing logic &amp; live bidding</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Preparation for UAT</a:t>
              </a:r>
              <a:endParaRPr sz="1200">
                <a:solidFill>
                  <a:srgbClr val="FFFFFF"/>
                </a:solidFill>
                <a:latin typeface="Lato"/>
                <a:ea typeface="Lato"/>
                <a:cs typeface="Lato"/>
                <a:sym typeface="Lato"/>
              </a:endParaRPr>
            </a:p>
          </p:txBody>
        </p:sp>
        <p:cxnSp>
          <p:nvCxnSpPr>
            <p:cNvPr id="203" name="Google Shape;203;p28"/>
            <p:cNvCxnSpPr/>
            <p:nvPr/>
          </p:nvCxnSpPr>
          <p:spPr>
            <a:xfrm>
              <a:off x="2286000" y="2295575"/>
              <a:ext cx="0" cy="2837400"/>
            </a:xfrm>
            <a:prstGeom prst="straightConnector1">
              <a:avLst/>
            </a:prstGeom>
            <a:noFill/>
            <a:ln w="9525" cap="flat" cmpd="sng">
              <a:solidFill>
                <a:srgbClr val="D9D9D9"/>
              </a:solidFill>
              <a:prstDash val="dot"/>
              <a:round/>
              <a:headEnd type="none" w="sm" len="sm"/>
              <a:tailEnd type="none" w="sm" len="sm"/>
            </a:ln>
          </p:spPr>
        </p:cxnSp>
      </p:grpSp>
      <p:grpSp>
        <p:nvGrpSpPr>
          <p:cNvPr id="204" name="Google Shape;204;p28"/>
          <p:cNvGrpSpPr/>
          <p:nvPr/>
        </p:nvGrpSpPr>
        <p:grpSpPr>
          <a:xfrm>
            <a:off x="2996590" y="2077262"/>
            <a:ext cx="2378583" cy="4780284"/>
            <a:chOff x="0" y="2295575"/>
            <a:chExt cx="2286000" cy="2847950"/>
          </a:xfrm>
        </p:grpSpPr>
        <p:grpSp>
          <p:nvGrpSpPr>
            <p:cNvPr id="205" name="Google Shape;205;p28"/>
            <p:cNvGrpSpPr/>
            <p:nvPr/>
          </p:nvGrpSpPr>
          <p:grpSpPr>
            <a:xfrm>
              <a:off x="0" y="2295575"/>
              <a:ext cx="2286000" cy="2847950"/>
              <a:chOff x="0" y="2295575"/>
              <a:chExt cx="2286000" cy="2847950"/>
            </a:xfrm>
          </p:grpSpPr>
          <p:sp>
            <p:nvSpPr>
              <p:cNvPr id="206" name="Google Shape;206;p28"/>
              <p:cNvSpPr/>
              <p:nvPr/>
            </p:nvSpPr>
            <p:spPr>
              <a:xfrm>
                <a:off x="0" y="2823925"/>
                <a:ext cx="2286000" cy="2319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p28"/>
              <p:cNvSpPr/>
              <p:nvPr/>
            </p:nvSpPr>
            <p:spPr>
              <a:xfrm>
                <a:off x="0" y="2295575"/>
                <a:ext cx="2286000" cy="537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8" name="Google Shape;208;p28"/>
            <p:cNvSpPr txBox="1"/>
            <p:nvPr/>
          </p:nvSpPr>
          <p:spPr>
            <a:xfrm>
              <a:off x="97487" y="2388359"/>
              <a:ext cx="2077200" cy="3801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None/>
              </a:pPr>
              <a:r>
                <a:rPr lang="en-US" sz="1300" b="1">
                  <a:solidFill>
                    <a:schemeClr val="dk2"/>
                  </a:solidFill>
                  <a:latin typeface="Lato"/>
                  <a:ea typeface="Lato"/>
                  <a:cs typeface="Lato"/>
                  <a:sym typeface="Lato"/>
                </a:rPr>
                <a:t>Iteration 2 (Week 7 to 8): </a:t>
              </a:r>
              <a:br>
                <a:rPr lang="en-US" sz="1300">
                  <a:solidFill>
                    <a:schemeClr val="dk2"/>
                  </a:solidFill>
                  <a:latin typeface="Lato"/>
                  <a:ea typeface="Lato"/>
                  <a:cs typeface="Lato"/>
                  <a:sym typeface="Lato"/>
                </a:rPr>
              </a:br>
              <a:r>
                <a:rPr lang="en-US" sz="1300">
                  <a:solidFill>
                    <a:schemeClr val="dk2"/>
                  </a:solidFill>
                  <a:latin typeface="Lato"/>
                  <a:ea typeface="Lato"/>
                  <a:cs typeface="Lato"/>
                  <a:sym typeface="Lato"/>
                </a:rPr>
                <a:t>1 Oct — 14 Oct </a:t>
              </a:r>
              <a:endParaRPr sz="1300">
                <a:solidFill>
                  <a:schemeClr val="dk2"/>
                </a:solidFill>
                <a:latin typeface="Lato"/>
                <a:ea typeface="Lato"/>
                <a:cs typeface="Lato"/>
                <a:sym typeface="Lato"/>
              </a:endParaRPr>
            </a:p>
          </p:txBody>
        </p:sp>
        <p:sp>
          <p:nvSpPr>
            <p:cNvPr id="209" name="Google Shape;209;p28"/>
            <p:cNvSpPr txBox="1"/>
            <p:nvPr/>
          </p:nvSpPr>
          <p:spPr>
            <a:xfrm>
              <a:off x="216295" y="2985655"/>
              <a:ext cx="1853400" cy="1832100"/>
            </a:xfrm>
            <a:prstGeom prst="rect">
              <a:avLst/>
            </a:prstGeom>
            <a:noFill/>
            <a:ln>
              <a:noFill/>
            </a:ln>
          </p:spPr>
          <p:txBody>
            <a:bodyPr spcFirstLastPara="1" wrap="square" lIns="121900" tIns="121900" rIns="121900" bIns="121900" anchor="t" anchorCtr="0">
              <a:noAutofit/>
            </a:bodyPr>
            <a:lstStyle/>
            <a:p>
              <a:pPr marL="457200" lvl="0" indent="-304800" algn="l" rtl="0">
                <a:lnSpc>
                  <a:spcPct val="115000"/>
                </a:lnSpc>
                <a:spcBef>
                  <a:spcPts val="0"/>
                </a:spcBef>
                <a:spcAft>
                  <a:spcPts val="0"/>
                </a:spcAft>
                <a:buClr>
                  <a:srgbClr val="FFFFFF"/>
                </a:buClr>
                <a:buSzPts val="1200"/>
                <a:buFont typeface="Roboto"/>
                <a:buAutoNum type="arabicPeriod"/>
              </a:pPr>
              <a:r>
                <a:rPr lang="en-US" sz="1200">
                  <a:solidFill>
                    <a:schemeClr val="lt1"/>
                  </a:solidFill>
                  <a:latin typeface="Lato"/>
                  <a:ea typeface="Lato"/>
                  <a:cs typeface="Lato"/>
                  <a:sym typeface="Lato"/>
                </a:rPr>
                <a:t>Creation of JSON, JSON Checker</a:t>
              </a:r>
              <a:endParaRPr sz="1200">
                <a:solidFill>
                  <a:schemeClr val="lt1"/>
                </a:solidFill>
                <a:latin typeface="Lato"/>
                <a:ea typeface="Lato"/>
                <a:cs typeface="Lato"/>
                <a:sym typeface="Lato"/>
              </a:endParaRPr>
            </a:p>
            <a:p>
              <a:pPr marL="457200" lvl="0" indent="-304800" algn="l" rtl="0">
                <a:lnSpc>
                  <a:spcPct val="115000"/>
                </a:lnSpc>
                <a:spcBef>
                  <a:spcPts val="0"/>
                </a:spcBef>
                <a:spcAft>
                  <a:spcPts val="0"/>
                </a:spcAft>
                <a:buClr>
                  <a:schemeClr val="lt1"/>
                </a:buClr>
                <a:buSzPts val="1200"/>
                <a:buFont typeface="Lato"/>
                <a:buAutoNum type="arabicPeriod"/>
              </a:pPr>
              <a:r>
                <a:rPr lang="en-US" sz="1200">
                  <a:solidFill>
                    <a:schemeClr val="lt1"/>
                  </a:solidFill>
                  <a:latin typeface="Lato"/>
                  <a:ea typeface="Lato"/>
                  <a:cs typeface="Lato"/>
                  <a:sym typeface="Lato"/>
                </a:rPr>
                <a:t>Implement JSON Functionalities and validations</a:t>
              </a:r>
              <a:endParaRPr sz="1200">
                <a:solidFill>
                  <a:schemeClr val="lt1"/>
                </a:solidFill>
                <a:latin typeface="Lato"/>
                <a:ea typeface="Lato"/>
                <a:cs typeface="Lato"/>
                <a:sym typeface="Lato"/>
              </a:endParaRPr>
            </a:p>
            <a:p>
              <a:pPr marL="457200" lvl="0" indent="-304800" algn="l" rtl="0">
                <a:lnSpc>
                  <a:spcPct val="115000"/>
                </a:lnSpc>
                <a:spcBef>
                  <a:spcPts val="0"/>
                </a:spcBef>
                <a:spcAft>
                  <a:spcPts val="0"/>
                </a:spcAft>
                <a:buClr>
                  <a:schemeClr val="lt1"/>
                </a:buClr>
                <a:buSzPts val="1200"/>
                <a:buFont typeface="Lato"/>
                <a:buAutoNum type="arabicPeriod"/>
              </a:pPr>
              <a:r>
                <a:rPr lang="en-US" sz="1200">
                  <a:solidFill>
                    <a:schemeClr val="lt1"/>
                  </a:solidFill>
                  <a:latin typeface="Lato"/>
                  <a:ea typeface="Lato"/>
                  <a:cs typeface="Lato"/>
                  <a:sym typeface="Lato"/>
                </a:rPr>
                <a:t>Implement of bidding features </a:t>
              </a:r>
              <a:endParaRPr sz="1200">
                <a:solidFill>
                  <a:schemeClr val="lt1"/>
                </a:solidFill>
                <a:latin typeface="Lato"/>
                <a:ea typeface="Lato"/>
                <a:cs typeface="Lato"/>
                <a:sym typeface="Lato"/>
              </a:endParaRPr>
            </a:p>
            <a:p>
              <a:pPr marL="457200" lvl="0" indent="-304800" algn="l" rtl="0">
                <a:lnSpc>
                  <a:spcPct val="115000"/>
                </a:lnSpc>
                <a:spcBef>
                  <a:spcPts val="0"/>
                </a:spcBef>
                <a:spcAft>
                  <a:spcPts val="0"/>
                </a:spcAft>
                <a:buClr>
                  <a:schemeClr val="lt1"/>
                </a:buClr>
                <a:buSzPts val="1200"/>
                <a:buFont typeface="Lato"/>
                <a:buAutoNum type="arabicPeriod"/>
              </a:pPr>
              <a:r>
                <a:rPr lang="en-US" sz="1200">
                  <a:solidFill>
                    <a:schemeClr val="lt1"/>
                  </a:solidFill>
                  <a:latin typeface="Lato"/>
                  <a:ea typeface="Lato"/>
                  <a:cs typeface="Lato"/>
                  <a:sym typeface="Lato"/>
                </a:rPr>
                <a:t>Implement admin functionality</a:t>
              </a:r>
              <a:endParaRPr sz="1200">
                <a:solidFill>
                  <a:schemeClr val="lt1"/>
                </a:solidFill>
                <a:latin typeface="Lato"/>
                <a:ea typeface="Lato"/>
                <a:cs typeface="Lato"/>
                <a:sym typeface="Lato"/>
              </a:endParaRPr>
            </a:p>
            <a:p>
              <a:pPr marL="457200" lvl="0" indent="-304800" algn="l" rtl="0">
                <a:lnSpc>
                  <a:spcPct val="115000"/>
                </a:lnSpc>
                <a:spcBef>
                  <a:spcPts val="0"/>
                </a:spcBef>
                <a:spcAft>
                  <a:spcPts val="0"/>
                </a:spcAft>
                <a:buClr>
                  <a:schemeClr val="lt1"/>
                </a:buClr>
                <a:buSzPts val="1200"/>
                <a:buFont typeface="Lato"/>
                <a:buAutoNum type="arabicPeriod"/>
              </a:pPr>
              <a:r>
                <a:rPr lang="en-US" sz="1200">
                  <a:solidFill>
                    <a:schemeClr val="lt1"/>
                  </a:solidFill>
                  <a:latin typeface="Lato"/>
                  <a:ea typeface="Lato"/>
                  <a:cs typeface="Lato"/>
                  <a:sym typeface="Lato"/>
                </a:rPr>
                <a:t>Run test cases and update bug metrics</a:t>
              </a:r>
              <a:endParaRPr sz="1200">
                <a:solidFill>
                  <a:schemeClr val="lt1"/>
                </a:solidFill>
                <a:latin typeface="Lato"/>
                <a:ea typeface="Lato"/>
                <a:cs typeface="Lato"/>
                <a:sym typeface="Lato"/>
              </a:endParaRPr>
            </a:p>
            <a:p>
              <a:pPr marL="457200" lvl="0" indent="-304800" algn="l" rtl="0">
                <a:lnSpc>
                  <a:spcPct val="115000"/>
                </a:lnSpc>
                <a:spcBef>
                  <a:spcPts val="0"/>
                </a:spcBef>
                <a:spcAft>
                  <a:spcPts val="0"/>
                </a:spcAft>
                <a:buClr>
                  <a:schemeClr val="lt1"/>
                </a:buClr>
                <a:buSzPts val="1200"/>
                <a:buFont typeface="Lato"/>
                <a:buAutoNum type="arabicPeriod"/>
              </a:pPr>
              <a:r>
                <a:rPr lang="en-US" sz="1200">
                  <a:solidFill>
                    <a:schemeClr val="lt1"/>
                  </a:solidFill>
                  <a:latin typeface="Lato"/>
                  <a:ea typeface="Lato"/>
                  <a:cs typeface="Lato"/>
                  <a:sym typeface="Lato"/>
                </a:rPr>
                <a:t>Preparation for application demo and progress update</a:t>
              </a:r>
              <a:endParaRPr sz="1200">
                <a:solidFill>
                  <a:schemeClr val="lt1"/>
                </a:solidFill>
                <a:latin typeface="Lato"/>
                <a:ea typeface="Lato"/>
                <a:cs typeface="Lato"/>
                <a:sym typeface="Lato"/>
              </a:endParaRPr>
            </a:p>
          </p:txBody>
        </p:sp>
        <p:cxnSp>
          <p:nvCxnSpPr>
            <p:cNvPr id="210" name="Google Shape;210;p28"/>
            <p:cNvCxnSpPr/>
            <p:nvPr/>
          </p:nvCxnSpPr>
          <p:spPr>
            <a:xfrm>
              <a:off x="2286000" y="2295575"/>
              <a:ext cx="0" cy="2837400"/>
            </a:xfrm>
            <a:prstGeom prst="straightConnector1">
              <a:avLst/>
            </a:prstGeom>
            <a:noFill/>
            <a:ln w="9525" cap="flat" cmpd="sng">
              <a:solidFill>
                <a:srgbClr val="83E3D9"/>
              </a:solidFill>
              <a:prstDash val="dot"/>
              <a:round/>
              <a:headEnd type="none" w="sm" len="sm"/>
              <a:tailEnd type="none" w="sm" len="sm"/>
            </a:ln>
          </p:spPr>
        </p:cxnSp>
      </p:grpSp>
      <p:grpSp>
        <p:nvGrpSpPr>
          <p:cNvPr id="211" name="Google Shape;211;p28"/>
          <p:cNvGrpSpPr/>
          <p:nvPr/>
        </p:nvGrpSpPr>
        <p:grpSpPr>
          <a:xfrm>
            <a:off x="617700" y="2077262"/>
            <a:ext cx="2378583" cy="4780284"/>
            <a:chOff x="0" y="2295575"/>
            <a:chExt cx="2286000" cy="2847950"/>
          </a:xfrm>
        </p:grpSpPr>
        <p:grpSp>
          <p:nvGrpSpPr>
            <p:cNvPr id="212" name="Google Shape;212;p28"/>
            <p:cNvGrpSpPr/>
            <p:nvPr/>
          </p:nvGrpSpPr>
          <p:grpSpPr>
            <a:xfrm>
              <a:off x="0" y="2295575"/>
              <a:ext cx="2286000" cy="2847950"/>
              <a:chOff x="0" y="2295575"/>
              <a:chExt cx="2286000" cy="2847950"/>
            </a:xfrm>
          </p:grpSpPr>
          <p:sp>
            <p:nvSpPr>
              <p:cNvPr id="213" name="Google Shape;213;p28"/>
              <p:cNvSpPr/>
              <p:nvPr/>
            </p:nvSpPr>
            <p:spPr>
              <a:xfrm>
                <a:off x="0" y="2823925"/>
                <a:ext cx="2286000" cy="2319600"/>
              </a:xfrm>
              <a:prstGeom prst="rect">
                <a:avLst/>
              </a:prstGeom>
              <a:solidFill>
                <a:srgbClr val="D2B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4" name="Google Shape;214;p28"/>
              <p:cNvSpPr/>
              <p:nvPr/>
            </p:nvSpPr>
            <p:spPr>
              <a:xfrm>
                <a:off x="0" y="2295575"/>
                <a:ext cx="2286000" cy="53700"/>
              </a:xfrm>
              <a:prstGeom prst="rect">
                <a:avLst/>
              </a:prstGeom>
              <a:solidFill>
                <a:srgbClr val="D2B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5" name="Google Shape;215;p28"/>
            <p:cNvSpPr txBox="1"/>
            <p:nvPr/>
          </p:nvSpPr>
          <p:spPr>
            <a:xfrm>
              <a:off x="106776" y="2388344"/>
              <a:ext cx="2058300" cy="5940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2100"/>
                </a:spcAft>
                <a:buNone/>
              </a:pPr>
              <a:r>
                <a:rPr lang="en-US" sz="1300" b="1">
                  <a:solidFill>
                    <a:srgbClr val="D2B057"/>
                  </a:solidFill>
                  <a:latin typeface="Lato"/>
                  <a:ea typeface="Lato"/>
                  <a:cs typeface="Lato"/>
                  <a:sym typeface="Lato"/>
                </a:rPr>
                <a:t>Iteration 1 (Week 5 to 6): </a:t>
              </a:r>
              <a:br>
                <a:rPr lang="en-US" sz="1300">
                  <a:solidFill>
                    <a:srgbClr val="D2B057"/>
                  </a:solidFill>
                  <a:latin typeface="Lato"/>
                  <a:ea typeface="Lato"/>
                  <a:cs typeface="Lato"/>
                  <a:sym typeface="Lato"/>
                </a:rPr>
              </a:br>
              <a:r>
                <a:rPr lang="en-US" sz="1300">
                  <a:solidFill>
                    <a:srgbClr val="D2B057"/>
                  </a:solidFill>
                  <a:latin typeface="Lato"/>
                  <a:ea typeface="Lato"/>
                  <a:cs typeface="Lato"/>
                  <a:sym typeface="Lato"/>
                </a:rPr>
                <a:t>17 Sept — 30 Oct </a:t>
              </a:r>
              <a:endParaRPr sz="1300">
                <a:solidFill>
                  <a:srgbClr val="D2B057"/>
                </a:solidFill>
                <a:latin typeface="Lato"/>
                <a:ea typeface="Lato"/>
                <a:cs typeface="Lato"/>
                <a:sym typeface="Lato"/>
              </a:endParaRPr>
            </a:p>
          </p:txBody>
        </p:sp>
        <p:sp>
          <p:nvSpPr>
            <p:cNvPr id="216" name="Google Shape;216;p28"/>
            <p:cNvSpPr txBox="1"/>
            <p:nvPr/>
          </p:nvSpPr>
          <p:spPr>
            <a:xfrm>
              <a:off x="216291" y="2982349"/>
              <a:ext cx="1853400" cy="1790100"/>
            </a:xfrm>
            <a:prstGeom prst="rect">
              <a:avLst/>
            </a:prstGeom>
            <a:noFill/>
            <a:ln>
              <a:noFill/>
            </a:ln>
          </p:spPr>
          <p:txBody>
            <a:bodyPr spcFirstLastPara="1" wrap="square" lIns="121900" tIns="121900" rIns="121900" bIns="121900" anchor="t" anchorCtr="0">
              <a:noAutofit/>
            </a:bodyPr>
            <a:lstStyle/>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Front-End development for login and homepage</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Implement Bootstrap feature </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Create test cases and test login page </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Update bug metrics</a:t>
              </a:r>
              <a:endParaRPr sz="1200">
                <a:solidFill>
                  <a:srgbClr val="FFFFFF"/>
                </a:solidFill>
                <a:latin typeface="Lato"/>
                <a:ea typeface="Lato"/>
                <a:cs typeface="Lato"/>
                <a:sym typeface="Lato"/>
              </a:endParaRPr>
            </a:p>
          </p:txBody>
        </p:sp>
        <p:cxnSp>
          <p:nvCxnSpPr>
            <p:cNvPr id="217" name="Google Shape;217;p28"/>
            <p:cNvCxnSpPr/>
            <p:nvPr/>
          </p:nvCxnSpPr>
          <p:spPr>
            <a:xfrm>
              <a:off x="2286000" y="2295575"/>
              <a:ext cx="0" cy="2837400"/>
            </a:xfrm>
            <a:prstGeom prst="straightConnector1">
              <a:avLst/>
            </a:prstGeom>
            <a:noFill/>
            <a:ln w="9525" cap="flat" cmpd="sng">
              <a:solidFill>
                <a:srgbClr val="83E3D9"/>
              </a:solidFill>
              <a:prstDash val="dot"/>
              <a:round/>
              <a:headEnd type="none" w="sm" len="sm"/>
              <a:tailEnd type="none" w="sm" len="sm"/>
            </a:ln>
          </p:spPr>
        </p:cxnSp>
      </p:grpSp>
      <p:grpSp>
        <p:nvGrpSpPr>
          <p:cNvPr id="218" name="Google Shape;218;p28"/>
          <p:cNvGrpSpPr/>
          <p:nvPr/>
        </p:nvGrpSpPr>
        <p:grpSpPr>
          <a:xfrm>
            <a:off x="10039066" y="2077262"/>
            <a:ext cx="2601547" cy="4780284"/>
            <a:chOff x="0" y="2295575"/>
            <a:chExt cx="2603109" cy="2847950"/>
          </a:xfrm>
        </p:grpSpPr>
        <p:grpSp>
          <p:nvGrpSpPr>
            <p:cNvPr id="219" name="Google Shape;219;p28"/>
            <p:cNvGrpSpPr/>
            <p:nvPr/>
          </p:nvGrpSpPr>
          <p:grpSpPr>
            <a:xfrm>
              <a:off x="0" y="2295575"/>
              <a:ext cx="2286000" cy="2847950"/>
              <a:chOff x="0" y="2295575"/>
              <a:chExt cx="2286000" cy="2847950"/>
            </a:xfrm>
          </p:grpSpPr>
          <p:sp>
            <p:nvSpPr>
              <p:cNvPr id="220" name="Google Shape;220;p28"/>
              <p:cNvSpPr/>
              <p:nvPr/>
            </p:nvSpPr>
            <p:spPr>
              <a:xfrm>
                <a:off x="0" y="2823925"/>
                <a:ext cx="2286000" cy="2319600"/>
              </a:xfrm>
              <a:prstGeom prst="rect">
                <a:avLst/>
              </a:prstGeom>
              <a:solidFill>
                <a:srgbClr val="D2B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p28"/>
              <p:cNvSpPr/>
              <p:nvPr/>
            </p:nvSpPr>
            <p:spPr>
              <a:xfrm>
                <a:off x="0" y="2295575"/>
                <a:ext cx="2286000" cy="53700"/>
              </a:xfrm>
              <a:prstGeom prst="rect">
                <a:avLst/>
              </a:prstGeom>
              <a:solidFill>
                <a:srgbClr val="D2B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22" name="Google Shape;222;p28"/>
            <p:cNvSpPr txBox="1"/>
            <p:nvPr/>
          </p:nvSpPr>
          <p:spPr>
            <a:xfrm>
              <a:off x="9" y="2398204"/>
              <a:ext cx="2603100" cy="3768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2100"/>
                </a:spcAft>
                <a:buNone/>
              </a:pPr>
              <a:r>
                <a:rPr lang="en-US" sz="1300" b="1">
                  <a:solidFill>
                    <a:srgbClr val="D2B057"/>
                  </a:solidFill>
                  <a:latin typeface="Lato"/>
                  <a:ea typeface="Lato"/>
                  <a:cs typeface="Lato"/>
                  <a:sym typeface="Lato"/>
                </a:rPr>
                <a:t>Iteration 5 (Week 13 ): </a:t>
              </a:r>
              <a:br>
                <a:rPr lang="en-US" sz="1300">
                  <a:solidFill>
                    <a:srgbClr val="D2B057"/>
                  </a:solidFill>
                  <a:latin typeface="Lato"/>
                  <a:ea typeface="Lato"/>
                  <a:cs typeface="Lato"/>
                  <a:sym typeface="Lato"/>
                </a:rPr>
              </a:br>
              <a:r>
                <a:rPr lang="en-US" sz="1300">
                  <a:solidFill>
                    <a:srgbClr val="D2B057"/>
                  </a:solidFill>
                  <a:latin typeface="Lato"/>
                  <a:ea typeface="Lato"/>
                  <a:cs typeface="Lato"/>
                  <a:sym typeface="Lato"/>
                </a:rPr>
                <a:t>12 Nov — 19 Nov </a:t>
              </a:r>
              <a:endParaRPr sz="1300">
                <a:solidFill>
                  <a:srgbClr val="D2B057"/>
                </a:solidFill>
                <a:latin typeface="Lato"/>
                <a:ea typeface="Lato"/>
                <a:cs typeface="Lato"/>
                <a:sym typeface="Lato"/>
              </a:endParaRPr>
            </a:p>
          </p:txBody>
        </p:sp>
        <p:sp>
          <p:nvSpPr>
            <p:cNvPr id="223" name="Google Shape;223;p28"/>
            <p:cNvSpPr txBox="1"/>
            <p:nvPr/>
          </p:nvSpPr>
          <p:spPr>
            <a:xfrm>
              <a:off x="216303" y="3003097"/>
              <a:ext cx="1853400" cy="1790100"/>
            </a:xfrm>
            <a:prstGeom prst="rect">
              <a:avLst/>
            </a:prstGeom>
            <a:noFill/>
            <a:ln>
              <a:noFill/>
            </a:ln>
          </p:spPr>
          <p:txBody>
            <a:bodyPr spcFirstLastPara="1" wrap="square" lIns="121900" tIns="121900" rIns="121900" bIns="121900" anchor="t" anchorCtr="0">
              <a:noAutofit/>
            </a:bodyPr>
            <a:lstStyle/>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Prepare for final presentation</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Runthrough final presentation</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Present on Final Presentation</a:t>
              </a:r>
              <a:endParaRPr sz="1200">
                <a:solidFill>
                  <a:srgbClr val="FFFFFF"/>
                </a:solidFill>
                <a:latin typeface="Lato"/>
                <a:ea typeface="Lato"/>
                <a:cs typeface="Lato"/>
                <a:sym typeface="Lato"/>
              </a:endParaRPr>
            </a:p>
          </p:txBody>
        </p:sp>
        <p:cxnSp>
          <p:nvCxnSpPr>
            <p:cNvPr id="224" name="Google Shape;224;p28"/>
            <p:cNvCxnSpPr/>
            <p:nvPr/>
          </p:nvCxnSpPr>
          <p:spPr>
            <a:xfrm>
              <a:off x="2286000" y="2295575"/>
              <a:ext cx="0" cy="2837400"/>
            </a:xfrm>
            <a:prstGeom prst="straightConnector1">
              <a:avLst/>
            </a:prstGeom>
            <a:noFill/>
            <a:ln w="9525" cap="flat" cmpd="sng">
              <a:solidFill>
                <a:srgbClr val="83E3D9"/>
              </a:solidFill>
              <a:prstDash val="dot"/>
              <a:round/>
              <a:headEnd type="none" w="sm" len="sm"/>
              <a:tailEnd type="none" w="sm" len="sm"/>
            </a:ln>
          </p:spPr>
        </p:cxnSp>
      </p:grpSp>
      <p:grpSp>
        <p:nvGrpSpPr>
          <p:cNvPr id="225" name="Google Shape;225;p28"/>
          <p:cNvGrpSpPr/>
          <p:nvPr/>
        </p:nvGrpSpPr>
        <p:grpSpPr>
          <a:xfrm>
            <a:off x="7754375" y="2077262"/>
            <a:ext cx="2449872" cy="4780284"/>
            <a:chOff x="0" y="2295575"/>
            <a:chExt cx="2451343" cy="2847950"/>
          </a:xfrm>
        </p:grpSpPr>
        <p:grpSp>
          <p:nvGrpSpPr>
            <p:cNvPr id="226" name="Google Shape;226;p28"/>
            <p:cNvGrpSpPr/>
            <p:nvPr/>
          </p:nvGrpSpPr>
          <p:grpSpPr>
            <a:xfrm>
              <a:off x="0" y="2295575"/>
              <a:ext cx="2286000" cy="2847950"/>
              <a:chOff x="0" y="2295575"/>
              <a:chExt cx="2286000" cy="2847950"/>
            </a:xfrm>
          </p:grpSpPr>
          <p:sp>
            <p:nvSpPr>
              <p:cNvPr id="227" name="Google Shape;227;p28"/>
              <p:cNvSpPr/>
              <p:nvPr/>
            </p:nvSpPr>
            <p:spPr>
              <a:xfrm>
                <a:off x="0" y="2823925"/>
                <a:ext cx="2286000" cy="2319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 name="Google Shape;228;p28"/>
              <p:cNvSpPr/>
              <p:nvPr/>
            </p:nvSpPr>
            <p:spPr>
              <a:xfrm>
                <a:off x="0" y="2295575"/>
                <a:ext cx="2286000" cy="537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29" name="Google Shape;229;p28"/>
            <p:cNvSpPr txBox="1"/>
            <p:nvPr/>
          </p:nvSpPr>
          <p:spPr>
            <a:xfrm>
              <a:off x="71443" y="2388359"/>
              <a:ext cx="2379900" cy="382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None/>
              </a:pPr>
              <a:r>
                <a:rPr lang="en-US" sz="1300" b="1">
                  <a:solidFill>
                    <a:schemeClr val="dk2"/>
                  </a:solidFill>
                  <a:latin typeface="Lato"/>
                  <a:ea typeface="Lato"/>
                  <a:cs typeface="Lato"/>
                  <a:sym typeface="Lato"/>
                </a:rPr>
                <a:t>Iteration 4 (Week 11 to 12): </a:t>
              </a:r>
              <a:br>
                <a:rPr lang="en-US" sz="1300" b="1">
                  <a:solidFill>
                    <a:schemeClr val="dk2"/>
                  </a:solidFill>
                  <a:latin typeface="Lato"/>
                  <a:ea typeface="Lato"/>
                  <a:cs typeface="Lato"/>
                  <a:sym typeface="Lato"/>
                </a:rPr>
              </a:br>
              <a:r>
                <a:rPr lang="en-US" sz="1300" b="1">
                  <a:solidFill>
                    <a:schemeClr val="dk2"/>
                  </a:solidFill>
                  <a:latin typeface="Lato"/>
                  <a:ea typeface="Lato"/>
                  <a:cs typeface="Lato"/>
                  <a:sym typeface="Lato"/>
                </a:rPr>
                <a:t> </a:t>
              </a:r>
              <a:r>
                <a:rPr lang="en-US" sz="1300">
                  <a:solidFill>
                    <a:schemeClr val="dk2"/>
                  </a:solidFill>
                  <a:latin typeface="Lato"/>
                  <a:ea typeface="Lato"/>
                  <a:cs typeface="Lato"/>
                  <a:sym typeface="Lato"/>
                </a:rPr>
                <a:t>29 Oct to 11 Nov</a:t>
              </a:r>
              <a:endParaRPr sz="1300">
                <a:solidFill>
                  <a:schemeClr val="dk2"/>
                </a:solidFill>
                <a:latin typeface="Lato"/>
                <a:ea typeface="Lato"/>
                <a:cs typeface="Lato"/>
                <a:sym typeface="Lato"/>
              </a:endParaRPr>
            </a:p>
          </p:txBody>
        </p:sp>
        <p:sp>
          <p:nvSpPr>
            <p:cNvPr id="230" name="Google Shape;230;p28"/>
            <p:cNvSpPr txBox="1"/>
            <p:nvPr/>
          </p:nvSpPr>
          <p:spPr>
            <a:xfrm>
              <a:off x="216183" y="2988491"/>
              <a:ext cx="1853400" cy="1769100"/>
            </a:xfrm>
            <a:prstGeom prst="rect">
              <a:avLst/>
            </a:prstGeom>
            <a:noFill/>
            <a:ln>
              <a:noFill/>
            </a:ln>
          </p:spPr>
          <p:txBody>
            <a:bodyPr spcFirstLastPara="1" wrap="square" lIns="121900" tIns="121900" rIns="121900" bIns="121900" anchor="t" anchorCtr="0">
              <a:noAutofit/>
            </a:bodyPr>
            <a:lstStyle/>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Refining existing website after UAT’s feedback</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Implementation of additional requirements    (if any)</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Prepare for final presentation  </a:t>
              </a:r>
              <a:endParaRPr sz="1200">
                <a:solidFill>
                  <a:srgbClr val="FFFFFF"/>
                </a:solidFill>
                <a:latin typeface="Lato"/>
                <a:ea typeface="Lato"/>
                <a:cs typeface="Lato"/>
                <a:sym typeface="Lato"/>
              </a:endParaRPr>
            </a:p>
          </p:txBody>
        </p:sp>
      </p:grpSp>
      <p:sp>
        <p:nvSpPr>
          <p:cNvPr id="231" name="Google Shape;231;p2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232" name="Google Shape;232;p28"/>
          <p:cNvSpPr/>
          <p:nvPr/>
        </p:nvSpPr>
        <p:spPr>
          <a:xfrm>
            <a:off x="1151631" y="512727"/>
            <a:ext cx="926400" cy="9264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en-US" sz="4000">
                <a:solidFill>
                  <a:srgbClr val="D2B057"/>
                </a:solidFill>
                <a:latin typeface="Lato"/>
                <a:ea typeface="Lato"/>
                <a:cs typeface="Lato"/>
                <a:sym typeface="Lato"/>
              </a:rPr>
              <a:t>1</a:t>
            </a:r>
            <a:endParaRPr sz="4000" i="0" u="none" strike="noStrike" cap="none">
              <a:solidFill>
                <a:srgbClr val="D2B057"/>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p:nvPr/>
        </p:nvSpPr>
        <p:spPr>
          <a:xfrm>
            <a:off x="-863600" y="51590"/>
            <a:ext cx="431700" cy="4317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29"/>
          <p:cNvSpPr/>
          <p:nvPr/>
        </p:nvSpPr>
        <p:spPr>
          <a:xfrm>
            <a:off x="-863600" y="577088"/>
            <a:ext cx="431700" cy="4317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29"/>
          <p:cNvSpPr/>
          <p:nvPr/>
        </p:nvSpPr>
        <p:spPr>
          <a:xfrm>
            <a:off x="-3" y="0"/>
            <a:ext cx="617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txBox="1">
            <a:spLocks noGrp="1"/>
          </p:cNvSpPr>
          <p:nvPr>
            <p:ph type="ctrTitle"/>
          </p:nvPr>
        </p:nvSpPr>
        <p:spPr>
          <a:xfrm>
            <a:off x="2413500" y="240387"/>
            <a:ext cx="8628300" cy="9954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400" b="1">
                <a:solidFill>
                  <a:srgbClr val="000000"/>
                </a:solidFill>
                <a:highlight>
                  <a:srgbClr val="FFE599"/>
                </a:highlight>
                <a:latin typeface="Impact"/>
                <a:ea typeface="Impact"/>
                <a:cs typeface="Impact"/>
                <a:sym typeface="Impact"/>
              </a:rPr>
              <a:t>Schedule (Actual)</a:t>
            </a:r>
            <a:endParaRPr sz="4400" b="1">
              <a:solidFill>
                <a:srgbClr val="000000"/>
              </a:solidFill>
              <a:highlight>
                <a:srgbClr val="FFE599"/>
              </a:highlight>
              <a:latin typeface="Impact"/>
              <a:ea typeface="Impact"/>
              <a:cs typeface="Impact"/>
              <a:sym typeface="Impact"/>
            </a:endParaRPr>
          </a:p>
        </p:txBody>
      </p:sp>
      <p:sp>
        <p:nvSpPr>
          <p:cNvPr id="241" name="Google Shape;241;p29"/>
          <p:cNvSpPr txBox="1"/>
          <p:nvPr/>
        </p:nvSpPr>
        <p:spPr>
          <a:xfrm>
            <a:off x="2489711" y="1145960"/>
            <a:ext cx="4883400"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latin typeface="Lato Light"/>
                <a:ea typeface="Lato Light"/>
                <a:cs typeface="Lato Light"/>
                <a:sym typeface="Lato Light"/>
              </a:rPr>
              <a:t>ACTUAL VS PLANNED SCHEDULE</a:t>
            </a:r>
            <a:endParaRPr sz="1600">
              <a:solidFill>
                <a:schemeClr val="dk1"/>
              </a:solidFill>
              <a:latin typeface="Lato Light"/>
              <a:ea typeface="Lato Light"/>
              <a:cs typeface="Lato Light"/>
              <a:sym typeface="Lato Light"/>
            </a:endParaRPr>
          </a:p>
          <a:p>
            <a:pPr marL="0" lvl="0" indent="0" algn="l" rtl="0">
              <a:spcBef>
                <a:spcPts val="0"/>
              </a:spcBef>
              <a:spcAft>
                <a:spcPts val="0"/>
              </a:spcAft>
              <a:buNone/>
            </a:pPr>
            <a:endParaRPr sz="1600">
              <a:solidFill>
                <a:schemeClr val="dk1"/>
              </a:solidFill>
              <a:latin typeface="Lato Light"/>
              <a:ea typeface="Lato Light"/>
              <a:cs typeface="Lato Light"/>
              <a:sym typeface="Lato Light"/>
            </a:endParaRPr>
          </a:p>
        </p:txBody>
      </p:sp>
      <p:grpSp>
        <p:nvGrpSpPr>
          <p:cNvPr id="242" name="Google Shape;242;p29"/>
          <p:cNvGrpSpPr/>
          <p:nvPr/>
        </p:nvGrpSpPr>
        <p:grpSpPr>
          <a:xfrm>
            <a:off x="5375480" y="1885271"/>
            <a:ext cx="2378583" cy="4972521"/>
            <a:chOff x="0" y="2295575"/>
            <a:chExt cx="2286000" cy="2847950"/>
          </a:xfrm>
        </p:grpSpPr>
        <p:grpSp>
          <p:nvGrpSpPr>
            <p:cNvPr id="243" name="Google Shape;243;p29"/>
            <p:cNvGrpSpPr/>
            <p:nvPr/>
          </p:nvGrpSpPr>
          <p:grpSpPr>
            <a:xfrm>
              <a:off x="0" y="2295575"/>
              <a:ext cx="2286000" cy="2847950"/>
              <a:chOff x="0" y="2295575"/>
              <a:chExt cx="2286000" cy="2847950"/>
            </a:xfrm>
          </p:grpSpPr>
          <p:sp>
            <p:nvSpPr>
              <p:cNvPr id="244" name="Google Shape;244;p29"/>
              <p:cNvSpPr/>
              <p:nvPr/>
            </p:nvSpPr>
            <p:spPr>
              <a:xfrm>
                <a:off x="0" y="2823925"/>
                <a:ext cx="2286000" cy="2319600"/>
              </a:xfrm>
              <a:prstGeom prst="rect">
                <a:avLst/>
              </a:prstGeom>
              <a:solidFill>
                <a:srgbClr val="D2B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p29"/>
              <p:cNvSpPr/>
              <p:nvPr/>
            </p:nvSpPr>
            <p:spPr>
              <a:xfrm>
                <a:off x="0" y="2295575"/>
                <a:ext cx="2286000" cy="53700"/>
              </a:xfrm>
              <a:prstGeom prst="rect">
                <a:avLst/>
              </a:prstGeom>
              <a:solidFill>
                <a:srgbClr val="D2B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46" name="Google Shape;246;p29"/>
            <p:cNvSpPr txBox="1"/>
            <p:nvPr/>
          </p:nvSpPr>
          <p:spPr>
            <a:xfrm>
              <a:off x="84210" y="2379556"/>
              <a:ext cx="2114400" cy="4131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None/>
              </a:pPr>
              <a:r>
                <a:rPr lang="en-US" sz="1300" b="1">
                  <a:solidFill>
                    <a:srgbClr val="D2B057"/>
                  </a:solidFill>
                  <a:latin typeface="Lato"/>
                  <a:ea typeface="Lato"/>
                  <a:cs typeface="Lato"/>
                  <a:sym typeface="Lato"/>
                </a:rPr>
                <a:t>Iteration 3 (Week 9 to 10): </a:t>
              </a:r>
              <a:br>
                <a:rPr lang="en-US" sz="1300">
                  <a:solidFill>
                    <a:srgbClr val="D2B057"/>
                  </a:solidFill>
                  <a:latin typeface="Lato"/>
                  <a:ea typeface="Lato"/>
                  <a:cs typeface="Lato"/>
                  <a:sym typeface="Lato"/>
                </a:rPr>
              </a:br>
              <a:r>
                <a:rPr lang="en-US" sz="1300">
                  <a:solidFill>
                    <a:srgbClr val="D2B057"/>
                  </a:solidFill>
                  <a:latin typeface="Lato"/>
                  <a:ea typeface="Lato"/>
                  <a:cs typeface="Lato"/>
                  <a:sym typeface="Lato"/>
                </a:rPr>
                <a:t>15 Oct — 28 Oct</a:t>
              </a:r>
              <a:endParaRPr sz="1300">
                <a:solidFill>
                  <a:srgbClr val="D2B057"/>
                </a:solidFill>
                <a:latin typeface="Lato"/>
                <a:ea typeface="Lato"/>
                <a:cs typeface="Lato"/>
                <a:sym typeface="Lato"/>
              </a:endParaRPr>
            </a:p>
          </p:txBody>
        </p:sp>
        <p:sp>
          <p:nvSpPr>
            <p:cNvPr id="247" name="Google Shape;247;p29"/>
            <p:cNvSpPr txBox="1"/>
            <p:nvPr/>
          </p:nvSpPr>
          <p:spPr>
            <a:xfrm>
              <a:off x="216304" y="2927097"/>
              <a:ext cx="1853400" cy="1774800"/>
            </a:xfrm>
            <a:prstGeom prst="rect">
              <a:avLst/>
            </a:prstGeom>
            <a:noFill/>
            <a:ln>
              <a:noFill/>
            </a:ln>
          </p:spPr>
          <p:txBody>
            <a:bodyPr spcFirstLastPara="1" wrap="square" lIns="121900" tIns="121900" rIns="121900" bIns="121900" anchor="t" anchorCtr="0">
              <a:noAutofit/>
            </a:bodyPr>
            <a:lstStyle/>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chemeClr val="lt1"/>
                  </a:solidFill>
                  <a:highlight>
                    <a:srgbClr val="E06666"/>
                  </a:highlight>
                  <a:latin typeface="Lato"/>
                  <a:ea typeface="Lato"/>
                  <a:cs typeface="Lato"/>
                  <a:sym typeface="Lato"/>
                </a:rPr>
                <a:t>Create test cases and update bug metrics</a:t>
              </a:r>
              <a:endParaRPr sz="1200">
                <a:solidFill>
                  <a:srgbClr val="FFFFFF"/>
                </a:solidFill>
                <a:highlight>
                  <a:srgbClr val="E06666"/>
                </a:highlight>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Implement clearing logic (Round 2) feature</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Implement live bidding (Round 2) feature</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Design Front-End for admin page</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Create test cases for clearing logic &amp; live bidding and update bug metric</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Preparation for UAT</a:t>
              </a:r>
              <a:endParaRPr sz="1200">
                <a:solidFill>
                  <a:srgbClr val="FFFFFF"/>
                </a:solidFill>
                <a:latin typeface="Lato"/>
                <a:ea typeface="Lato"/>
                <a:cs typeface="Lato"/>
                <a:sym typeface="Lato"/>
              </a:endParaRPr>
            </a:p>
          </p:txBody>
        </p:sp>
        <p:cxnSp>
          <p:nvCxnSpPr>
            <p:cNvPr id="248" name="Google Shape;248;p29"/>
            <p:cNvCxnSpPr/>
            <p:nvPr/>
          </p:nvCxnSpPr>
          <p:spPr>
            <a:xfrm>
              <a:off x="2286000" y="2295575"/>
              <a:ext cx="0" cy="2837400"/>
            </a:xfrm>
            <a:prstGeom prst="straightConnector1">
              <a:avLst/>
            </a:prstGeom>
            <a:noFill/>
            <a:ln w="9525" cap="flat" cmpd="sng">
              <a:solidFill>
                <a:srgbClr val="D9D9D9"/>
              </a:solidFill>
              <a:prstDash val="dot"/>
              <a:round/>
              <a:headEnd type="none" w="sm" len="sm"/>
              <a:tailEnd type="none" w="sm" len="sm"/>
            </a:ln>
          </p:spPr>
        </p:cxnSp>
      </p:grpSp>
      <p:grpSp>
        <p:nvGrpSpPr>
          <p:cNvPr id="249" name="Google Shape;249;p29"/>
          <p:cNvGrpSpPr/>
          <p:nvPr/>
        </p:nvGrpSpPr>
        <p:grpSpPr>
          <a:xfrm>
            <a:off x="2996590" y="1885271"/>
            <a:ext cx="2378583" cy="4972521"/>
            <a:chOff x="0" y="2295575"/>
            <a:chExt cx="2286000" cy="2847950"/>
          </a:xfrm>
        </p:grpSpPr>
        <p:grpSp>
          <p:nvGrpSpPr>
            <p:cNvPr id="250" name="Google Shape;250;p29"/>
            <p:cNvGrpSpPr/>
            <p:nvPr/>
          </p:nvGrpSpPr>
          <p:grpSpPr>
            <a:xfrm>
              <a:off x="0" y="2295575"/>
              <a:ext cx="2286000" cy="2847950"/>
              <a:chOff x="0" y="2295575"/>
              <a:chExt cx="2286000" cy="2847950"/>
            </a:xfrm>
          </p:grpSpPr>
          <p:sp>
            <p:nvSpPr>
              <p:cNvPr id="251" name="Google Shape;251;p29"/>
              <p:cNvSpPr/>
              <p:nvPr/>
            </p:nvSpPr>
            <p:spPr>
              <a:xfrm>
                <a:off x="0" y="2823925"/>
                <a:ext cx="2286000" cy="2319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p29"/>
              <p:cNvSpPr/>
              <p:nvPr/>
            </p:nvSpPr>
            <p:spPr>
              <a:xfrm>
                <a:off x="0" y="2295575"/>
                <a:ext cx="2286000" cy="537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3" name="Google Shape;253;p29"/>
            <p:cNvSpPr txBox="1"/>
            <p:nvPr/>
          </p:nvSpPr>
          <p:spPr>
            <a:xfrm>
              <a:off x="97487" y="2388359"/>
              <a:ext cx="2077200" cy="3801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None/>
              </a:pPr>
              <a:r>
                <a:rPr lang="en-US" sz="1300" b="1">
                  <a:solidFill>
                    <a:schemeClr val="dk2"/>
                  </a:solidFill>
                  <a:latin typeface="Lato"/>
                  <a:ea typeface="Lato"/>
                  <a:cs typeface="Lato"/>
                  <a:sym typeface="Lato"/>
                </a:rPr>
                <a:t>Iteration 2 (Week 7 to 8): </a:t>
              </a:r>
              <a:br>
                <a:rPr lang="en-US" sz="1300">
                  <a:solidFill>
                    <a:schemeClr val="dk2"/>
                  </a:solidFill>
                  <a:latin typeface="Lato"/>
                  <a:ea typeface="Lato"/>
                  <a:cs typeface="Lato"/>
                  <a:sym typeface="Lato"/>
                </a:rPr>
              </a:br>
              <a:r>
                <a:rPr lang="en-US" sz="1300">
                  <a:solidFill>
                    <a:schemeClr val="dk2"/>
                  </a:solidFill>
                  <a:latin typeface="Lato"/>
                  <a:ea typeface="Lato"/>
                  <a:cs typeface="Lato"/>
                  <a:sym typeface="Lato"/>
                </a:rPr>
                <a:t>1 Oct — 14 Oct </a:t>
              </a:r>
              <a:endParaRPr sz="1300">
                <a:solidFill>
                  <a:schemeClr val="dk2"/>
                </a:solidFill>
                <a:latin typeface="Lato"/>
                <a:ea typeface="Lato"/>
                <a:cs typeface="Lato"/>
                <a:sym typeface="Lato"/>
              </a:endParaRPr>
            </a:p>
          </p:txBody>
        </p:sp>
        <p:sp>
          <p:nvSpPr>
            <p:cNvPr id="254" name="Google Shape;254;p29"/>
            <p:cNvSpPr txBox="1"/>
            <p:nvPr/>
          </p:nvSpPr>
          <p:spPr>
            <a:xfrm>
              <a:off x="216151" y="2968304"/>
              <a:ext cx="1853400" cy="1832100"/>
            </a:xfrm>
            <a:prstGeom prst="rect">
              <a:avLst/>
            </a:prstGeom>
            <a:noFill/>
            <a:ln>
              <a:noFill/>
            </a:ln>
          </p:spPr>
          <p:txBody>
            <a:bodyPr spcFirstLastPara="1" wrap="square" lIns="121900" tIns="121900" rIns="121900" bIns="121900" anchor="t" anchorCtr="0">
              <a:noAutofit/>
            </a:bodyPr>
            <a:lstStyle/>
            <a:p>
              <a:pPr marL="457200" lvl="0" indent="-304800" algn="l" rtl="0">
                <a:lnSpc>
                  <a:spcPct val="115000"/>
                </a:lnSpc>
                <a:spcBef>
                  <a:spcPts val="0"/>
                </a:spcBef>
                <a:spcAft>
                  <a:spcPts val="0"/>
                </a:spcAft>
                <a:buClr>
                  <a:srgbClr val="FFFFFF"/>
                </a:buClr>
                <a:buSzPts val="1200"/>
                <a:buFont typeface="Roboto"/>
                <a:buAutoNum type="arabicPeriod"/>
              </a:pPr>
              <a:r>
                <a:rPr lang="en-US" sz="1200">
                  <a:solidFill>
                    <a:schemeClr val="lt1"/>
                  </a:solidFill>
                  <a:latin typeface="Lato"/>
                  <a:ea typeface="Lato"/>
                  <a:cs typeface="Lato"/>
                  <a:sym typeface="Lato"/>
                </a:rPr>
                <a:t>Creation of JSON, JSON Checker</a:t>
              </a:r>
              <a:endParaRPr sz="1200">
                <a:solidFill>
                  <a:schemeClr val="lt1"/>
                </a:solidFill>
                <a:latin typeface="Lato"/>
                <a:ea typeface="Lato"/>
                <a:cs typeface="Lato"/>
                <a:sym typeface="Lato"/>
              </a:endParaRPr>
            </a:p>
            <a:p>
              <a:pPr marL="457200" lvl="0" indent="-304800" algn="l" rtl="0">
                <a:lnSpc>
                  <a:spcPct val="115000"/>
                </a:lnSpc>
                <a:spcBef>
                  <a:spcPts val="0"/>
                </a:spcBef>
                <a:spcAft>
                  <a:spcPts val="0"/>
                </a:spcAft>
                <a:buClr>
                  <a:schemeClr val="lt1"/>
                </a:buClr>
                <a:buSzPts val="1200"/>
                <a:buFont typeface="Lato"/>
                <a:buAutoNum type="arabicPeriod"/>
              </a:pPr>
              <a:r>
                <a:rPr lang="en-US" sz="1200">
                  <a:solidFill>
                    <a:schemeClr val="lt1"/>
                  </a:solidFill>
                  <a:latin typeface="Lato"/>
                  <a:ea typeface="Lato"/>
                  <a:cs typeface="Lato"/>
                  <a:sym typeface="Lato"/>
                </a:rPr>
                <a:t>Implement JSON Functionalities and validations</a:t>
              </a:r>
              <a:endParaRPr sz="1200">
                <a:solidFill>
                  <a:schemeClr val="lt1"/>
                </a:solidFill>
                <a:latin typeface="Lato"/>
                <a:ea typeface="Lato"/>
                <a:cs typeface="Lato"/>
                <a:sym typeface="Lato"/>
              </a:endParaRPr>
            </a:p>
            <a:p>
              <a:pPr marL="457200" lvl="0" indent="-304800" algn="l" rtl="0">
                <a:lnSpc>
                  <a:spcPct val="115000"/>
                </a:lnSpc>
                <a:spcBef>
                  <a:spcPts val="0"/>
                </a:spcBef>
                <a:spcAft>
                  <a:spcPts val="0"/>
                </a:spcAft>
                <a:buClr>
                  <a:schemeClr val="lt1"/>
                </a:buClr>
                <a:buSzPts val="1200"/>
                <a:buFont typeface="Lato"/>
                <a:buAutoNum type="arabicPeriod"/>
              </a:pPr>
              <a:r>
                <a:rPr lang="en-US" sz="1200">
                  <a:solidFill>
                    <a:schemeClr val="lt1"/>
                  </a:solidFill>
                  <a:latin typeface="Lato"/>
                  <a:ea typeface="Lato"/>
                  <a:cs typeface="Lato"/>
                  <a:sym typeface="Lato"/>
                </a:rPr>
                <a:t>Implement of bidding features </a:t>
              </a:r>
              <a:endParaRPr sz="1200">
                <a:solidFill>
                  <a:schemeClr val="lt1"/>
                </a:solidFill>
                <a:latin typeface="Lato"/>
                <a:ea typeface="Lato"/>
                <a:cs typeface="Lato"/>
                <a:sym typeface="Lato"/>
              </a:endParaRPr>
            </a:p>
            <a:p>
              <a:pPr marL="457200" lvl="0" indent="-304800" algn="l" rtl="0">
                <a:lnSpc>
                  <a:spcPct val="115000"/>
                </a:lnSpc>
                <a:spcBef>
                  <a:spcPts val="0"/>
                </a:spcBef>
                <a:spcAft>
                  <a:spcPts val="0"/>
                </a:spcAft>
                <a:buClr>
                  <a:schemeClr val="lt1"/>
                </a:buClr>
                <a:buSzPts val="1200"/>
                <a:buFont typeface="Lato"/>
                <a:buAutoNum type="arabicPeriod"/>
              </a:pPr>
              <a:r>
                <a:rPr lang="en-US" sz="1200">
                  <a:solidFill>
                    <a:schemeClr val="lt1"/>
                  </a:solidFill>
                  <a:latin typeface="Lato"/>
                  <a:ea typeface="Lato"/>
                  <a:cs typeface="Lato"/>
                  <a:sym typeface="Lato"/>
                </a:rPr>
                <a:t>Implement admin functionality</a:t>
              </a:r>
              <a:endParaRPr sz="1200">
                <a:solidFill>
                  <a:schemeClr val="lt1"/>
                </a:solidFill>
                <a:latin typeface="Lato"/>
                <a:ea typeface="Lato"/>
                <a:cs typeface="Lato"/>
                <a:sym typeface="Lato"/>
              </a:endParaRPr>
            </a:p>
            <a:p>
              <a:pPr marL="457200" lvl="0" indent="-304800" algn="l" rtl="0">
                <a:lnSpc>
                  <a:spcPct val="115000"/>
                </a:lnSpc>
                <a:spcBef>
                  <a:spcPts val="0"/>
                </a:spcBef>
                <a:spcAft>
                  <a:spcPts val="0"/>
                </a:spcAft>
                <a:buClr>
                  <a:schemeClr val="lt1"/>
                </a:buClr>
                <a:buSzPts val="1200"/>
                <a:buFont typeface="Lato"/>
                <a:buAutoNum type="arabicPeriod"/>
              </a:pPr>
              <a:r>
                <a:rPr lang="en-US" sz="1200">
                  <a:solidFill>
                    <a:schemeClr val="lt1"/>
                  </a:solidFill>
                  <a:highlight>
                    <a:srgbClr val="E06666"/>
                  </a:highlight>
                  <a:latin typeface="Lato"/>
                  <a:ea typeface="Lato"/>
                  <a:cs typeface="Lato"/>
                  <a:sym typeface="Lato"/>
                </a:rPr>
                <a:t>Update bug metrics</a:t>
              </a:r>
              <a:endParaRPr sz="1200">
                <a:solidFill>
                  <a:schemeClr val="lt1"/>
                </a:solidFill>
                <a:highlight>
                  <a:srgbClr val="E06666"/>
                </a:highlight>
                <a:latin typeface="Lato"/>
                <a:ea typeface="Lato"/>
                <a:cs typeface="Lato"/>
                <a:sym typeface="Lato"/>
              </a:endParaRPr>
            </a:p>
            <a:p>
              <a:pPr marL="457200" lvl="0" indent="-304800" algn="l" rtl="0">
                <a:lnSpc>
                  <a:spcPct val="115000"/>
                </a:lnSpc>
                <a:spcBef>
                  <a:spcPts val="0"/>
                </a:spcBef>
                <a:spcAft>
                  <a:spcPts val="0"/>
                </a:spcAft>
                <a:buClr>
                  <a:schemeClr val="lt1"/>
                </a:buClr>
                <a:buSzPts val="1200"/>
                <a:buFont typeface="Lato"/>
                <a:buAutoNum type="arabicPeriod"/>
              </a:pPr>
              <a:r>
                <a:rPr lang="en-US" sz="1200">
                  <a:solidFill>
                    <a:schemeClr val="lt1"/>
                  </a:solidFill>
                  <a:latin typeface="Lato"/>
                  <a:ea typeface="Lato"/>
                  <a:cs typeface="Lato"/>
                  <a:sym typeface="Lato"/>
                </a:rPr>
                <a:t>Preparation for application demo and progress update</a:t>
              </a:r>
              <a:endParaRPr sz="1200">
                <a:solidFill>
                  <a:schemeClr val="lt1"/>
                </a:solidFill>
                <a:latin typeface="Lato"/>
                <a:ea typeface="Lato"/>
                <a:cs typeface="Lato"/>
                <a:sym typeface="Lato"/>
              </a:endParaRPr>
            </a:p>
          </p:txBody>
        </p:sp>
        <p:cxnSp>
          <p:nvCxnSpPr>
            <p:cNvPr id="255" name="Google Shape;255;p29"/>
            <p:cNvCxnSpPr/>
            <p:nvPr/>
          </p:nvCxnSpPr>
          <p:spPr>
            <a:xfrm>
              <a:off x="2286000" y="2295575"/>
              <a:ext cx="0" cy="2837400"/>
            </a:xfrm>
            <a:prstGeom prst="straightConnector1">
              <a:avLst/>
            </a:prstGeom>
            <a:noFill/>
            <a:ln w="9525" cap="flat" cmpd="sng">
              <a:solidFill>
                <a:srgbClr val="83E3D9"/>
              </a:solidFill>
              <a:prstDash val="dot"/>
              <a:round/>
              <a:headEnd type="none" w="sm" len="sm"/>
              <a:tailEnd type="none" w="sm" len="sm"/>
            </a:ln>
          </p:spPr>
        </p:cxnSp>
      </p:grpSp>
      <p:grpSp>
        <p:nvGrpSpPr>
          <p:cNvPr id="256" name="Google Shape;256;p29"/>
          <p:cNvGrpSpPr/>
          <p:nvPr/>
        </p:nvGrpSpPr>
        <p:grpSpPr>
          <a:xfrm>
            <a:off x="617700" y="1885070"/>
            <a:ext cx="2378583" cy="4972236"/>
            <a:chOff x="0" y="2295575"/>
            <a:chExt cx="2286000" cy="2847950"/>
          </a:xfrm>
        </p:grpSpPr>
        <p:grpSp>
          <p:nvGrpSpPr>
            <p:cNvPr id="257" name="Google Shape;257;p29"/>
            <p:cNvGrpSpPr/>
            <p:nvPr/>
          </p:nvGrpSpPr>
          <p:grpSpPr>
            <a:xfrm>
              <a:off x="0" y="2295575"/>
              <a:ext cx="2286000" cy="2847950"/>
              <a:chOff x="0" y="2295575"/>
              <a:chExt cx="2286000" cy="2847950"/>
            </a:xfrm>
          </p:grpSpPr>
          <p:sp>
            <p:nvSpPr>
              <p:cNvPr id="258" name="Google Shape;258;p29"/>
              <p:cNvSpPr/>
              <p:nvPr/>
            </p:nvSpPr>
            <p:spPr>
              <a:xfrm>
                <a:off x="0" y="2823925"/>
                <a:ext cx="2286000" cy="2319600"/>
              </a:xfrm>
              <a:prstGeom prst="rect">
                <a:avLst/>
              </a:prstGeom>
              <a:solidFill>
                <a:srgbClr val="D2B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9" name="Google Shape;259;p29"/>
              <p:cNvSpPr/>
              <p:nvPr/>
            </p:nvSpPr>
            <p:spPr>
              <a:xfrm>
                <a:off x="0" y="2295575"/>
                <a:ext cx="2286000" cy="53700"/>
              </a:xfrm>
              <a:prstGeom prst="rect">
                <a:avLst/>
              </a:prstGeom>
              <a:solidFill>
                <a:srgbClr val="D2B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60" name="Google Shape;260;p29"/>
            <p:cNvSpPr txBox="1"/>
            <p:nvPr/>
          </p:nvSpPr>
          <p:spPr>
            <a:xfrm>
              <a:off x="106776" y="2388344"/>
              <a:ext cx="2058300" cy="5940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2100"/>
                </a:spcAft>
                <a:buNone/>
              </a:pPr>
              <a:r>
                <a:rPr lang="en-US" sz="1300" b="1">
                  <a:solidFill>
                    <a:srgbClr val="D2B057"/>
                  </a:solidFill>
                  <a:latin typeface="Lato"/>
                  <a:ea typeface="Lato"/>
                  <a:cs typeface="Lato"/>
                  <a:sym typeface="Lato"/>
                </a:rPr>
                <a:t>Iteration 1 (Week 5 to 6): </a:t>
              </a:r>
              <a:br>
                <a:rPr lang="en-US" sz="1300">
                  <a:solidFill>
                    <a:srgbClr val="D2B057"/>
                  </a:solidFill>
                  <a:latin typeface="Lato"/>
                  <a:ea typeface="Lato"/>
                  <a:cs typeface="Lato"/>
                  <a:sym typeface="Lato"/>
                </a:rPr>
              </a:br>
              <a:r>
                <a:rPr lang="en-US" sz="1300">
                  <a:solidFill>
                    <a:srgbClr val="D2B057"/>
                  </a:solidFill>
                  <a:latin typeface="Lato"/>
                  <a:ea typeface="Lato"/>
                  <a:cs typeface="Lato"/>
                  <a:sym typeface="Lato"/>
                </a:rPr>
                <a:t>17 Sept — 30 Oct </a:t>
              </a:r>
              <a:endParaRPr sz="1300">
                <a:solidFill>
                  <a:srgbClr val="D2B057"/>
                </a:solidFill>
                <a:latin typeface="Lato"/>
                <a:ea typeface="Lato"/>
                <a:cs typeface="Lato"/>
                <a:sym typeface="Lato"/>
              </a:endParaRPr>
            </a:p>
          </p:txBody>
        </p:sp>
        <p:sp>
          <p:nvSpPr>
            <p:cNvPr id="261" name="Google Shape;261;p29"/>
            <p:cNvSpPr txBox="1"/>
            <p:nvPr/>
          </p:nvSpPr>
          <p:spPr>
            <a:xfrm>
              <a:off x="106765" y="2982349"/>
              <a:ext cx="1853400" cy="1790100"/>
            </a:xfrm>
            <a:prstGeom prst="rect">
              <a:avLst/>
            </a:prstGeom>
            <a:noFill/>
            <a:ln>
              <a:noFill/>
            </a:ln>
          </p:spPr>
          <p:txBody>
            <a:bodyPr spcFirstLastPara="1" wrap="square" lIns="121900" tIns="121900" rIns="121900" bIns="121900" anchor="t" anchorCtr="0">
              <a:noAutofit/>
            </a:bodyPr>
            <a:lstStyle/>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Front-End development for login and homepage</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Implement Bootstrap feature </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Create test cases and test login page </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Update bug metrics</a:t>
              </a:r>
              <a:endParaRPr sz="1200">
                <a:solidFill>
                  <a:srgbClr val="FFFFFF"/>
                </a:solidFill>
                <a:latin typeface="Lato"/>
                <a:ea typeface="Lato"/>
                <a:cs typeface="Lato"/>
                <a:sym typeface="Lato"/>
              </a:endParaRPr>
            </a:p>
          </p:txBody>
        </p:sp>
        <p:cxnSp>
          <p:nvCxnSpPr>
            <p:cNvPr id="262" name="Google Shape;262;p29"/>
            <p:cNvCxnSpPr/>
            <p:nvPr/>
          </p:nvCxnSpPr>
          <p:spPr>
            <a:xfrm>
              <a:off x="2286000" y="2295575"/>
              <a:ext cx="0" cy="2837400"/>
            </a:xfrm>
            <a:prstGeom prst="straightConnector1">
              <a:avLst/>
            </a:prstGeom>
            <a:noFill/>
            <a:ln w="9525" cap="flat" cmpd="sng">
              <a:solidFill>
                <a:srgbClr val="83E3D9"/>
              </a:solidFill>
              <a:prstDash val="dot"/>
              <a:round/>
              <a:headEnd type="none" w="sm" len="sm"/>
              <a:tailEnd type="none" w="sm" len="sm"/>
            </a:ln>
          </p:spPr>
        </p:cxnSp>
      </p:grpSp>
      <p:grpSp>
        <p:nvGrpSpPr>
          <p:cNvPr id="263" name="Google Shape;263;p29"/>
          <p:cNvGrpSpPr/>
          <p:nvPr/>
        </p:nvGrpSpPr>
        <p:grpSpPr>
          <a:xfrm>
            <a:off x="10039033" y="1885271"/>
            <a:ext cx="2601547" cy="4972521"/>
            <a:chOff x="0" y="2295575"/>
            <a:chExt cx="2603109" cy="2847950"/>
          </a:xfrm>
        </p:grpSpPr>
        <p:grpSp>
          <p:nvGrpSpPr>
            <p:cNvPr id="264" name="Google Shape;264;p29"/>
            <p:cNvGrpSpPr/>
            <p:nvPr/>
          </p:nvGrpSpPr>
          <p:grpSpPr>
            <a:xfrm>
              <a:off x="0" y="2295575"/>
              <a:ext cx="2286000" cy="2847950"/>
              <a:chOff x="0" y="2295575"/>
              <a:chExt cx="2286000" cy="2847950"/>
            </a:xfrm>
          </p:grpSpPr>
          <p:sp>
            <p:nvSpPr>
              <p:cNvPr id="265" name="Google Shape;265;p29"/>
              <p:cNvSpPr/>
              <p:nvPr/>
            </p:nvSpPr>
            <p:spPr>
              <a:xfrm>
                <a:off x="0" y="2823925"/>
                <a:ext cx="2286000" cy="2319600"/>
              </a:xfrm>
              <a:prstGeom prst="rect">
                <a:avLst/>
              </a:prstGeom>
              <a:solidFill>
                <a:srgbClr val="D2B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29"/>
              <p:cNvSpPr/>
              <p:nvPr/>
            </p:nvSpPr>
            <p:spPr>
              <a:xfrm>
                <a:off x="0" y="2295575"/>
                <a:ext cx="2286000" cy="53700"/>
              </a:xfrm>
              <a:prstGeom prst="rect">
                <a:avLst/>
              </a:prstGeom>
              <a:solidFill>
                <a:srgbClr val="D2B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67" name="Google Shape;267;p29"/>
            <p:cNvSpPr txBox="1"/>
            <p:nvPr/>
          </p:nvSpPr>
          <p:spPr>
            <a:xfrm>
              <a:off x="9" y="2398204"/>
              <a:ext cx="2603100" cy="3768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2100"/>
                </a:spcAft>
                <a:buNone/>
              </a:pPr>
              <a:r>
                <a:rPr lang="en-US" sz="1300" b="1">
                  <a:solidFill>
                    <a:srgbClr val="D2B057"/>
                  </a:solidFill>
                  <a:latin typeface="Lato"/>
                  <a:ea typeface="Lato"/>
                  <a:cs typeface="Lato"/>
                  <a:sym typeface="Lato"/>
                </a:rPr>
                <a:t>Iteration 5 (Week 13 ): </a:t>
              </a:r>
              <a:br>
                <a:rPr lang="en-US" sz="1300">
                  <a:solidFill>
                    <a:srgbClr val="D2B057"/>
                  </a:solidFill>
                  <a:latin typeface="Lato"/>
                  <a:ea typeface="Lato"/>
                  <a:cs typeface="Lato"/>
                  <a:sym typeface="Lato"/>
                </a:rPr>
              </a:br>
              <a:r>
                <a:rPr lang="en-US" sz="1300">
                  <a:solidFill>
                    <a:srgbClr val="D2B057"/>
                  </a:solidFill>
                  <a:latin typeface="Lato"/>
                  <a:ea typeface="Lato"/>
                  <a:cs typeface="Lato"/>
                  <a:sym typeface="Lato"/>
                </a:rPr>
                <a:t>12 Nov — 19 Nov </a:t>
              </a:r>
              <a:endParaRPr sz="1300">
                <a:solidFill>
                  <a:srgbClr val="D2B057"/>
                </a:solidFill>
                <a:latin typeface="Lato"/>
                <a:ea typeface="Lato"/>
                <a:cs typeface="Lato"/>
                <a:sym typeface="Lato"/>
              </a:endParaRPr>
            </a:p>
          </p:txBody>
        </p:sp>
        <p:sp>
          <p:nvSpPr>
            <p:cNvPr id="268" name="Google Shape;268;p29"/>
            <p:cNvSpPr txBox="1"/>
            <p:nvPr/>
          </p:nvSpPr>
          <p:spPr>
            <a:xfrm>
              <a:off x="216303" y="2914915"/>
              <a:ext cx="1853400" cy="1790100"/>
            </a:xfrm>
            <a:prstGeom prst="rect">
              <a:avLst/>
            </a:prstGeom>
            <a:noFill/>
            <a:ln>
              <a:noFill/>
            </a:ln>
          </p:spPr>
          <p:txBody>
            <a:bodyPr spcFirstLastPara="1" wrap="square" lIns="121900" tIns="121900" rIns="121900" bIns="121900" anchor="t" anchorCtr="0">
              <a:noAutofit/>
            </a:bodyPr>
            <a:lstStyle/>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chemeClr val="lt1"/>
                  </a:solidFill>
                  <a:highlight>
                    <a:srgbClr val="E06666"/>
                  </a:highlight>
                  <a:latin typeface="Lato"/>
                  <a:ea typeface="Lato"/>
                  <a:cs typeface="Lato"/>
                  <a:sym typeface="Lato"/>
                </a:rPr>
                <a:t>Implementation of additional requirements     (if any)</a:t>
              </a:r>
              <a:endParaRPr sz="1200">
                <a:solidFill>
                  <a:srgbClr val="FFFFFF"/>
                </a:solidFill>
                <a:highlight>
                  <a:srgbClr val="E06666"/>
                </a:highlight>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Prepare for final presentation</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Runthrough final presentation</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Present on Final Presentation</a:t>
              </a:r>
              <a:endParaRPr sz="1200">
                <a:solidFill>
                  <a:srgbClr val="FFFFFF"/>
                </a:solidFill>
                <a:latin typeface="Lato"/>
                <a:ea typeface="Lato"/>
                <a:cs typeface="Lato"/>
                <a:sym typeface="Lato"/>
              </a:endParaRPr>
            </a:p>
          </p:txBody>
        </p:sp>
        <p:cxnSp>
          <p:nvCxnSpPr>
            <p:cNvPr id="269" name="Google Shape;269;p29"/>
            <p:cNvCxnSpPr/>
            <p:nvPr/>
          </p:nvCxnSpPr>
          <p:spPr>
            <a:xfrm>
              <a:off x="2286000" y="2295575"/>
              <a:ext cx="0" cy="2837400"/>
            </a:xfrm>
            <a:prstGeom prst="straightConnector1">
              <a:avLst/>
            </a:prstGeom>
            <a:noFill/>
            <a:ln w="9525" cap="flat" cmpd="sng">
              <a:solidFill>
                <a:srgbClr val="83E3D9"/>
              </a:solidFill>
              <a:prstDash val="dot"/>
              <a:round/>
              <a:headEnd type="none" w="sm" len="sm"/>
              <a:tailEnd type="none" w="sm" len="sm"/>
            </a:ln>
          </p:spPr>
        </p:cxnSp>
      </p:grpSp>
      <p:grpSp>
        <p:nvGrpSpPr>
          <p:cNvPr id="270" name="Google Shape;270;p29"/>
          <p:cNvGrpSpPr/>
          <p:nvPr/>
        </p:nvGrpSpPr>
        <p:grpSpPr>
          <a:xfrm>
            <a:off x="7754398" y="1885271"/>
            <a:ext cx="2449872" cy="4972521"/>
            <a:chOff x="0" y="2295575"/>
            <a:chExt cx="2451343" cy="2847950"/>
          </a:xfrm>
        </p:grpSpPr>
        <p:grpSp>
          <p:nvGrpSpPr>
            <p:cNvPr id="271" name="Google Shape;271;p29"/>
            <p:cNvGrpSpPr/>
            <p:nvPr/>
          </p:nvGrpSpPr>
          <p:grpSpPr>
            <a:xfrm>
              <a:off x="0" y="2295575"/>
              <a:ext cx="2286000" cy="2847950"/>
              <a:chOff x="0" y="2295575"/>
              <a:chExt cx="2286000" cy="2847950"/>
            </a:xfrm>
          </p:grpSpPr>
          <p:sp>
            <p:nvSpPr>
              <p:cNvPr id="272" name="Google Shape;272;p29"/>
              <p:cNvSpPr/>
              <p:nvPr/>
            </p:nvSpPr>
            <p:spPr>
              <a:xfrm>
                <a:off x="0" y="2823925"/>
                <a:ext cx="2286000" cy="2319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3" name="Google Shape;273;p29"/>
              <p:cNvSpPr/>
              <p:nvPr/>
            </p:nvSpPr>
            <p:spPr>
              <a:xfrm>
                <a:off x="0" y="2295575"/>
                <a:ext cx="2286000" cy="537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74" name="Google Shape;274;p29"/>
            <p:cNvSpPr txBox="1"/>
            <p:nvPr/>
          </p:nvSpPr>
          <p:spPr>
            <a:xfrm>
              <a:off x="71443" y="2388359"/>
              <a:ext cx="2379900" cy="382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None/>
              </a:pPr>
              <a:r>
                <a:rPr lang="en-US" sz="1300" b="1">
                  <a:solidFill>
                    <a:schemeClr val="dk2"/>
                  </a:solidFill>
                  <a:latin typeface="Lato"/>
                  <a:ea typeface="Lato"/>
                  <a:cs typeface="Lato"/>
                  <a:sym typeface="Lato"/>
                </a:rPr>
                <a:t>Iteration 4 (Week 11 to 12): </a:t>
              </a:r>
              <a:br>
                <a:rPr lang="en-US" sz="1300" b="1">
                  <a:solidFill>
                    <a:schemeClr val="dk2"/>
                  </a:solidFill>
                  <a:latin typeface="Lato"/>
                  <a:ea typeface="Lato"/>
                  <a:cs typeface="Lato"/>
                  <a:sym typeface="Lato"/>
                </a:rPr>
              </a:br>
              <a:r>
                <a:rPr lang="en-US" sz="1300" b="1">
                  <a:solidFill>
                    <a:schemeClr val="dk2"/>
                  </a:solidFill>
                  <a:latin typeface="Lato"/>
                  <a:ea typeface="Lato"/>
                  <a:cs typeface="Lato"/>
                  <a:sym typeface="Lato"/>
                </a:rPr>
                <a:t> </a:t>
              </a:r>
              <a:r>
                <a:rPr lang="en-US" sz="1300">
                  <a:solidFill>
                    <a:schemeClr val="dk2"/>
                  </a:solidFill>
                  <a:latin typeface="Lato"/>
                  <a:ea typeface="Lato"/>
                  <a:cs typeface="Lato"/>
                  <a:sym typeface="Lato"/>
                </a:rPr>
                <a:t>29 Oct to 11 Nov</a:t>
              </a:r>
              <a:endParaRPr sz="1300">
                <a:solidFill>
                  <a:schemeClr val="dk2"/>
                </a:solidFill>
                <a:latin typeface="Lato"/>
                <a:ea typeface="Lato"/>
                <a:cs typeface="Lato"/>
                <a:sym typeface="Lato"/>
              </a:endParaRPr>
            </a:p>
          </p:txBody>
        </p:sp>
        <p:sp>
          <p:nvSpPr>
            <p:cNvPr id="275" name="Google Shape;275;p29"/>
            <p:cNvSpPr txBox="1"/>
            <p:nvPr/>
          </p:nvSpPr>
          <p:spPr>
            <a:xfrm>
              <a:off x="216183" y="2923195"/>
              <a:ext cx="1853400" cy="1769100"/>
            </a:xfrm>
            <a:prstGeom prst="rect">
              <a:avLst/>
            </a:prstGeom>
            <a:noFill/>
            <a:ln>
              <a:noFill/>
            </a:ln>
          </p:spPr>
          <p:txBody>
            <a:bodyPr spcFirstLastPara="1" wrap="square" lIns="121900" tIns="121900" rIns="121900" bIns="121900" anchor="t" anchorCtr="0">
              <a:noAutofit/>
            </a:bodyPr>
            <a:lstStyle/>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Refining existing website after UAT’s feedback</a:t>
              </a:r>
              <a:endParaRPr sz="1200">
                <a:solidFill>
                  <a:srgbClr val="FFFFFF"/>
                </a:solidFill>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highlight>
                    <a:srgbClr val="E06666"/>
                  </a:highlight>
                  <a:latin typeface="Lato"/>
                  <a:ea typeface="Lato"/>
                  <a:cs typeface="Lato"/>
                  <a:sym typeface="Lato"/>
                </a:rPr>
                <a:t>Implementation of Bid Status (New)</a:t>
              </a:r>
              <a:endParaRPr sz="1200">
                <a:solidFill>
                  <a:srgbClr val="FFFFFF"/>
                </a:solidFill>
                <a:highlight>
                  <a:srgbClr val="E06666"/>
                </a:highlight>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highlight>
                    <a:srgbClr val="E06666"/>
                  </a:highlight>
                  <a:latin typeface="Lato"/>
                  <a:ea typeface="Lato"/>
                  <a:cs typeface="Lato"/>
                  <a:sym typeface="Lato"/>
                </a:rPr>
                <a:t>Create test cases for bid status and update bug metics</a:t>
              </a:r>
              <a:endParaRPr sz="1200">
                <a:solidFill>
                  <a:srgbClr val="FFFFFF"/>
                </a:solidFill>
                <a:highlight>
                  <a:srgbClr val="E06666"/>
                </a:highlight>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highlight>
                    <a:srgbClr val="E06666"/>
                  </a:highlight>
                  <a:latin typeface="Lato"/>
                  <a:ea typeface="Lato"/>
                  <a:cs typeface="Lato"/>
                  <a:sym typeface="Lato"/>
                </a:rPr>
                <a:t>Review and Update Test Plan</a:t>
              </a:r>
              <a:r>
                <a:rPr lang="en-US" sz="1200">
                  <a:solidFill>
                    <a:srgbClr val="FFFFFF"/>
                  </a:solidFill>
                  <a:highlight>
                    <a:srgbClr val="CC0000"/>
                  </a:highlight>
                  <a:latin typeface="Lato"/>
                  <a:ea typeface="Lato"/>
                  <a:cs typeface="Lato"/>
                  <a:sym typeface="Lato"/>
                </a:rPr>
                <a:t> </a:t>
              </a:r>
              <a:endParaRPr sz="1200">
                <a:solidFill>
                  <a:srgbClr val="FFFFFF"/>
                </a:solidFill>
                <a:highlight>
                  <a:srgbClr val="CC0000"/>
                </a:highlight>
                <a:latin typeface="Lato"/>
                <a:ea typeface="Lato"/>
                <a:cs typeface="Lato"/>
                <a:sym typeface="Lato"/>
              </a:endParaRPr>
            </a:p>
            <a:p>
              <a:pPr marL="457200" lvl="0" indent="-304800" algn="l" rtl="0">
                <a:lnSpc>
                  <a:spcPct val="115000"/>
                </a:lnSpc>
                <a:spcBef>
                  <a:spcPts val="0"/>
                </a:spcBef>
                <a:spcAft>
                  <a:spcPts val="0"/>
                </a:spcAft>
                <a:buClr>
                  <a:srgbClr val="FFFFFF"/>
                </a:buClr>
                <a:buSzPts val="1200"/>
                <a:buFont typeface="Lato"/>
                <a:buAutoNum type="arabicPeriod"/>
              </a:pPr>
              <a:r>
                <a:rPr lang="en-US" sz="1200">
                  <a:solidFill>
                    <a:srgbClr val="FFFFFF"/>
                  </a:solidFill>
                  <a:latin typeface="Lato"/>
                  <a:ea typeface="Lato"/>
                  <a:cs typeface="Lato"/>
                  <a:sym typeface="Lato"/>
                </a:rPr>
                <a:t>Prepare for final presentation  </a:t>
              </a:r>
              <a:endParaRPr sz="1200">
                <a:solidFill>
                  <a:srgbClr val="FFFFFF"/>
                </a:solidFill>
                <a:latin typeface="Lato"/>
                <a:ea typeface="Lato"/>
                <a:cs typeface="Lato"/>
                <a:sym typeface="Lato"/>
              </a:endParaRPr>
            </a:p>
          </p:txBody>
        </p:sp>
      </p:grpSp>
      <p:sp>
        <p:nvSpPr>
          <p:cNvPr id="276" name="Google Shape;276;p2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277" name="Google Shape;277;p29"/>
          <p:cNvSpPr/>
          <p:nvPr/>
        </p:nvSpPr>
        <p:spPr>
          <a:xfrm>
            <a:off x="1151631" y="512727"/>
            <a:ext cx="926400" cy="9264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en-US" sz="4000">
                <a:solidFill>
                  <a:srgbClr val="D2B057"/>
                </a:solidFill>
                <a:latin typeface="Lato"/>
                <a:ea typeface="Lato"/>
                <a:cs typeface="Lato"/>
                <a:sym typeface="Lato"/>
              </a:rPr>
              <a:t>1</a:t>
            </a:r>
            <a:endParaRPr sz="4000" i="0" u="none" strike="noStrike" cap="none">
              <a:solidFill>
                <a:srgbClr val="D2B057"/>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p:nvPr/>
        </p:nvSpPr>
        <p:spPr>
          <a:xfrm>
            <a:off x="1151631" y="512727"/>
            <a:ext cx="926400" cy="9264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en-US" sz="4000">
                <a:solidFill>
                  <a:srgbClr val="D2B057"/>
                </a:solidFill>
                <a:latin typeface="Lato"/>
                <a:ea typeface="Lato"/>
                <a:cs typeface="Lato"/>
                <a:sym typeface="Lato"/>
              </a:rPr>
              <a:t>1</a:t>
            </a:r>
            <a:endParaRPr sz="4000" i="0" u="none" strike="noStrike" cap="none">
              <a:solidFill>
                <a:srgbClr val="D2B057"/>
              </a:solidFill>
              <a:latin typeface="Lato"/>
              <a:ea typeface="Lato"/>
              <a:cs typeface="Lato"/>
              <a:sym typeface="Lato"/>
            </a:endParaRPr>
          </a:p>
        </p:txBody>
      </p:sp>
      <p:sp>
        <p:nvSpPr>
          <p:cNvPr id="283" name="Google Shape;283;p30"/>
          <p:cNvSpPr/>
          <p:nvPr/>
        </p:nvSpPr>
        <p:spPr>
          <a:xfrm>
            <a:off x="-863600" y="51590"/>
            <a:ext cx="431700" cy="4317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30"/>
          <p:cNvSpPr/>
          <p:nvPr/>
        </p:nvSpPr>
        <p:spPr>
          <a:xfrm>
            <a:off x="-863600" y="577088"/>
            <a:ext cx="431700" cy="4317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30"/>
          <p:cNvSpPr/>
          <p:nvPr/>
        </p:nvSpPr>
        <p:spPr>
          <a:xfrm>
            <a:off x="-3" y="0"/>
            <a:ext cx="617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txBox="1">
            <a:spLocks noGrp="1"/>
          </p:cNvSpPr>
          <p:nvPr>
            <p:ph type="ctrTitle"/>
          </p:nvPr>
        </p:nvSpPr>
        <p:spPr>
          <a:xfrm>
            <a:off x="2413500" y="240387"/>
            <a:ext cx="8628300" cy="9954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400" b="1">
                <a:solidFill>
                  <a:srgbClr val="000000"/>
                </a:solidFill>
                <a:highlight>
                  <a:srgbClr val="FFE599"/>
                </a:highlight>
                <a:latin typeface="Impact"/>
                <a:ea typeface="Impact"/>
                <a:cs typeface="Impact"/>
                <a:sym typeface="Impact"/>
              </a:rPr>
              <a:t>Functionalities &amp; Framework</a:t>
            </a:r>
            <a:endParaRPr sz="4400" b="1">
              <a:solidFill>
                <a:srgbClr val="000000"/>
              </a:solidFill>
              <a:highlight>
                <a:srgbClr val="FFE599"/>
              </a:highlight>
              <a:latin typeface="Impact"/>
              <a:ea typeface="Impact"/>
              <a:cs typeface="Impact"/>
              <a:sym typeface="Impact"/>
            </a:endParaRPr>
          </a:p>
        </p:txBody>
      </p:sp>
      <p:sp>
        <p:nvSpPr>
          <p:cNvPr id="287" name="Google Shape;287;p30"/>
          <p:cNvSpPr txBox="1"/>
          <p:nvPr/>
        </p:nvSpPr>
        <p:spPr>
          <a:xfrm>
            <a:off x="2489696" y="1145950"/>
            <a:ext cx="6607500"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latin typeface="Lato Light"/>
                <a:ea typeface="Lato Light"/>
                <a:cs typeface="Lato Light"/>
                <a:sym typeface="Lato Light"/>
              </a:rPr>
              <a:t>DO YOU PLAN TO DROP/ADD ANY FUNCTIONALITIES AND</a:t>
            </a:r>
            <a:endParaRPr sz="1600">
              <a:solidFill>
                <a:schemeClr val="dk1"/>
              </a:solidFill>
              <a:latin typeface="Lato Light"/>
              <a:ea typeface="Lato Light"/>
              <a:cs typeface="Lato Light"/>
              <a:sym typeface="Lato Light"/>
            </a:endParaRPr>
          </a:p>
          <a:p>
            <a:pPr marL="0" lvl="0" indent="0" algn="l" rtl="0">
              <a:spcBef>
                <a:spcPts val="0"/>
              </a:spcBef>
              <a:spcAft>
                <a:spcPts val="0"/>
              </a:spcAft>
              <a:buNone/>
            </a:pPr>
            <a:r>
              <a:rPr lang="en-US" sz="1600">
                <a:solidFill>
                  <a:schemeClr val="dk1"/>
                </a:solidFill>
                <a:latin typeface="Lato Light"/>
                <a:ea typeface="Lato Light"/>
                <a:cs typeface="Lato Light"/>
                <a:sym typeface="Lato Light"/>
              </a:rPr>
              <a:t>DO YOU USE ANY FRAMEWORKS OR EXTERNAL LIBRARIES?</a:t>
            </a:r>
            <a:endParaRPr sz="1600">
              <a:solidFill>
                <a:schemeClr val="dk1"/>
              </a:solidFill>
              <a:latin typeface="Lato Light"/>
              <a:ea typeface="Lato Light"/>
              <a:cs typeface="Lato Light"/>
              <a:sym typeface="Lato Light"/>
            </a:endParaRPr>
          </a:p>
        </p:txBody>
      </p:sp>
      <p:sp>
        <p:nvSpPr>
          <p:cNvPr id="288" name="Google Shape;288;p30"/>
          <p:cNvSpPr txBox="1"/>
          <p:nvPr/>
        </p:nvSpPr>
        <p:spPr>
          <a:xfrm>
            <a:off x="1191300" y="2192463"/>
            <a:ext cx="9809400" cy="19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a:solidFill>
                  <a:srgbClr val="083D65"/>
                </a:solidFill>
                <a:latin typeface="Lato"/>
                <a:ea typeface="Lato"/>
                <a:cs typeface="Lato"/>
                <a:sym typeface="Lato"/>
              </a:rPr>
              <a:t>No. </a:t>
            </a:r>
            <a:r>
              <a:rPr lang="en-US" sz="4800">
                <a:solidFill>
                  <a:srgbClr val="083D65"/>
                </a:solidFill>
                <a:latin typeface="Lato Light"/>
                <a:ea typeface="Lato Light"/>
                <a:cs typeface="Lato Light"/>
                <a:sym typeface="Lato Light"/>
              </a:rPr>
              <a:t>We do not plan to drop/add any functionalities.</a:t>
            </a:r>
            <a:endParaRPr sz="4800">
              <a:solidFill>
                <a:srgbClr val="083D65"/>
              </a:solidFill>
              <a:latin typeface="Lato Light"/>
              <a:ea typeface="Lato Light"/>
              <a:cs typeface="Lato Light"/>
              <a:sym typeface="Lato Light"/>
            </a:endParaRPr>
          </a:p>
        </p:txBody>
      </p:sp>
      <p:sp>
        <p:nvSpPr>
          <p:cNvPr id="289" name="Google Shape;289;p30"/>
          <p:cNvSpPr txBox="1"/>
          <p:nvPr/>
        </p:nvSpPr>
        <p:spPr>
          <a:xfrm>
            <a:off x="1191300" y="3996213"/>
            <a:ext cx="9809400" cy="19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a:solidFill>
                  <a:srgbClr val="083D65"/>
                </a:solidFill>
                <a:latin typeface="Lato"/>
                <a:ea typeface="Lato"/>
                <a:cs typeface="Lato"/>
                <a:sym typeface="Lato"/>
              </a:rPr>
              <a:t>Yes. </a:t>
            </a:r>
            <a:r>
              <a:rPr lang="en-US" sz="4800">
                <a:solidFill>
                  <a:srgbClr val="083D65"/>
                </a:solidFill>
                <a:latin typeface="Lato Light"/>
                <a:ea typeface="Lato Light"/>
                <a:cs typeface="Lato Light"/>
                <a:sym typeface="Lato Light"/>
              </a:rPr>
              <a:t>We are using BootStrap, an open-source CSS framework.</a:t>
            </a:r>
            <a:endParaRPr sz="4800">
              <a:solidFill>
                <a:srgbClr val="083D65"/>
              </a:solidFill>
              <a:latin typeface="Lato Light"/>
              <a:ea typeface="Lato Light"/>
              <a:cs typeface="Lato Light"/>
              <a:sym typeface="La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1"/>
          <p:cNvSpPr/>
          <p:nvPr/>
        </p:nvSpPr>
        <p:spPr>
          <a:xfrm>
            <a:off x="1151631" y="512727"/>
            <a:ext cx="926400" cy="9264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en-US" sz="4000">
                <a:solidFill>
                  <a:srgbClr val="D2B057"/>
                </a:solidFill>
                <a:latin typeface="Lato"/>
                <a:ea typeface="Lato"/>
                <a:cs typeface="Lato"/>
                <a:sym typeface="Lato"/>
              </a:rPr>
              <a:t>1</a:t>
            </a:r>
            <a:endParaRPr sz="4000" i="0" u="none" strike="noStrike" cap="none">
              <a:solidFill>
                <a:srgbClr val="D2B057"/>
              </a:solidFill>
              <a:latin typeface="Lato"/>
              <a:ea typeface="Lato"/>
              <a:cs typeface="Lato"/>
              <a:sym typeface="Lato"/>
            </a:endParaRPr>
          </a:p>
        </p:txBody>
      </p:sp>
      <p:sp>
        <p:nvSpPr>
          <p:cNvPr id="295" name="Google Shape;295;p31"/>
          <p:cNvSpPr/>
          <p:nvPr/>
        </p:nvSpPr>
        <p:spPr>
          <a:xfrm>
            <a:off x="-863600" y="51590"/>
            <a:ext cx="431700" cy="4317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6" name="Google Shape;296;p31"/>
          <p:cNvSpPr/>
          <p:nvPr/>
        </p:nvSpPr>
        <p:spPr>
          <a:xfrm>
            <a:off x="-863600" y="577088"/>
            <a:ext cx="431700" cy="4317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31"/>
          <p:cNvSpPr/>
          <p:nvPr/>
        </p:nvSpPr>
        <p:spPr>
          <a:xfrm>
            <a:off x="-3" y="0"/>
            <a:ext cx="617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txBox="1">
            <a:spLocks noGrp="1"/>
          </p:cNvSpPr>
          <p:nvPr>
            <p:ph type="ctrTitle"/>
          </p:nvPr>
        </p:nvSpPr>
        <p:spPr>
          <a:xfrm>
            <a:off x="2413500" y="240387"/>
            <a:ext cx="8628300" cy="9954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400" b="1">
                <a:solidFill>
                  <a:srgbClr val="000000"/>
                </a:solidFill>
                <a:highlight>
                  <a:srgbClr val="FFE599"/>
                </a:highlight>
                <a:latin typeface="Impact"/>
                <a:ea typeface="Impact"/>
                <a:cs typeface="Impact"/>
                <a:sym typeface="Impact"/>
              </a:rPr>
              <a:t>Breakdown of Work</a:t>
            </a:r>
            <a:endParaRPr sz="4400" b="1">
              <a:solidFill>
                <a:srgbClr val="000000"/>
              </a:solidFill>
              <a:highlight>
                <a:srgbClr val="FFE599"/>
              </a:highlight>
              <a:latin typeface="Impact"/>
              <a:ea typeface="Impact"/>
              <a:cs typeface="Impact"/>
              <a:sym typeface="Impact"/>
            </a:endParaRPr>
          </a:p>
        </p:txBody>
      </p:sp>
      <p:sp>
        <p:nvSpPr>
          <p:cNvPr id="299" name="Google Shape;299;p31"/>
          <p:cNvSpPr txBox="1"/>
          <p:nvPr/>
        </p:nvSpPr>
        <p:spPr>
          <a:xfrm>
            <a:off x="2489696" y="1145950"/>
            <a:ext cx="6607500"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a:solidFill>
                  <a:schemeClr val="dk1"/>
                </a:solidFill>
                <a:latin typeface="Lato Light"/>
                <a:ea typeface="Lato Light"/>
                <a:cs typeface="Lato Light"/>
                <a:sym typeface="Lato Light"/>
              </a:rPr>
              <a:t>WAS ALLOCATION OF WORK FAIR?</a:t>
            </a:r>
            <a:endParaRPr sz="1600">
              <a:solidFill>
                <a:schemeClr val="dk1"/>
              </a:solidFill>
              <a:latin typeface="Lato Light"/>
              <a:ea typeface="Lato Light"/>
              <a:cs typeface="Lato Light"/>
              <a:sym typeface="Lato Light"/>
            </a:endParaRPr>
          </a:p>
          <a:p>
            <a:pPr marL="0" lvl="0" indent="0" algn="l" rtl="0">
              <a:spcBef>
                <a:spcPts val="0"/>
              </a:spcBef>
              <a:spcAft>
                <a:spcPts val="0"/>
              </a:spcAft>
              <a:buNone/>
            </a:pPr>
            <a:endParaRPr sz="1600">
              <a:solidFill>
                <a:schemeClr val="dk1"/>
              </a:solidFill>
              <a:latin typeface="Lato Light"/>
              <a:ea typeface="Lato Light"/>
              <a:cs typeface="Lato Light"/>
              <a:sym typeface="Lato Light"/>
            </a:endParaRPr>
          </a:p>
        </p:txBody>
      </p:sp>
      <p:graphicFrame>
        <p:nvGraphicFramePr>
          <p:cNvPr id="300" name="Google Shape;300;p31"/>
          <p:cNvGraphicFramePr/>
          <p:nvPr/>
        </p:nvGraphicFramePr>
        <p:xfrm>
          <a:off x="1151625" y="1577638"/>
          <a:ext cx="10401975" cy="5155715"/>
        </p:xfrm>
        <a:graphic>
          <a:graphicData uri="http://schemas.openxmlformats.org/drawingml/2006/table">
            <a:tbl>
              <a:tblPr>
                <a:noFill/>
                <a:tableStyleId>{2E84FD07-6E5A-452C-8AD4-01BE3CEAD333}</a:tableStyleId>
              </a:tblPr>
              <a:tblGrid>
                <a:gridCol w="842375">
                  <a:extLst>
                    <a:ext uri="{9D8B030D-6E8A-4147-A177-3AD203B41FA5}">
                      <a16:colId xmlns:a16="http://schemas.microsoft.com/office/drawing/2014/main" val="20000"/>
                    </a:ext>
                  </a:extLst>
                </a:gridCol>
                <a:gridCol w="3811725">
                  <a:extLst>
                    <a:ext uri="{9D8B030D-6E8A-4147-A177-3AD203B41FA5}">
                      <a16:colId xmlns:a16="http://schemas.microsoft.com/office/drawing/2014/main" val="20001"/>
                    </a:ext>
                  </a:extLst>
                </a:gridCol>
                <a:gridCol w="3810075">
                  <a:extLst>
                    <a:ext uri="{9D8B030D-6E8A-4147-A177-3AD203B41FA5}">
                      <a16:colId xmlns:a16="http://schemas.microsoft.com/office/drawing/2014/main" val="20002"/>
                    </a:ext>
                  </a:extLst>
                </a:gridCol>
                <a:gridCol w="1019650">
                  <a:extLst>
                    <a:ext uri="{9D8B030D-6E8A-4147-A177-3AD203B41FA5}">
                      <a16:colId xmlns:a16="http://schemas.microsoft.com/office/drawing/2014/main" val="20003"/>
                    </a:ext>
                  </a:extLst>
                </a:gridCol>
                <a:gridCol w="918150">
                  <a:extLst>
                    <a:ext uri="{9D8B030D-6E8A-4147-A177-3AD203B41FA5}">
                      <a16:colId xmlns:a16="http://schemas.microsoft.com/office/drawing/2014/main" val="20004"/>
                    </a:ext>
                  </a:extLst>
                </a:gridCol>
              </a:tblGrid>
              <a:tr h="644825">
                <a:tc>
                  <a:txBody>
                    <a:bodyPr/>
                    <a:lstStyle/>
                    <a:p>
                      <a:pPr marL="0" lvl="0" indent="0" algn="ctr" rtl="0">
                        <a:spcBef>
                          <a:spcPts val="0"/>
                        </a:spcBef>
                        <a:spcAft>
                          <a:spcPts val="0"/>
                        </a:spcAft>
                        <a:buNone/>
                      </a:pPr>
                      <a:r>
                        <a:rPr lang="en-US" b="1">
                          <a:solidFill>
                            <a:srgbClr val="083D65"/>
                          </a:solidFill>
                          <a:latin typeface="Lato"/>
                          <a:ea typeface="Lato"/>
                          <a:cs typeface="Lato"/>
                          <a:sym typeface="Lato"/>
                        </a:rPr>
                        <a:t>Names</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Clr>
                          <a:schemeClr val="dk1"/>
                        </a:buClr>
                        <a:buSzPts val="1100"/>
                        <a:buFont typeface="Arial"/>
                        <a:buNone/>
                      </a:pPr>
                      <a:r>
                        <a:rPr lang="en-US" b="1">
                          <a:solidFill>
                            <a:srgbClr val="083D65"/>
                          </a:solidFill>
                          <a:latin typeface="Lato"/>
                          <a:ea typeface="Lato"/>
                          <a:cs typeface="Lato"/>
                          <a:sym typeface="Lato"/>
                        </a:rPr>
                        <a:t>Programming Tasks</a:t>
                      </a:r>
                      <a:endParaRPr b="1"/>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US" b="1">
                          <a:solidFill>
                            <a:srgbClr val="083D65"/>
                          </a:solidFill>
                          <a:latin typeface="Lato"/>
                          <a:ea typeface="Lato"/>
                          <a:cs typeface="Lato"/>
                          <a:sym typeface="Lato"/>
                        </a:rPr>
                        <a:t>Non-Programming Tasks</a:t>
                      </a:r>
                      <a:endParaRPr b="1"/>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US" b="1">
                          <a:solidFill>
                            <a:srgbClr val="083D65"/>
                          </a:solidFill>
                          <a:latin typeface="Lato"/>
                          <a:ea typeface="Lato"/>
                          <a:cs typeface="Lato"/>
                          <a:sym typeface="Lato"/>
                        </a:rPr>
                        <a:t>Total Hours</a:t>
                      </a:r>
                      <a:endParaRPr b="1">
                        <a:solidFill>
                          <a:srgbClr val="083D65"/>
                        </a:solidFill>
                        <a:latin typeface="Lato"/>
                        <a:ea typeface="Lato"/>
                        <a:cs typeface="Lato"/>
                        <a:sym typeface="La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US" b="1">
                          <a:solidFill>
                            <a:srgbClr val="083D65"/>
                          </a:solidFill>
                          <a:latin typeface="Lato"/>
                          <a:ea typeface="Lato"/>
                          <a:cs typeface="Lato"/>
                          <a:sym typeface="Lato"/>
                        </a:rPr>
                        <a:t>%</a:t>
                      </a:r>
                      <a:endParaRPr b="1">
                        <a:solidFill>
                          <a:srgbClr val="083D65"/>
                        </a:solidFill>
                        <a:latin typeface="Lato"/>
                        <a:ea typeface="Lato"/>
                        <a:cs typeface="Lato"/>
                        <a:sym typeface="La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980000">
                <a:tc>
                  <a:txBody>
                    <a:bodyPr/>
                    <a:lstStyle/>
                    <a:p>
                      <a:pPr marL="0" lvl="0" indent="0" algn="l" rtl="0">
                        <a:spcBef>
                          <a:spcPts val="0"/>
                        </a:spcBef>
                        <a:spcAft>
                          <a:spcPts val="0"/>
                        </a:spcAft>
                        <a:buClr>
                          <a:schemeClr val="dk1"/>
                        </a:buClr>
                        <a:buSzPts val="1100"/>
                        <a:buFont typeface="Arial"/>
                        <a:buNone/>
                      </a:pPr>
                      <a:r>
                        <a:rPr lang="en-US">
                          <a:solidFill>
                            <a:srgbClr val="083D65"/>
                          </a:solidFill>
                          <a:latin typeface="Lato Light"/>
                          <a:ea typeface="Lato Light"/>
                          <a:cs typeface="Lato Light"/>
                          <a:sym typeface="Lato Light"/>
                        </a:rPr>
                        <a:t>Glen</a:t>
                      </a:r>
                      <a:endParaRPr>
                        <a:solidFill>
                          <a:schemeClr val="dk1"/>
                        </a:solidFill>
                      </a:endParaRPr>
                    </a:p>
                    <a:p>
                      <a:pPr marL="0" lvl="0" indent="0" algn="l" rtl="0">
                        <a:spcBef>
                          <a:spcPts val="0"/>
                        </a:spcBef>
                        <a:spcAft>
                          <a:spcPts val="0"/>
                        </a:spcAft>
                        <a:buNone/>
                      </a:pPr>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Bootstrap</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Bid for a Section, Clearing Logic (Round 1, 2) </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Dump Table, Bid, User, Section</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Update and Delete Bid</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Bid Status</a:t>
                      </a:r>
                      <a:endParaRPr sz="1200">
                        <a:solidFill>
                          <a:srgbClr val="083D65"/>
                        </a:solidFill>
                        <a:latin typeface="Lato Light"/>
                        <a:ea typeface="Lato Light"/>
                        <a:cs typeface="Lato Light"/>
                        <a:sym typeface="Lato Light"/>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Scheduling (PM - Iteration 1) </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Daily Updates (PM - Iteration 1) </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Bug Metric</a:t>
                      </a:r>
                      <a:endParaRPr sz="1200">
                        <a:solidFill>
                          <a:srgbClr val="083D65"/>
                        </a:solidFill>
                        <a:latin typeface="Lato Light"/>
                        <a:ea typeface="Lato Light"/>
                        <a:cs typeface="Lato Light"/>
                        <a:sym typeface="Lato Light"/>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457200" lvl="0" indent="-228600" algn="r" rtl="0">
                        <a:spcBef>
                          <a:spcPts val="0"/>
                        </a:spcBef>
                        <a:spcAft>
                          <a:spcPts val="0"/>
                        </a:spcAft>
                        <a:buNone/>
                      </a:pPr>
                      <a:r>
                        <a:rPr lang="en-US">
                          <a:solidFill>
                            <a:srgbClr val="083D65"/>
                          </a:solidFill>
                          <a:latin typeface="Lato Light"/>
                          <a:ea typeface="Lato Light"/>
                          <a:cs typeface="Lato Light"/>
                          <a:sym typeface="Lato Light"/>
                        </a:rPr>
                        <a:t>344.25</a:t>
                      </a:r>
                      <a:endParaRPr>
                        <a:solidFill>
                          <a:srgbClr val="083D65"/>
                        </a:solidFill>
                        <a:latin typeface="Lato Light"/>
                        <a:ea typeface="Lato Light"/>
                        <a:cs typeface="Lato Light"/>
                        <a:sym typeface="Lato Light"/>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457200" lvl="0" indent="-228600" algn="r" rtl="0">
                        <a:spcBef>
                          <a:spcPts val="0"/>
                        </a:spcBef>
                        <a:spcAft>
                          <a:spcPts val="0"/>
                        </a:spcAft>
                        <a:buClr>
                          <a:schemeClr val="dk1"/>
                        </a:buClr>
                        <a:buSzPts val="1100"/>
                        <a:buFont typeface="Arial"/>
                        <a:buNone/>
                      </a:pPr>
                      <a:r>
                        <a:rPr lang="en-US">
                          <a:solidFill>
                            <a:srgbClr val="083D65"/>
                          </a:solidFill>
                          <a:latin typeface="Lato Light"/>
                          <a:ea typeface="Lato Light"/>
                          <a:cs typeface="Lato Light"/>
                          <a:sym typeface="Lato Light"/>
                        </a:rPr>
                        <a:t>28.4</a:t>
                      </a:r>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672875">
                <a:tc>
                  <a:txBody>
                    <a:bodyPr/>
                    <a:lstStyle/>
                    <a:p>
                      <a:pPr marL="0" lvl="0" indent="0" algn="l" rtl="0">
                        <a:spcBef>
                          <a:spcPts val="0"/>
                        </a:spcBef>
                        <a:spcAft>
                          <a:spcPts val="0"/>
                        </a:spcAft>
                        <a:buClr>
                          <a:schemeClr val="dk1"/>
                        </a:buClr>
                        <a:buSzPts val="1100"/>
                        <a:buFont typeface="Arial"/>
                        <a:buNone/>
                      </a:pPr>
                      <a:r>
                        <a:rPr lang="en-US">
                          <a:solidFill>
                            <a:srgbClr val="083D65"/>
                          </a:solidFill>
                          <a:latin typeface="Lato Light"/>
                          <a:ea typeface="Lato Light"/>
                          <a:cs typeface="Lato Light"/>
                          <a:sym typeface="Lato Light"/>
                        </a:rPr>
                        <a:t>Mary</a:t>
                      </a:r>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Bootstrap</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Test Cases</a:t>
                      </a:r>
                      <a:endParaRPr sz="1200">
                        <a:solidFill>
                          <a:srgbClr val="083D65"/>
                        </a:solidFill>
                        <a:latin typeface="Lato Light"/>
                        <a:ea typeface="Lato Light"/>
                        <a:cs typeface="Lato Light"/>
                        <a:sym typeface="Lato Light"/>
                      </a:endParaRPr>
                    </a:p>
                    <a:p>
                      <a:pPr marL="0" lvl="0" indent="0" algn="l" rtl="0">
                        <a:spcBef>
                          <a:spcPts val="0"/>
                        </a:spcBef>
                        <a:spcAft>
                          <a:spcPts val="0"/>
                        </a:spcAft>
                        <a:buNone/>
                      </a:pPr>
                      <a:endParaRPr sz="1200">
                        <a:solidFill>
                          <a:schemeClr val="dk1"/>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Scheduling (PM - Iteration 2) </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Daily Updates (PM - Iteration 2) </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Slides</a:t>
                      </a:r>
                      <a:endParaRPr sz="1200">
                        <a:solidFill>
                          <a:srgbClr val="083D65"/>
                        </a:solidFill>
                        <a:latin typeface="Lato Light"/>
                        <a:ea typeface="Lato Light"/>
                        <a:cs typeface="Lato Light"/>
                        <a:sym typeface="Lato Light"/>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457200" lvl="0" indent="-228600" algn="r" rtl="0">
                        <a:spcBef>
                          <a:spcPts val="0"/>
                        </a:spcBef>
                        <a:spcAft>
                          <a:spcPts val="0"/>
                        </a:spcAft>
                        <a:buNone/>
                      </a:pPr>
                      <a:r>
                        <a:rPr lang="en-US">
                          <a:solidFill>
                            <a:srgbClr val="083D65"/>
                          </a:solidFill>
                          <a:latin typeface="Lato Light"/>
                          <a:ea typeface="Lato Light"/>
                          <a:cs typeface="Lato Light"/>
                          <a:sym typeface="Lato Light"/>
                        </a:rPr>
                        <a:t>269.25</a:t>
                      </a:r>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457200" lvl="0" indent="-228600" algn="r" rtl="0">
                        <a:spcBef>
                          <a:spcPts val="0"/>
                        </a:spcBef>
                        <a:spcAft>
                          <a:spcPts val="0"/>
                        </a:spcAft>
                        <a:buClr>
                          <a:schemeClr val="dk1"/>
                        </a:buClr>
                        <a:buSzPts val="1100"/>
                        <a:buFont typeface="Arial"/>
                        <a:buNone/>
                      </a:pPr>
                      <a:r>
                        <a:rPr lang="en-US">
                          <a:solidFill>
                            <a:srgbClr val="083D65"/>
                          </a:solidFill>
                          <a:latin typeface="Lato Light"/>
                          <a:ea typeface="Lato Light"/>
                          <a:cs typeface="Lato Light"/>
                          <a:sym typeface="Lato Light"/>
                        </a:rPr>
                        <a:t>22.2</a:t>
                      </a:r>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672875">
                <a:tc>
                  <a:txBody>
                    <a:bodyPr/>
                    <a:lstStyle/>
                    <a:p>
                      <a:pPr marL="0" lvl="0" indent="0" algn="l" rtl="0">
                        <a:spcBef>
                          <a:spcPts val="0"/>
                        </a:spcBef>
                        <a:spcAft>
                          <a:spcPts val="0"/>
                        </a:spcAft>
                        <a:buClr>
                          <a:schemeClr val="dk1"/>
                        </a:buClr>
                        <a:buSzPts val="1100"/>
                        <a:buFont typeface="Arial"/>
                        <a:buNone/>
                      </a:pPr>
                      <a:r>
                        <a:rPr lang="en-US">
                          <a:solidFill>
                            <a:srgbClr val="083D65"/>
                          </a:solidFill>
                          <a:latin typeface="Lato Light"/>
                          <a:ea typeface="Lato Light"/>
                          <a:cs typeface="Lato Light"/>
                          <a:sym typeface="Lato Light"/>
                        </a:rPr>
                        <a:t>Agnes</a:t>
                      </a:r>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View Bidding Results</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Start/Stop Round</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UI (Student and Admin Pages)</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View Dump Table, Bid, User, Section</a:t>
                      </a:r>
                      <a:endParaRPr sz="1200">
                        <a:solidFill>
                          <a:srgbClr val="083D65"/>
                        </a:solidFill>
                        <a:latin typeface="Lato Light"/>
                        <a:ea typeface="Lato Light"/>
                        <a:cs typeface="Lato Light"/>
                        <a:sym typeface="Lato Light"/>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Scheduling (PM - Iteration 3) </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Daily Updates (PM - Iteration 3) </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Slides</a:t>
                      </a:r>
                      <a:endParaRPr sz="1200">
                        <a:solidFill>
                          <a:srgbClr val="083D65"/>
                        </a:solidFill>
                        <a:latin typeface="Lato Light"/>
                        <a:ea typeface="Lato Light"/>
                        <a:cs typeface="Lato Light"/>
                        <a:sym typeface="Lato Light"/>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r" rtl="0">
                        <a:spcBef>
                          <a:spcPts val="0"/>
                        </a:spcBef>
                        <a:spcAft>
                          <a:spcPts val="0"/>
                        </a:spcAft>
                        <a:buNone/>
                      </a:pPr>
                      <a:r>
                        <a:rPr lang="en-US">
                          <a:solidFill>
                            <a:srgbClr val="083D65"/>
                          </a:solidFill>
                          <a:latin typeface="Lato Light"/>
                          <a:ea typeface="Lato Light"/>
                          <a:cs typeface="Lato Light"/>
                          <a:sym typeface="Lato Light"/>
                        </a:rPr>
                        <a:t>226.5</a:t>
                      </a:r>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457200" lvl="0" indent="-228600" algn="r" rtl="0">
                        <a:spcBef>
                          <a:spcPts val="0"/>
                        </a:spcBef>
                        <a:spcAft>
                          <a:spcPts val="0"/>
                        </a:spcAft>
                        <a:buNone/>
                      </a:pPr>
                      <a:r>
                        <a:rPr lang="en-US">
                          <a:solidFill>
                            <a:srgbClr val="083D65"/>
                          </a:solidFill>
                          <a:latin typeface="Lato Light"/>
                          <a:ea typeface="Lato Light"/>
                          <a:cs typeface="Lato Light"/>
                          <a:sym typeface="Lato Light"/>
                        </a:rPr>
                        <a:t>18.7</a:t>
                      </a:r>
                      <a:endParaRPr>
                        <a:solidFill>
                          <a:srgbClr val="083D65"/>
                        </a:solidFill>
                        <a:latin typeface="Lato Light"/>
                        <a:ea typeface="Lato Light"/>
                        <a:cs typeface="Lato Light"/>
                        <a:sym typeface="Lato Light"/>
                      </a:endParaRPr>
                    </a:p>
                    <a:p>
                      <a:pPr marL="457200" lvl="0" indent="-228600" algn="r" rtl="0">
                        <a:spcBef>
                          <a:spcPts val="0"/>
                        </a:spcBef>
                        <a:spcAft>
                          <a:spcPts val="0"/>
                        </a:spcAft>
                        <a:buClr>
                          <a:schemeClr val="dk1"/>
                        </a:buClr>
                        <a:buSzPts val="1100"/>
                        <a:buFont typeface="Arial"/>
                        <a:buNone/>
                      </a:pPr>
                      <a:endParaRPr>
                        <a:solidFill>
                          <a:srgbClr val="083D65"/>
                        </a:solidFill>
                        <a:latin typeface="Lato Light"/>
                        <a:ea typeface="Lato Light"/>
                        <a:cs typeface="Lato Light"/>
                        <a:sym typeface="Lato Light"/>
                      </a:endParaRPr>
                    </a:p>
                    <a:p>
                      <a:pPr marL="457200" lvl="0" indent="-228600" algn="r" rtl="0">
                        <a:spcBef>
                          <a:spcPts val="0"/>
                        </a:spcBef>
                        <a:spcAft>
                          <a:spcPts val="0"/>
                        </a:spcAft>
                        <a:buClr>
                          <a:schemeClr val="dk1"/>
                        </a:buClr>
                        <a:buSzPts val="1100"/>
                        <a:buFont typeface="Arial"/>
                        <a:buNone/>
                      </a:pPr>
                      <a:endParaRPr>
                        <a:solidFill>
                          <a:srgbClr val="083D65"/>
                        </a:solidFill>
                        <a:latin typeface="Lato Light"/>
                        <a:ea typeface="Lato Light"/>
                        <a:cs typeface="Lato Light"/>
                        <a:sym typeface="Lato Light"/>
                      </a:endParaRPr>
                    </a:p>
                    <a:p>
                      <a:pPr marL="0" lvl="0" indent="0" algn="r" rtl="0">
                        <a:spcBef>
                          <a:spcPts val="0"/>
                        </a:spcBef>
                        <a:spcAft>
                          <a:spcPts val="0"/>
                        </a:spcAft>
                        <a:buNone/>
                      </a:pPr>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672875">
                <a:tc>
                  <a:txBody>
                    <a:bodyPr/>
                    <a:lstStyle/>
                    <a:p>
                      <a:pPr marL="0" lvl="0" indent="0" algn="l" rtl="0">
                        <a:spcBef>
                          <a:spcPts val="0"/>
                        </a:spcBef>
                        <a:spcAft>
                          <a:spcPts val="0"/>
                        </a:spcAft>
                        <a:buClr>
                          <a:schemeClr val="dk1"/>
                        </a:buClr>
                        <a:buSzPts val="1100"/>
                        <a:buFont typeface="Arial"/>
                        <a:buNone/>
                      </a:pPr>
                      <a:r>
                        <a:rPr lang="en-US">
                          <a:solidFill>
                            <a:srgbClr val="083D65"/>
                          </a:solidFill>
                          <a:latin typeface="Lato Light"/>
                          <a:ea typeface="Lato Light"/>
                          <a:cs typeface="Lato Light"/>
                          <a:sym typeface="Lato Light"/>
                        </a:rPr>
                        <a:t>Shourya </a:t>
                      </a:r>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Test Cases Login Function</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Dump Functions  Rectifications</a:t>
                      </a:r>
                      <a:endParaRPr sz="1200">
                        <a:solidFill>
                          <a:srgbClr val="083D65"/>
                        </a:solidFill>
                        <a:latin typeface="Lato Light"/>
                        <a:ea typeface="Lato Light"/>
                        <a:cs typeface="Lato Light"/>
                        <a:sym typeface="Lato Light"/>
                      </a:endParaRPr>
                    </a:p>
                    <a:p>
                      <a:pPr marL="0" lvl="0" indent="0" algn="l" rtl="0">
                        <a:spcBef>
                          <a:spcPts val="0"/>
                        </a:spcBef>
                        <a:spcAft>
                          <a:spcPts val="0"/>
                        </a:spcAft>
                        <a:buNone/>
                      </a:pPr>
                      <a:endParaRPr sz="12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Scheduling (PM - Iteration 4) </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Daily Updates (PM - Iteration 4)</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Meeting Minutes</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Test Plan </a:t>
                      </a:r>
                      <a:endParaRPr sz="1200">
                        <a:solidFill>
                          <a:srgbClr val="083D65"/>
                        </a:solidFill>
                        <a:latin typeface="Lato Light"/>
                        <a:ea typeface="Lato Light"/>
                        <a:cs typeface="Lato Light"/>
                        <a:sym typeface="Lato Light"/>
                      </a:endParaRPr>
                    </a:p>
                  </a:txBody>
                  <a:tcPr marL="114300"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457200" lvl="0" indent="-228600" algn="r" rtl="0">
                        <a:spcBef>
                          <a:spcPts val="0"/>
                        </a:spcBef>
                        <a:spcAft>
                          <a:spcPts val="0"/>
                        </a:spcAft>
                        <a:buNone/>
                      </a:pPr>
                      <a:r>
                        <a:rPr lang="en-US">
                          <a:solidFill>
                            <a:srgbClr val="083D65"/>
                          </a:solidFill>
                          <a:latin typeface="Lato Light"/>
                          <a:ea typeface="Lato Light"/>
                          <a:cs typeface="Lato Light"/>
                          <a:sym typeface="Lato Light"/>
                        </a:rPr>
                        <a:t>153</a:t>
                      </a:r>
                      <a:endParaRPr>
                        <a:solidFill>
                          <a:srgbClr val="083D65"/>
                        </a:solidFill>
                        <a:latin typeface="Lato Light"/>
                        <a:ea typeface="Lato Light"/>
                        <a:cs typeface="Lato Light"/>
                        <a:sym typeface="Lato Light"/>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457200" lvl="0" indent="-228600" algn="r" rtl="0">
                        <a:spcBef>
                          <a:spcPts val="0"/>
                        </a:spcBef>
                        <a:spcAft>
                          <a:spcPts val="0"/>
                        </a:spcAft>
                        <a:buNone/>
                      </a:pPr>
                      <a:r>
                        <a:rPr lang="en-US">
                          <a:solidFill>
                            <a:srgbClr val="083D65"/>
                          </a:solidFill>
                          <a:latin typeface="Lato Light"/>
                          <a:ea typeface="Lato Light"/>
                          <a:cs typeface="Lato Light"/>
                          <a:sym typeface="Lato Light"/>
                        </a:rPr>
                        <a:t>12.7</a:t>
                      </a:r>
                      <a:endParaRPr>
                        <a:solidFill>
                          <a:srgbClr val="083D65"/>
                        </a:solidFill>
                        <a:latin typeface="Lato Light"/>
                        <a:ea typeface="Lato Light"/>
                        <a:cs typeface="Lato Light"/>
                        <a:sym typeface="Lato Light"/>
                      </a:endParaRPr>
                    </a:p>
                    <a:p>
                      <a:pPr marL="457200" lvl="0" indent="-228600" algn="r" rtl="0">
                        <a:spcBef>
                          <a:spcPts val="0"/>
                        </a:spcBef>
                        <a:spcAft>
                          <a:spcPts val="0"/>
                        </a:spcAft>
                        <a:buNone/>
                      </a:pPr>
                      <a:endParaRPr>
                        <a:solidFill>
                          <a:srgbClr val="083D65"/>
                        </a:solidFill>
                        <a:latin typeface="Lato Light"/>
                        <a:ea typeface="Lato Light"/>
                        <a:cs typeface="Lato Light"/>
                        <a:sym typeface="Lato Light"/>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551325">
                <a:tc>
                  <a:txBody>
                    <a:bodyPr/>
                    <a:lstStyle/>
                    <a:p>
                      <a:pPr marL="0" lvl="0" indent="0" algn="l" rtl="0">
                        <a:spcBef>
                          <a:spcPts val="0"/>
                        </a:spcBef>
                        <a:spcAft>
                          <a:spcPts val="0"/>
                        </a:spcAft>
                        <a:buClr>
                          <a:schemeClr val="dk1"/>
                        </a:buClr>
                        <a:buSzPts val="1100"/>
                        <a:buFont typeface="Arial"/>
                        <a:buNone/>
                      </a:pPr>
                      <a:r>
                        <a:rPr lang="en-US">
                          <a:solidFill>
                            <a:srgbClr val="083D65"/>
                          </a:solidFill>
                          <a:latin typeface="Lato Light"/>
                          <a:ea typeface="Lato Light"/>
                          <a:cs typeface="Lato Light"/>
                          <a:sym typeface="Lato Light"/>
                        </a:rPr>
                        <a:t>Kwan Yang</a:t>
                      </a:r>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Authenticate</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Clearing Logic (Round 2)</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Test Cases</a:t>
                      </a:r>
                      <a:endParaRPr sz="1200">
                        <a:solidFill>
                          <a:srgbClr val="083D65"/>
                        </a:solidFill>
                        <a:latin typeface="Lato Light"/>
                        <a:ea typeface="Lato Light"/>
                        <a:cs typeface="Lato Light"/>
                        <a:sym typeface="Lato Light"/>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Scheduling (PM - Iteration 5) </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Daily Updates (PM - Iteration 5) </a:t>
                      </a:r>
                      <a:endParaRPr sz="1200">
                        <a:solidFill>
                          <a:srgbClr val="083D65"/>
                        </a:solidFill>
                        <a:latin typeface="Lato Light"/>
                        <a:ea typeface="Lato Light"/>
                        <a:cs typeface="Lato Light"/>
                        <a:sym typeface="Lato Light"/>
                      </a:endParaRPr>
                    </a:p>
                    <a:p>
                      <a:pPr marL="171450" lvl="0" indent="-133350" algn="l" rtl="0">
                        <a:spcBef>
                          <a:spcPts val="0"/>
                        </a:spcBef>
                        <a:spcAft>
                          <a:spcPts val="0"/>
                        </a:spcAft>
                        <a:buClr>
                          <a:srgbClr val="083D65"/>
                        </a:buClr>
                        <a:buSzPts val="1200"/>
                        <a:buFont typeface="Lato Light"/>
                        <a:buAutoNum type="arabicPeriod"/>
                      </a:pPr>
                      <a:r>
                        <a:rPr lang="en-US" sz="1200">
                          <a:solidFill>
                            <a:srgbClr val="083D65"/>
                          </a:solidFill>
                          <a:latin typeface="Lato Light"/>
                          <a:ea typeface="Lato Light"/>
                          <a:cs typeface="Lato Light"/>
                          <a:sym typeface="Lato Light"/>
                        </a:rPr>
                        <a:t>Slides</a:t>
                      </a:r>
                      <a:endParaRPr sz="1200">
                        <a:solidFill>
                          <a:srgbClr val="083D65"/>
                        </a:solidFill>
                        <a:latin typeface="Lato Light"/>
                        <a:ea typeface="Lato Light"/>
                        <a:cs typeface="Lato Light"/>
                        <a:sym typeface="Lato Light"/>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457200" lvl="0" indent="-228600" algn="r" rtl="0">
                        <a:spcBef>
                          <a:spcPts val="0"/>
                        </a:spcBef>
                        <a:spcAft>
                          <a:spcPts val="0"/>
                        </a:spcAft>
                        <a:buClr>
                          <a:schemeClr val="dk1"/>
                        </a:buClr>
                        <a:buSzPts val="1100"/>
                        <a:buFont typeface="Arial"/>
                        <a:buNone/>
                      </a:pPr>
                      <a:r>
                        <a:rPr lang="en-US">
                          <a:solidFill>
                            <a:srgbClr val="083D65"/>
                          </a:solidFill>
                          <a:latin typeface="Lato Light"/>
                          <a:ea typeface="Lato Light"/>
                          <a:cs typeface="Lato Light"/>
                          <a:sym typeface="Lato Light"/>
                        </a:rPr>
                        <a:t>215.5</a:t>
                      </a:r>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457200" lvl="0" indent="-228600" algn="r" rtl="0">
                        <a:spcBef>
                          <a:spcPts val="0"/>
                        </a:spcBef>
                        <a:spcAft>
                          <a:spcPts val="0"/>
                        </a:spcAft>
                        <a:buClr>
                          <a:schemeClr val="dk1"/>
                        </a:buClr>
                        <a:buSzPts val="1100"/>
                        <a:buFont typeface="Arial"/>
                        <a:buNone/>
                      </a:pPr>
                      <a:r>
                        <a:rPr lang="en-US">
                          <a:solidFill>
                            <a:srgbClr val="083D65"/>
                          </a:solidFill>
                          <a:latin typeface="Lato Light"/>
                          <a:ea typeface="Lato Light"/>
                          <a:cs typeface="Lato Light"/>
                          <a:sym typeface="Lato Light"/>
                        </a:rPr>
                        <a:t>18.0</a:t>
                      </a:r>
                      <a:endParaRPr>
                        <a:solidFill>
                          <a:srgbClr val="083D65"/>
                        </a:solidFill>
                        <a:latin typeface="Lato Light"/>
                        <a:ea typeface="Lato Light"/>
                        <a:cs typeface="Lato Light"/>
                        <a:sym typeface="Lato Light"/>
                      </a:endParaRPr>
                    </a:p>
                    <a:p>
                      <a:pPr marL="457200" lvl="0" indent="-228600" algn="r" rtl="0">
                        <a:spcBef>
                          <a:spcPts val="0"/>
                        </a:spcBef>
                        <a:spcAft>
                          <a:spcPts val="0"/>
                        </a:spcAft>
                        <a:buClr>
                          <a:schemeClr val="dk1"/>
                        </a:buClr>
                        <a:buSzPts val="1100"/>
                        <a:buFont typeface="Arial"/>
                        <a:buNone/>
                      </a:pPr>
                      <a:endParaRPr>
                        <a:solidFill>
                          <a:srgbClr val="083D65"/>
                        </a:solidFill>
                        <a:latin typeface="Lato Light"/>
                        <a:ea typeface="Lato Light"/>
                        <a:cs typeface="Lato Light"/>
                        <a:sym typeface="Lato Light"/>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2"/>
          <p:cNvSpPr/>
          <p:nvPr/>
        </p:nvSpPr>
        <p:spPr>
          <a:xfrm>
            <a:off x="1151631" y="512727"/>
            <a:ext cx="926400" cy="9264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en-US" sz="4000">
                <a:solidFill>
                  <a:srgbClr val="D2B057"/>
                </a:solidFill>
                <a:latin typeface="Lato"/>
                <a:ea typeface="Lato"/>
                <a:cs typeface="Lato"/>
                <a:sym typeface="Lato"/>
              </a:rPr>
              <a:t>1</a:t>
            </a:r>
            <a:endParaRPr sz="4000" i="0" u="none" strike="noStrike" cap="none">
              <a:solidFill>
                <a:srgbClr val="D2B057"/>
              </a:solidFill>
              <a:latin typeface="Lato"/>
              <a:ea typeface="Lato"/>
              <a:cs typeface="Lato"/>
              <a:sym typeface="Lato"/>
            </a:endParaRPr>
          </a:p>
        </p:txBody>
      </p:sp>
      <p:sp>
        <p:nvSpPr>
          <p:cNvPr id="306" name="Google Shape;306;p32"/>
          <p:cNvSpPr/>
          <p:nvPr/>
        </p:nvSpPr>
        <p:spPr>
          <a:xfrm>
            <a:off x="-863600" y="51590"/>
            <a:ext cx="431700" cy="4317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p32"/>
          <p:cNvSpPr/>
          <p:nvPr/>
        </p:nvSpPr>
        <p:spPr>
          <a:xfrm>
            <a:off x="-863600" y="577088"/>
            <a:ext cx="431700" cy="4317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8" name="Google Shape;308;p32"/>
          <p:cNvSpPr/>
          <p:nvPr/>
        </p:nvSpPr>
        <p:spPr>
          <a:xfrm>
            <a:off x="-3" y="0"/>
            <a:ext cx="617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2"/>
          <p:cNvSpPr txBox="1">
            <a:spLocks noGrp="1"/>
          </p:cNvSpPr>
          <p:nvPr>
            <p:ph type="ctrTitle"/>
          </p:nvPr>
        </p:nvSpPr>
        <p:spPr>
          <a:xfrm>
            <a:off x="2413500" y="240387"/>
            <a:ext cx="8628300" cy="9954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400" b="1">
                <a:solidFill>
                  <a:srgbClr val="000000"/>
                </a:solidFill>
                <a:highlight>
                  <a:srgbClr val="FFE599"/>
                </a:highlight>
                <a:latin typeface="Impact"/>
                <a:ea typeface="Impact"/>
                <a:cs typeface="Impact"/>
                <a:sym typeface="Impact"/>
              </a:rPr>
              <a:t>Problems Faced</a:t>
            </a:r>
            <a:endParaRPr sz="4400" b="1">
              <a:solidFill>
                <a:srgbClr val="000000"/>
              </a:solidFill>
              <a:highlight>
                <a:srgbClr val="FFE599"/>
              </a:highlight>
              <a:latin typeface="Impact"/>
              <a:ea typeface="Impact"/>
              <a:cs typeface="Impact"/>
              <a:sym typeface="Impact"/>
            </a:endParaRPr>
          </a:p>
        </p:txBody>
      </p:sp>
      <p:sp>
        <p:nvSpPr>
          <p:cNvPr id="310" name="Google Shape;310;p32"/>
          <p:cNvSpPr txBox="1"/>
          <p:nvPr/>
        </p:nvSpPr>
        <p:spPr>
          <a:xfrm>
            <a:off x="2489696" y="1145950"/>
            <a:ext cx="6607500"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latin typeface="Lato Light"/>
                <a:ea typeface="Lato Light"/>
                <a:cs typeface="Lato Light"/>
                <a:sym typeface="Lato Light"/>
              </a:rPr>
              <a:t>Problems faced when tracking our schedule and how we overcame them</a:t>
            </a:r>
            <a:endParaRPr sz="1600">
              <a:solidFill>
                <a:schemeClr val="dk1"/>
              </a:solidFill>
              <a:latin typeface="Lato Light"/>
              <a:ea typeface="Lato Light"/>
              <a:cs typeface="Lato Light"/>
              <a:sym typeface="Lato Light"/>
            </a:endParaRPr>
          </a:p>
        </p:txBody>
      </p:sp>
      <p:sp>
        <p:nvSpPr>
          <p:cNvPr id="311" name="Google Shape;311;p3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graphicFrame>
        <p:nvGraphicFramePr>
          <p:cNvPr id="312" name="Google Shape;312;p32"/>
          <p:cNvGraphicFramePr/>
          <p:nvPr/>
        </p:nvGraphicFramePr>
        <p:xfrm>
          <a:off x="1151625" y="2451375"/>
          <a:ext cx="10408250" cy="1696376"/>
        </p:xfrm>
        <a:graphic>
          <a:graphicData uri="http://schemas.openxmlformats.org/drawingml/2006/table">
            <a:tbl>
              <a:tblPr>
                <a:noFill/>
                <a:tableStyleId>{2E84FD07-6E5A-452C-8AD4-01BE3CEAD333}</a:tableStyleId>
              </a:tblPr>
              <a:tblGrid>
                <a:gridCol w="5470725">
                  <a:extLst>
                    <a:ext uri="{9D8B030D-6E8A-4147-A177-3AD203B41FA5}">
                      <a16:colId xmlns:a16="http://schemas.microsoft.com/office/drawing/2014/main" val="20000"/>
                    </a:ext>
                  </a:extLst>
                </a:gridCol>
                <a:gridCol w="49375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solidFill>
                            <a:srgbClr val="083D65"/>
                          </a:solidFill>
                          <a:latin typeface="Lato"/>
                          <a:ea typeface="Lato"/>
                          <a:cs typeface="Lato"/>
                          <a:sym typeface="Lato"/>
                        </a:rPr>
                        <a:t>Challenges Faced</a:t>
                      </a:r>
                      <a:endParaRPr b="1">
                        <a:solidFill>
                          <a:srgbClr val="083D65"/>
                        </a:solidFill>
                        <a:latin typeface="Lato"/>
                        <a:ea typeface="Lato"/>
                        <a:cs typeface="Lato"/>
                        <a:sym typeface="Lato"/>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US" b="1">
                          <a:solidFill>
                            <a:srgbClr val="083D65"/>
                          </a:solidFill>
                          <a:latin typeface="Lato"/>
                          <a:ea typeface="Lato"/>
                          <a:cs typeface="Lato"/>
                          <a:sym typeface="Lato"/>
                        </a:rPr>
                        <a:t>How did we overcome them?</a:t>
                      </a:r>
                      <a:endParaRPr b="1">
                        <a:solidFill>
                          <a:srgbClr val="083D65"/>
                        </a:solidFill>
                        <a:latin typeface="Lato"/>
                        <a:ea typeface="Lato"/>
                        <a:cs typeface="Lato"/>
                        <a:sym typeface="Lato"/>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381000">
                <a:tc>
                  <a:txBody>
                    <a:bodyPr/>
                    <a:lstStyle/>
                    <a:p>
                      <a:pPr marL="0" marR="0" lvl="0" indent="0" algn="l" rtl="0">
                        <a:lnSpc>
                          <a:spcPct val="115000"/>
                        </a:lnSpc>
                        <a:spcBef>
                          <a:spcPts val="0"/>
                        </a:spcBef>
                        <a:spcAft>
                          <a:spcPts val="0"/>
                        </a:spcAft>
                        <a:buNone/>
                      </a:pPr>
                      <a:r>
                        <a:rPr lang="en-US">
                          <a:solidFill>
                            <a:srgbClr val="083D65"/>
                          </a:solidFill>
                          <a:latin typeface="Lato Light"/>
                          <a:ea typeface="Lato Light"/>
                          <a:cs typeface="Lato Light"/>
                          <a:sym typeface="Lato Light"/>
                        </a:rPr>
                        <a:t>Pushed back creating test cases (json_checker) in Iteration 2 due to time constraint</a:t>
                      </a:r>
                      <a:endParaRPr>
                        <a:solidFill>
                          <a:srgbClr val="083D65"/>
                        </a:solidFill>
                        <a:latin typeface="Lato Light"/>
                        <a:ea typeface="Lato Light"/>
                        <a:cs typeface="Lato Light"/>
                        <a:sym typeface="Lato Light"/>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solidFill>
                            <a:srgbClr val="083D65"/>
                          </a:solidFill>
                          <a:latin typeface="Lato Light"/>
                          <a:ea typeface="Lato Light"/>
                          <a:cs typeface="Lato Light"/>
                          <a:sym typeface="Lato Light"/>
                        </a:rPr>
                        <a:t>PM scheduled another pair programming (test cases) session in Iteration 3.</a:t>
                      </a:r>
                      <a:endParaRPr>
                        <a:solidFill>
                          <a:srgbClr val="083D65"/>
                        </a:solidFill>
                        <a:latin typeface="Lato Light"/>
                        <a:ea typeface="Lato Light"/>
                        <a:cs typeface="Lato Light"/>
                        <a:sym typeface="Lato Light"/>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0"/>
                        </a:spcAft>
                        <a:buNone/>
                      </a:pPr>
                      <a:r>
                        <a:rPr lang="en-US">
                          <a:solidFill>
                            <a:srgbClr val="083D65"/>
                          </a:solidFill>
                          <a:latin typeface="Lato Light"/>
                          <a:ea typeface="Lato Light"/>
                          <a:cs typeface="Lato Light"/>
                          <a:sym typeface="Lato Light"/>
                        </a:rPr>
                        <a:t>Additional functional requirement from client in Iteration 3</a:t>
                      </a:r>
                      <a:endParaRPr>
                        <a:solidFill>
                          <a:srgbClr val="083D65"/>
                        </a:solidFill>
                        <a:latin typeface="Lato Light"/>
                        <a:ea typeface="Lato Light"/>
                        <a:cs typeface="Lato Light"/>
                        <a:sym typeface="Lato Light"/>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a:solidFill>
                            <a:srgbClr val="083D65"/>
                          </a:solidFill>
                          <a:latin typeface="Lato Light"/>
                          <a:ea typeface="Lato Light"/>
                          <a:cs typeface="Lato Light"/>
                          <a:sym typeface="Lato Light"/>
                        </a:rPr>
                        <a:t>Use pre-allocated time to hold additional pair programming and debugging session in Iteration 4</a:t>
                      </a:r>
                      <a:endParaRPr>
                        <a:solidFill>
                          <a:srgbClr val="083D65"/>
                        </a:solidFill>
                        <a:latin typeface="Lato Light"/>
                        <a:ea typeface="Lato Light"/>
                        <a:cs typeface="Lato Light"/>
                        <a:sym typeface="Lato Light"/>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3"/>
          <p:cNvSpPr/>
          <p:nvPr/>
        </p:nvSpPr>
        <p:spPr>
          <a:xfrm>
            <a:off x="1151631" y="512727"/>
            <a:ext cx="926400" cy="9264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en-US" sz="4000">
                <a:solidFill>
                  <a:srgbClr val="D2B057"/>
                </a:solidFill>
                <a:latin typeface="Lato"/>
                <a:ea typeface="Lato"/>
                <a:cs typeface="Lato"/>
                <a:sym typeface="Lato"/>
              </a:rPr>
              <a:t>2</a:t>
            </a:r>
            <a:endParaRPr sz="4000" i="0" u="none" strike="noStrike" cap="none">
              <a:solidFill>
                <a:srgbClr val="D2B057"/>
              </a:solidFill>
              <a:latin typeface="Lato"/>
              <a:ea typeface="Lato"/>
              <a:cs typeface="Lato"/>
              <a:sym typeface="Lato"/>
            </a:endParaRPr>
          </a:p>
        </p:txBody>
      </p:sp>
      <p:sp>
        <p:nvSpPr>
          <p:cNvPr id="318" name="Google Shape;318;p33"/>
          <p:cNvSpPr/>
          <p:nvPr/>
        </p:nvSpPr>
        <p:spPr>
          <a:xfrm>
            <a:off x="-863600" y="51590"/>
            <a:ext cx="431700" cy="4317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33"/>
          <p:cNvSpPr/>
          <p:nvPr/>
        </p:nvSpPr>
        <p:spPr>
          <a:xfrm>
            <a:off x="-863600" y="577088"/>
            <a:ext cx="431700" cy="4317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33"/>
          <p:cNvSpPr/>
          <p:nvPr/>
        </p:nvSpPr>
        <p:spPr>
          <a:xfrm>
            <a:off x="-3" y="0"/>
            <a:ext cx="617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txBox="1">
            <a:spLocks noGrp="1"/>
          </p:cNvSpPr>
          <p:nvPr>
            <p:ph type="ctrTitle"/>
          </p:nvPr>
        </p:nvSpPr>
        <p:spPr>
          <a:xfrm>
            <a:off x="2413500" y="240387"/>
            <a:ext cx="8628300" cy="9954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400" b="1">
                <a:solidFill>
                  <a:srgbClr val="000000"/>
                </a:solidFill>
                <a:highlight>
                  <a:srgbClr val="FFE599"/>
                </a:highlight>
                <a:latin typeface="Impact"/>
                <a:ea typeface="Impact"/>
                <a:cs typeface="Impact"/>
                <a:sym typeface="Impact"/>
              </a:rPr>
              <a:t>Bug Metrics</a:t>
            </a:r>
            <a:endParaRPr sz="4400" b="1">
              <a:solidFill>
                <a:srgbClr val="000000"/>
              </a:solidFill>
              <a:highlight>
                <a:srgbClr val="FFE599"/>
              </a:highlight>
              <a:latin typeface="Impact"/>
              <a:ea typeface="Impact"/>
              <a:cs typeface="Impact"/>
              <a:sym typeface="Impact"/>
            </a:endParaRPr>
          </a:p>
        </p:txBody>
      </p:sp>
      <p:sp>
        <p:nvSpPr>
          <p:cNvPr id="322" name="Google Shape;322;p33"/>
          <p:cNvSpPr txBox="1"/>
          <p:nvPr/>
        </p:nvSpPr>
        <p:spPr>
          <a:xfrm>
            <a:off x="2489701" y="1145950"/>
            <a:ext cx="7369500"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latin typeface="Lato Light"/>
                <a:ea typeface="Lato Light"/>
                <a:cs typeface="Lato Light"/>
                <a:sym typeface="Lato Light"/>
              </a:rPr>
              <a:t>CALCULATION OF IMPACT SCORE  &amp;  MITIGATION PLAN</a:t>
            </a:r>
            <a:endParaRPr sz="1600">
              <a:solidFill>
                <a:schemeClr val="dk1"/>
              </a:solidFill>
              <a:latin typeface="Lato Light"/>
              <a:ea typeface="Lato Light"/>
              <a:cs typeface="Lato Light"/>
              <a:sym typeface="Lato Light"/>
            </a:endParaRPr>
          </a:p>
        </p:txBody>
      </p:sp>
      <p:graphicFrame>
        <p:nvGraphicFramePr>
          <p:cNvPr id="323" name="Google Shape;323;p33"/>
          <p:cNvGraphicFramePr/>
          <p:nvPr/>
        </p:nvGraphicFramePr>
        <p:xfrm>
          <a:off x="1151616" y="2018414"/>
          <a:ext cx="10393950" cy="1981050"/>
        </p:xfrm>
        <a:graphic>
          <a:graphicData uri="http://schemas.openxmlformats.org/drawingml/2006/table">
            <a:tbl>
              <a:tblPr>
                <a:noFill/>
                <a:tableStyleId>{2E84FD07-6E5A-452C-8AD4-01BE3CEAD333}</a:tableStyleId>
              </a:tblPr>
              <a:tblGrid>
                <a:gridCol w="515775">
                  <a:extLst>
                    <a:ext uri="{9D8B030D-6E8A-4147-A177-3AD203B41FA5}">
                      <a16:colId xmlns:a16="http://schemas.microsoft.com/office/drawing/2014/main" val="20000"/>
                    </a:ext>
                  </a:extLst>
                </a:gridCol>
                <a:gridCol w="969875">
                  <a:extLst>
                    <a:ext uri="{9D8B030D-6E8A-4147-A177-3AD203B41FA5}">
                      <a16:colId xmlns:a16="http://schemas.microsoft.com/office/drawing/2014/main" val="20001"/>
                    </a:ext>
                  </a:extLst>
                </a:gridCol>
                <a:gridCol w="1053675">
                  <a:extLst>
                    <a:ext uri="{9D8B030D-6E8A-4147-A177-3AD203B41FA5}">
                      <a16:colId xmlns:a16="http://schemas.microsoft.com/office/drawing/2014/main" val="20002"/>
                    </a:ext>
                  </a:extLst>
                </a:gridCol>
                <a:gridCol w="2917075">
                  <a:extLst>
                    <a:ext uri="{9D8B030D-6E8A-4147-A177-3AD203B41FA5}">
                      <a16:colId xmlns:a16="http://schemas.microsoft.com/office/drawing/2014/main" val="20003"/>
                    </a:ext>
                  </a:extLst>
                </a:gridCol>
                <a:gridCol w="722525">
                  <a:extLst>
                    <a:ext uri="{9D8B030D-6E8A-4147-A177-3AD203B41FA5}">
                      <a16:colId xmlns:a16="http://schemas.microsoft.com/office/drawing/2014/main" val="20004"/>
                    </a:ext>
                  </a:extLst>
                </a:gridCol>
                <a:gridCol w="1497650">
                  <a:extLst>
                    <a:ext uri="{9D8B030D-6E8A-4147-A177-3AD203B41FA5}">
                      <a16:colId xmlns:a16="http://schemas.microsoft.com/office/drawing/2014/main" val="20005"/>
                    </a:ext>
                  </a:extLst>
                </a:gridCol>
                <a:gridCol w="2717375">
                  <a:extLst>
                    <a:ext uri="{9D8B030D-6E8A-4147-A177-3AD203B41FA5}">
                      <a16:colId xmlns:a16="http://schemas.microsoft.com/office/drawing/2014/main" val="20006"/>
                    </a:ext>
                  </a:extLst>
                </a:gridCol>
              </a:tblGrid>
              <a:tr h="381000">
                <a:tc gridSpan="7">
                  <a:txBody>
                    <a:bodyPr/>
                    <a:lstStyle/>
                    <a:p>
                      <a:pPr marL="0" lvl="0" indent="0" algn="ctr" rtl="0">
                        <a:spcBef>
                          <a:spcPts val="0"/>
                        </a:spcBef>
                        <a:spcAft>
                          <a:spcPts val="0"/>
                        </a:spcAft>
                        <a:buNone/>
                      </a:pPr>
                      <a:r>
                        <a:rPr lang="en-US" b="1">
                          <a:solidFill>
                            <a:srgbClr val="083D65"/>
                          </a:solidFill>
                          <a:latin typeface="Lato"/>
                          <a:ea typeface="Lato"/>
                          <a:cs typeface="Lato"/>
                          <a:sym typeface="Lato"/>
                        </a:rPr>
                        <a:t>Calculation of Impact Score</a:t>
                      </a:r>
                      <a:endParaRPr b="1">
                        <a:solidFill>
                          <a:srgbClr val="083D65"/>
                        </a:solidFill>
                        <a:latin typeface="Lato"/>
                        <a:ea typeface="Lato"/>
                        <a:cs typeface="Lato"/>
                        <a:sym typeface="Lato"/>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gridSpan="3">
                  <a:txBody>
                    <a:bodyPr/>
                    <a:lstStyle/>
                    <a:p>
                      <a:pPr marL="0" lvl="0" indent="0" algn="ctr" rtl="0">
                        <a:spcBef>
                          <a:spcPts val="0"/>
                        </a:spcBef>
                        <a:spcAft>
                          <a:spcPts val="0"/>
                        </a:spcAft>
                        <a:buNone/>
                      </a:pPr>
                      <a:r>
                        <a:rPr lang="en-US" b="1">
                          <a:solidFill>
                            <a:srgbClr val="083D65"/>
                          </a:solidFill>
                          <a:latin typeface="Lato"/>
                          <a:ea typeface="Lato"/>
                          <a:cs typeface="Lato"/>
                          <a:sym typeface="Lato"/>
                        </a:rPr>
                        <a:t>Severity</a:t>
                      </a:r>
                      <a:endParaRPr b="1">
                        <a:solidFill>
                          <a:srgbClr val="083D65"/>
                        </a:solidFill>
                        <a:latin typeface="Lato"/>
                        <a:ea typeface="Lato"/>
                        <a:cs typeface="Lato"/>
                        <a:sym typeface="Lato"/>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US" b="1">
                          <a:solidFill>
                            <a:srgbClr val="083D65"/>
                          </a:solidFill>
                          <a:latin typeface="Lato"/>
                          <a:ea typeface="Lato"/>
                          <a:cs typeface="Lato"/>
                          <a:sym typeface="Lato"/>
                        </a:rPr>
                        <a:t>Description</a:t>
                      </a:r>
                      <a:endParaRPr b="1">
                        <a:solidFill>
                          <a:srgbClr val="083D65"/>
                        </a:solidFill>
                        <a:latin typeface="Lato"/>
                        <a:ea typeface="Lato"/>
                        <a:cs typeface="Lato"/>
                        <a:sym typeface="Lato"/>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81000">
                <a:tc gridSpan="3">
                  <a:txBody>
                    <a:bodyPr/>
                    <a:lstStyle/>
                    <a:p>
                      <a:pPr marL="0" lvl="0" indent="0" algn="l" rtl="0">
                        <a:spcBef>
                          <a:spcPts val="0"/>
                        </a:spcBef>
                        <a:spcAft>
                          <a:spcPts val="0"/>
                        </a:spcAft>
                        <a:buNone/>
                      </a:pPr>
                      <a:r>
                        <a:rPr lang="en-US">
                          <a:solidFill>
                            <a:srgbClr val="083D65"/>
                          </a:solidFill>
                          <a:latin typeface="Lato Light"/>
                          <a:ea typeface="Lato Light"/>
                          <a:cs typeface="Lato Light"/>
                          <a:sym typeface="Lato Light"/>
                        </a:rPr>
                        <a:t>Low Impact (Score = 1)</a:t>
                      </a:r>
                      <a:endParaRPr>
                        <a:solidFill>
                          <a:srgbClr val="083D65"/>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4">
                  <a:txBody>
                    <a:bodyPr/>
                    <a:lstStyle/>
                    <a:p>
                      <a:pPr marL="0" lvl="0" indent="0" algn="l" rtl="0">
                        <a:spcBef>
                          <a:spcPts val="0"/>
                        </a:spcBef>
                        <a:spcAft>
                          <a:spcPts val="0"/>
                        </a:spcAft>
                        <a:buNone/>
                      </a:pPr>
                      <a:r>
                        <a:rPr lang="en-US">
                          <a:solidFill>
                            <a:srgbClr val="083D65"/>
                          </a:solidFill>
                          <a:latin typeface="Lato Light"/>
                          <a:ea typeface="Lato Light"/>
                          <a:cs typeface="Lato Light"/>
                          <a:sym typeface="Lato Light"/>
                        </a:rPr>
                        <a:t>Inconsequential. Simple typo error or minor user interface misalignment</a:t>
                      </a:r>
                      <a:endParaRPr>
                        <a:solidFill>
                          <a:srgbClr val="083D65"/>
                        </a:solidFill>
                        <a:latin typeface="Lato Light"/>
                        <a:ea typeface="Lato Light"/>
                        <a:cs typeface="Lato Light"/>
                        <a:sym typeface="Lato Light"/>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81000">
                <a:tc gridSpan="3">
                  <a:txBody>
                    <a:bodyPr/>
                    <a:lstStyle/>
                    <a:p>
                      <a:pPr marL="0" lvl="0" indent="0" algn="l" rtl="0">
                        <a:spcBef>
                          <a:spcPts val="0"/>
                        </a:spcBef>
                        <a:spcAft>
                          <a:spcPts val="0"/>
                        </a:spcAft>
                        <a:buNone/>
                      </a:pPr>
                      <a:r>
                        <a:rPr lang="en-US">
                          <a:solidFill>
                            <a:srgbClr val="083D65"/>
                          </a:solidFill>
                          <a:latin typeface="Lato Light"/>
                          <a:ea typeface="Lato Light"/>
                          <a:cs typeface="Lato Light"/>
                          <a:sym typeface="Lato Light"/>
                        </a:rPr>
                        <a:t>High Impact (Score = 5)</a:t>
                      </a:r>
                      <a:endParaRPr>
                        <a:solidFill>
                          <a:srgbClr val="083D65"/>
                        </a:solidFill>
                        <a:latin typeface="Lato Light"/>
                        <a:ea typeface="Lato Light"/>
                        <a:cs typeface="Lato Light"/>
                        <a:sym typeface="Lato Light"/>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4">
                  <a:txBody>
                    <a:bodyPr/>
                    <a:lstStyle/>
                    <a:p>
                      <a:pPr marL="0" lvl="0" indent="0" algn="l" rtl="0">
                        <a:spcBef>
                          <a:spcPts val="0"/>
                        </a:spcBef>
                        <a:spcAft>
                          <a:spcPts val="0"/>
                        </a:spcAft>
                        <a:buNone/>
                      </a:pPr>
                      <a:r>
                        <a:rPr lang="en-US">
                          <a:solidFill>
                            <a:srgbClr val="083D65"/>
                          </a:solidFill>
                          <a:latin typeface="Lato Light"/>
                          <a:ea typeface="Lato Light"/>
                          <a:cs typeface="Lato Light"/>
                          <a:sym typeface="Lato Light"/>
                        </a:rPr>
                        <a:t>Non-critical functionalities are not working, but the system still runs</a:t>
                      </a:r>
                      <a:endParaRPr>
                        <a:solidFill>
                          <a:srgbClr val="083D65"/>
                        </a:solidFill>
                        <a:latin typeface="Lato Light"/>
                        <a:ea typeface="Lato Light"/>
                        <a:cs typeface="Lato Light"/>
                        <a:sym typeface="Lato Light"/>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81000">
                <a:tc gridSpan="3">
                  <a:txBody>
                    <a:bodyPr/>
                    <a:lstStyle/>
                    <a:p>
                      <a:pPr marL="0" lvl="0" indent="0" algn="l" rtl="0">
                        <a:spcBef>
                          <a:spcPts val="0"/>
                        </a:spcBef>
                        <a:spcAft>
                          <a:spcPts val="0"/>
                        </a:spcAft>
                        <a:buNone/>
                      </a:pPr>
                      <a:r>
                        <a:rPr lang="en-US">
                          <a:solidFill>
                            <a:srgbClr val="083D65"/>
                          </a:solidFill>
                          <a:latin typeface="Lato Light"/>
                          <a:ea typeface="Lato Light"/>
                          <a:cs typeface="Lato Light"/>
                          <a:sym typeface="Lato Light"/>
                        </a:rPr>
                        <a:t>Critical Impact (Score = 10)</a:t>
                      </a:r>
                      <a:endParaRPr>
                        <a:solidFill>
                          <a:srgbClr val="083D65"/>
                        </a:solidFill>
                        <a:latin typeface="Lato Light"/>
                        <a:ea typeface="Lato Light"/>
                        <a:cs typeface="Lato Light"/>
                        <a:sym typeface="Lato Light"/>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4">
                  <a:txBody>
                    <a:bodyPr/>
                    <a:lstStyle/>
                    <a:p>
                      <a:pPr marL="0" lvl="0" indent="0" algn="l" rtl="0">
                        <a:spcBef>
                          <a:spcPts val="0"/>
                        </a:spcBef>
                        <a:spcAft>
                          <a:spcPts val="0"/>
                        </a:spcAft>
                        <a:buNone/>
                      </a:pPr>
                      <a:r>
                        <a:rPr lang="en-US">
                          <a:solidFill>
                            <a:srgbClr val="083D65"/>
                          </a:solidFill>
                          <a:latin typeface="Lato Light"/>
                          <a:ea typeface="Lato Light"/>
                          <a:cs typeface="Lato Light"/>
                          <a:sym typeface="Lato Light"/>
                        </a:rPr>
                        <a:t>The system or core functionality is down. Immediate attention is required</a:t>
                      </a:r>
                      <a:endParaRPr>
                        <a:solidFill>
                          <a:srgbClr val="083D65"/>
                        </a:solidFill>
                        <a:latin typeface="Lato Light"/>
                        <a:ea typeface="Lato Light"/>
                        <a:cs typeface="Lato Light"/>
                        <a:sym typeface="Lato Light"/>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324" name="Google Shape;324;p3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graphicFrame>
        <p:nvGraphicFramePr>
          <p:cNvPr id="325" name="Google Shape;325;p33"/>
          <p:cNvGraphicFramePr/>
          <p:nvPr/>
        </p:nvGraphicFramePr>
        <p:xfrm>
          <a:off x="1151616" y="4216637"/>
          <a:ext cx="10393950" cy="1798200"/>
        </p:xfrm>
        <a:graphic>
          <a:graphicData uri="http://schemas.openxmlformats.org/drawingml/2006/table">
            <a:tbl>
              <a:tblPr>
                <a:noFill/>
                <a:tableStyleId>{2E84FD07-6E5A-452C-8AD4-01BE3CEAD333}</a:tableStyleId>
              </a:tblPr>
              <a:tblGrid>
                <a:gridCol w="515775">
                  <a:extLst>
                    <a:ext uri="{9D8B030D-6E8A-4147-A177-3AD203B41FA5}">
                      <a16:colId xmlns:a16="http://schemas.microsoft.com/office/drawing/2014/main" val="20000"/>
                    </a:ext>
                  </a:extLst>
                </a:gridCol>
                <a:gridCol w="969875">
                  <a:extLst>
                    <a:ext uri="{9D8B030D-6E8A-4147-A177-3AD203B41FA5}">
                      <a16:colId xmlns:a16="http://schemas.microsoft.com/office/drawing/2014/main" val="20001"/>
                    </a:ext>
                  </a:extLst>
                </a:gridCol>
                <a:gridCol w="1120350">
                  <a:extLst>
                    <a:ext uri="{9D8B030D-6E8A-4147-A177-3AD203B41FA5}">
                      <a16:colId xmlns:a16="http://schemas.microsoft.com/office/drawing/2014/main" val="20002"/>
                    </a:ext>
                  </a:extLst>
                </a:gridCol>
                <a:gridCol w="2850400">
                  <a:extLst>
                    <a:ext uri="{9D8B030D-6E8A-4147-A177-3AD203B41FA5}">
                      <a16:colId xmlns:a16="http://schemas.microsoft.com/office/drawing/2014/main" val="20003"/>
                    </a:ext>
                  </a:extLst>
                </a:gridCol>
                <a:gridCol w="722525">
                  <a:extLst>
                    <a:ext uri="{9D8B030D-6E8A-4147-A177-3AD203B41FA5}">
                      <a16:colId xmlns:a16="http://schemas.microsoft.com/office/drawing/2014/main" val="20004"/>
                    </a:ext>
                  </a:extLst>
                </a:gridCol>
                <a:gridCol w="1497650">
                  <a:extLst>
                    <a:ext uri="{9D8B030D-6E8A-4147-A177-3AD203B41FA5}">
                      <a16:colId xmlns:a16="http://schemas.microsoft.com/office/drawing/2014/main" val="20005"/>
                    </a:ext>
                  </a:extLst>
                </a:gridCol>
                <a:gridCol w="2717375">
                  <a:extLst>
                    <a:ext uri="{9D8B030D-6E8A-4147-A177-3AD203B41FA5}">
                      <a16:colId xmlns:a16="http://schemas.microsoft.com/office/drawing/2014/main" val="20006"/>
                    </a:ext>
                  </a:extLst>
                </a:gridCol>
              </a:tblGrid>
              <a:tr h="381000">
                <a:tc gridSpan="7">
                  <a:txBody>
                    <a:bodyPr/>
                    <a:lstStyle/>
                    <a:p>
                      <a:pPr marL="0" lvl="0" indent="0" algn="ctr" rtl="0">
                        <a:spcBef>
                          <a:spcPts val="0"/>
                        </a:spcBef>
                        <a:spcAft>
                          <a:spcPts val="0"/>
                        </a:spcAft>
                        <a:buNone/>
                      </a:pPr>
                      <a:r>
                        <a:rPr lang="en-US" b="1">
                          <a:solidFill>
                            <a:srgbClr val="083D65"/>
                          </a:solidFill>
                          <a:latin typeface="Lato"/>
                          <a:ea typeface="Lato"/>
                          <a:cs typeface="Lato"/>
                          <a:sym typeface="Lato"/>
                        </a:rPr>
                        <a:t>Mitigation Plan</a:t>
                      </a:r>
                      <a:endParaRPr b="1">
                        <a:solidFill>
                          <a:srgbClr val="083D65"/>
                        </a:solidFill>
                        <a:latin typeface="Lato"/>
                        <a:ea typeface="Lato"/>
                        <a:cs typeface="Lato"/>
                        <a:sym typeface="Lato"/>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gridSpan="3">
                  <a:txBody>
                    <a:bodyPr/>
                    <a:lstStyle/>
                    <a:p>
                      <a:pPr marL="0" lvl="0" indent="0" algn="ctr" rtl="0">
                        <a:spcBef>
                          <a:spcPts val="0"/>
                        </a:spcBef>
                        <a:spcAft>
                          <a:spcPts val="0"/>
                        </a:spcAft>
                        <a:buNone/>
                      </a:pPr>
                      <a:r>
                        <a:rPr lang="en-US" b="1">
                          <a:solidFill>
                            <a:srgbClr val="083D65"/>
                          </a:solidFill>
                          <a:latin typeface="Lato"/>
                          <a:ea typeface="Lato"/>
                          <a:cs typeface="Lato"/>
                          <a:sym typeface="Lato"/>
                        </a:rPr>
                        <a:t>Points in Iteration</a:t>
                      </a:r>
                      <a:endParaRPr b="1">
                        <a:solidFill>
                          <a:srgbClr val="083D65"/>
                        </a:solidFill>
                        <a:latin typeface="Lato"/>
                        <a:ea typeface="Lato"/>
                        <a:cs typeface="Lato"/>
                        <a:sym typeface="Lato"/>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US" b="1">
                          <a:solidFill>
                            <a:srgbClr val="083D65"/>
                          </a:solidFill>
                          <a:latin typeface="Lato"/>
                          <a:ea typeface="Lato"/>
                          <a:cs typeface="Lato"/>
                          <a:sym typeface="Lato"/>
                        </a:rPr>
                        <a:t>Action</a:t>
                      </a:r>
                      <a:endParaRPr b="1">
                        <a:solidFill>
                          <a:srgbClr val="083D65"/>
                        </a:solidFill>
                        <a:latin typeface="Lato"/>
                        <a:ea typeface="Lato"/>
                        <a:cs typeface="Lato"/>
                        <a:sym typeface="Lato"/>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81000">
                <a:tc gridSpan="3">
                  <a:txBody>
                    <a:bodyPr/>
                    <a:lstStyle/>
                    <a:p>
                      <a:pPr marL="0" lvl="0" indent="0" algn="l" rtl="0">
                        <a:spcBef>
                          <a:spcPts val="0"/>
                        </a:spcBef>
                        <a:spcAft>
                          <a:spcPts val="0"/>
                        </a:spcAft>
                        <a:buClr>
                          <a:schemeClr val="dk1"/>
                        </a:buClr>
                        <a:buSzPts val="1100"/>
                        <a:buFont typeface="Arial"/>
                        <a:buNone/>
                      </a:pPr>
                      <a:r>
                        <a:rPr lang="en-US">
                          <a:solidFill>
                            <a:srgbClr val="083D65"/>
                          </a:solidFill>
                          <a:latin typeface="Lato Light"/>
                          <a:ea typeface="Lato Light"/>
                          <a:cs typeface="Lato Light"/>
                          <a:sym typeface="Lato Light"/>
                        </a:rPr>
                        <a:t>Points &lt; 10</a:t>
                      </a:r>
                      <a:endParaRPr>
                        <a:solidFill>
                          <a:srgbClr val="083D65"/>
                        </a:solidFill>
                        <a:latin typeface="Lato Light"/>
                        <a:ea typeface="Lato Light"/>
                        <a:cs typeface="Lato Light"/>
                        <a:sym typeface="Lato Light"/>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4">
                  <a:txBody>
                    <a:bodyPr/>
                    <a:lstStyle/>
                    <a:p>
                      <a:pPr marL="0" lvl="0" indent="0" algn="l" rtl="0">
                        <a:spcBef>
                          <a:spcPts val="0"/>
                        </a:spcBef>
                        <a:spcAft>
                          <a:spcPts val="0"/>
                        </a:spcAft>
                        <a:buNone/>
                      </a:pPr>
                      <a:r>
                        <a:rPr lang="en-US">
                          <a:solidFill>
                            <a:srgbClr val="083D65"/>
                          </a:solidFill>
                          <a:latin typeface="Lato Light"/>
                          <a:ea typeface="Lato Light"/>
                          <a:cs typeface="Lato Light"/>
                          <a:sym typeface="Lato Light"/>
                        </a:rPr>
                        <a:t>Use the planned debugging time in the iteration.</a:t>
                      </a:r>
                      <a:endParaRPr>
                        <a:solidFill>
                          <a:srgbClr val="083D65"/>
                        </a:solidFill>
                        <a:latin typeface="Lato Light"/>
                        <a:ea typeface="Lato Light"/>
                        <a:cs typeface="Lato Light"/>
                        <a:sym typeface="Lato Light"/>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81000">
                <a:tc gridSpan="3">
                  <a:txBody>
                    <a:bodyPr/>
                    <a:lstStyle/>
                    <a:p>
                      <a:pPr marL="0" lvl="0" indent="0" algn="l" rtl="0">
                        <a:spcBef>
                          <a:spcPts val="0"/>
                        </a:spcBef>
                        <a:spcAft>
                          <a:spcPts val="0"/>
                        </a:spcAft>
                        <a:buNone/>
                      </a:pPr>
                      <a:r>
                        <a:rPr lang="en-US">
                          <a:solidFill>
                            <a:srgbClr val="083D65"/>
                          </a:solidFill>
                          <a:latin typeface="Lato Light"/>
                          <a:ea typeface="Lato Light"/>
                          <a:cs typeface="Lato Light"/>
                          <a:sym typeface="Lato Light"/>
                        </a:rPr>
                        <a:t>Points </a:t>
                      </a:r>
                      <a:r>
                        <a:rPr lang="en-US">
                          <a:solidFill>
                            <a:srgbClr val="083D65"/>
                          </a:solidFill>
                          <a:uFill>
                            <a:noFill/>
                          </a:uFill>
                          <a:latin typeface="Lato Light"/>
                          <a:ea typeface="Lato Light"/>
                          <a:cs typeface="Lato Light"/>
                          <a:sym typeface="Lato Light"/>
                          <a:hlinkClick r:id="rId3"/>
                        </a:rPr>
                        <a:t>≥</a:t>
                      </a:r>
                      <a:r>
                        <a:rPr lang="en-US">
                          <a:solidFill>
                            <a:srgbClr val="083D65"/>
                          </a:solidFill>
                          <a:latin typeface="Lato Light"/>
                          <a:ea typeface="Lato Light"/>
                          <a:cs typeface="Lato Light"/>
                          <a:sym typeface="Lato Light"/>
                        </a:rPr>
                        <a:t> 10</a:t>
                      </a:r>
                      <a:endParaRPr>
                        <a:solidFill>
                          <a:srgbClr val="083D65"/>
                        </a:solidFill>
                        <a:latin typeface="Lato Light"/>
                        <a:ea typeface="Lato Light"/>
                        <a:cs typeface="Lato Light"/>
                        <a:sym typeface="Lato Light"/>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4">
                  <a:txBody>
                    <a:bodyPr/>
                    <a:lstStyle/>
                    <a:p>
                      <a:pPr marL="0" lvl="0" indent="0" algn="l" rtl="0">
                        <a:spcBef>
                          <a:spcPts val="0"/>
                        </a:spcBef>
                        <a:spcAft>
                          <a:spcPts val="0"/>
                        </a:spcAft>
                        <a:buNone/>
                      </a:pPr>
                      <a:r>
                        <a:rPr lang="en-US">
                          <a:solidFill>
                            <a:srgbClr val="083D65"/>
                          </a:solidFill>
                          <a:latin typeface="Lato Light"/>
                          <a:ea typeface="Lato Light"/>
                          <a:cs typeface="Lato Light"/>
                          <a:sym typeface="Lato Light"/>
                        </a:rPr>
                        <a:t>Stop current development and resolve the bug immediately. Project Manager reschedules the project.</a:t>
                      </a:r>
                      <a:endParaRPr>
                        <a:solidFill>
                          <a:srgbClr val="083D65"/>
                        </a:solidFill>
                        <a:latin typeface="Lato Light"/>
                        <a:ea typeface="Lato Light"/>
                        <a:cs typeface="Lato Light"/>
                        <a:sym typeface="Lato Light"/>
                      </a:endParaRPr>
                    </a:p>
                  </a:txBody>
                  <a:tcPr marL="91425" marR="91425" marT="91425" marB="91425">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4"/>
          <p:cNvSpPr/>
          <p:nvPr/>
        </p:nvSpPr>
        <p:spPr>
          <a:xfrm>
            <a:off x="-863600" y="51590"/>
            <a:ext cx="431700" cy="4317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1" name="Google Shape;331;p34"/>
          <p:cNvSpPr/>
          <p:nvPr/>
        </p:nvSpPr>
        <p:spPr>
          <a:xfrm>
            <a:off x="-863600" y="577088"/>
            <a:ext cx="431700" cy="4317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2" name="Google Shape;332;p34"/>
          <p:cNvSpPr/>
          <p:nvPr/>
        </p:nvSpPr>
        <p:spPr>
          <a:xfrm>
            <a:off x="-3" y="0"/>
            <a:ext cx="617700" cy="6858000"/>
          </a:xfrm>
          <a:prstGeom prst="rect">
            <a:avLst/>
          </a:prstGeom>
          <a:solidFill>
            <a:srgbClr val="08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txBox="1">
            <a:spLocks noGrp="1"/>
          </p:cNvSpPr>
          <p:nvPr>
            <p:ph type="ctrTitle"/>
          </p:nvPr>
        </p:nvSpPr>
        <p:spPr>
          <a:xfrm>
            <a:off x="2413500" y="240387"/>
            <a:ext cx="8628300" cy="995400"/>
          </a:xfrm>
          <a:prstGeom prst="rect">
            <a:avLst/>
          </a:prstGeom>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sz="4400" b="1">
                <a:solidFill>
                  <a:srgbClr val="000000"/>
                </a:solidFill>
                <a:highlight>
                  <a:srgbClr val="FFE599"/>
                </a:highlight>
                <a:latin typeface="Impact"/>
                <a:ea typeface="Impact"/>
                <a:cs typeface="Impact"/>
                <a:sym typeface="Impact"/>
              </a:rPr>
              <a:t>Bug Metrics</a:t>
            </a:r>
            <a:endParaRPr sz="4400" b="1">
              <a:solidFill>
                <a:srgbClr val="000000"/>
              </a:solidFill>
              <a:highlight>
                <a:srgbClr val="FFE599"/>
              </a:highlight>
              <a:latin typeface="Impact"/>
              <a:ea typeface="Impact"/>
              <a:cs typeface="Impact"/>
              <a:sym typeface="Impact"/>
            </a:endParaRPr>
          </a:p>
        </p:txBody>
      </p:sp>
      <p:sp>
        <p:nvSpPr>
          <p:cNvPr id="334" name="Google Shape;334;p34"/>
          <p:cNvSpPr txBox="1"/>
          <p:nvPr/>
        </p:nvSpPr>
        <p:spPr>
          <a:xfrm>
            <a:off x="2489701" y="1145950"/>
            <a:ext cx="7369500"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latin typeface="Lato Light"/>
                <a:ea typeface="Lato Light"/>
                <a:cs typeface="Lato Light"/>
                <a:sym typeface="Lato Light"/>
              </a:rPr>
              <a:t>VALUES OF METRICS OVER TIME</a:t>
            </a:r>
            <a:endParaRPr sz="1600">
              <a:solidFill>
                <a:schemeClr val="dk1"/>
              </a:solidFill>
              <a:latin typeface="Lato Light"/>
              <a:ea typeface="Lato Light"/>
              <a:cs typeface="Lato Light"/>
              <a:sym typeface="Lato Light"/>
            </a:endParaRPr>
          </a:p>
        </p:txBody>
      </p:sp>
      <p:sp>
        <p:nvSpPr>
          <p:cNvPr id="335" name="Google Shape;335;p34"/>
          <p:cNvSpPr/>
          <p:nvPr/>
        </p:nvSpPr>
        <p:spPr>
          <a:xfrm>
            <a:off x="1151631" y="512727"/>
            <a:ext cx="926400" cy="9264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en-US" sz="4000">
                <a:solidFill>
                  <a:srgbClr val="D2B057"/>
                </a:solidFill>
                <a:latin typeface="Lato"/>
                <a:ea typeface="Lato"/>
                <a:cs typeface="Lato"/>
                <a:sym typeface="Lato"/>
              </a:rPr>
              <a:t>2</a:t>
            </a:r>
            <a:endParaRPr sz="4000" i="0" u="none" strike="noStrike" cap="none">
              <a:solidFill>
                <a:srgbClr val="D2B057"/>
              </a:solidFill>
              <a:latin typeface="Lato"/>
              <a:ea typeface="Lato"/>
              <a:cs typeface="Lato"/>
              <a:sym typeface="Lato"/>
            </a:endParaRPr>
          </a:p>
        </p:txBody>
      </p:sp>
      <p:graphicFrame>
        <p:nvGraphicFramePr>
          <p:cNvPr id="336" name="Google Shape;336;p34"/>
          <p:cNvGraphicFramePr/>
          <p:nvPr/>
        </p:nvGraphicFramePr>
        <p:xfrm>
          <a:off x="1151616" y="3204732"/>
          <a:ext cx="10640675" cy="3409550"/>
        </p:xfrm>
        <a:graphic>
          <a:graphicData uri="http://schemas.openxmlformats.org/drawingml/2006/table">
            <a:tbl>
              <a:tblPr>
                <a:noFill/>
                <a:tableStyleId>{2E84FD07-6E5A-452C-8AD4-01BE3CEAD333}</a:tableStyleId>
              </a:tblPr>
              <a:tblGrid>
                <a:gridCol w="1734525">
                  <a:extLst>
                    <a:ext uri="{9D8B030D-6E8A-4147-A177-3AD203B41FA5}">
                      <a16:colId xmlns:a16="http://schemas.microsoft.com/office/drawing/2014/main" val="20000"/>
                    </a:ext>
                  </a:extLst>
                </a:gridCol>
                <a:gridCol w="2595375">
                  <a:extLst>
                    <a:ext uri="{9D8B030D-6E8A-4147-A177-3AD203B41FA5}">
                      <a16:colId xmlns:a16="http://schemas.microsoft.com/office/drawing/2014/main" val="20001"/>
                    </a:ext>
                  </a:extLst>
                </a:gridCol>
                <a:gridCol w="6310775">
                  <a:extLst>
                    <a:ext uri="{9D8B030D-6E8A-4147-A177-3AD203B41FA5}">
                      <a16:colId xmlns:a16="http://schemas.microsoft.com/office/drawing/2014/main" val="20002"/>
                    </a:ext>
                  </a:extLst>
                </a:gridCol>
              </a:tblGrid>
              <a:tr h="492175">
                <a:tc>
                  <a:txBody>
                    <a:bodyPr/>
                    <a:lstStyle/>
                    <a:p>
                      <a:pPr marL="0" lvl="0" indent="0" algn="ctr" rtl="0">
                        <a:spcBef>
                          <a:spcPts val="0"/>
                        </a:spcBef>
                        <a:spcAft>
                          <a:spcPts val="0"/>
                        </a:spcAft>
                        <a:buNone/>
                      </a:pPr>
                      <a:r>
                        <a:rPr lang="en-US" b="1">
                          <a:solidFill>
                            <a:srgbClr val="083D65"/>
                          </a:solidFill>
                          <a:latin typeface="Lato"/>
                          <a:ea typeface="Lato"/>
                          <a:cs typeface="Lato"/>
                          <a:sym typeface="Lato"/>
                        </a:rPr>
                        <a:t>Iteration</a:t>
                      </a:r>
                      <a:endParaRPr b="1">
                        <a:solidFill>
                          <a:srgbClr val="083D65"/>
                        </a:solidFill>
                        <a:latin typeface="Lato"/>
                        <a:ea typeface="Lato"/>
                        <a:cs typeface="Lato"/>
                        <a:sym typeface="Lato"/>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US" b="1">
                          <a:solidFill>
                            <a:srgbClr val="083D65"/>
                          </a:solidFill>
                          <a:latin typeface="Lato"/>
                          <a:ea typeface="Lato"/>
                          <a:cs typeface="Lato"/>
                          <a:sym typeface="Lato"/>
                        </a:rPr>
                        <a:t>Bug Metrics</a:t>
                      </a:r>
                      <a:endParaRPr b="1">
                        <a:solidFill>
                          <a:srgbClr val="083D65"/>
                        </a:solidFill>
                        <a:latin typeface="Lato"/>
                        <a:ea typeface="Lato"/>
                        <a:cs typeface="Lato"/>
                        <a:sym typeface="Lato"/>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US" b="1">
                          <a:solidFill>
                            <a:srgbClr val="083D65"/>
                          </a:solidFill>
                          <a:latin typeface="Lato"/>
                          <a:ea typeface="Lato"/>
                          <a:cs typeface="Lato"/>
                          <a:sym typeface="Lato"/>
                        </a:rPr>
                        <a:t>Mitigation</a:t>
                      </a:r>
                      <a:endParaRPr b="1">
                        <a:solidFill>
                          <a:srgbClr val="083D65"/>
                        </a:solidFill>
                        <a:latin typeface="Lato"/>
                        <a:ea typeface="Lato"/>
                        <a:cs typeface="Lato"/>
                        <a:sym typeface="Lato"/>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862675">
                <a:tc>
                  <a:txBody>
                    <a:bodyPr/>
                    <a:lstStyle/>
                    <a:p>
                      <a:pPr marL="0" lvl="0" indent="0" algn="ctr" rtl="0">
                        <a:spcBef>
                          <a:spcPts val="0"/>
                        </a:spcBef>
                        <a:spcAft>
                          <a:spcPts val="0"/>
                        </a:spcAft>
                        <a:buNone/>
                      </a:pPr>
                      <a:r>
                        <a:rPr lang="en-US">
                          <a:solidFill>
                            <a:srgbClr val="083D65"/>
                          </a:solidFill>
                          <a:latin typeface="Lato Light"/>
                          <a:ea typeface="Lato Light"/>
                          <a:cs typeface="Lato Light"/>
                          <a:sym typeface="Lato Light"/>
                        </a:rPr>
                        <a:t>Iteration 1</a:t>
                      </a:r>
                      <a:endParaRPr>
                        <a:solidFill>
                          <a:srgbClr val="083D65"/>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rgbClr val="083D65"/>
                          </a:solidFill>
                          <a:latin typeface="Lato Light"/>
                          <a:ea typeface="Lato Light"/>
                          <a:cs typeface="Lato Light"/>
                          <a:sym typeface="Lato Light"/>
                        </a:rPr>
                        <a:t>66</a:t>
                      </a:r>
                      <a:endParaRPr>
                        <a:solidFill>
                          <a:srgbClr val="083D65"/>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rgbClr val="9C0006"/>
                          </a:solidFill>
                          <a:latin typeface="Lato Light"/>
                          <a:ea typeface="Lato Light"/>
                          <a:cs typeface="Lato Light"/>
                          <a:sym typeface="Lato Light"/>
                        </a:rPr>
                        <a:t>Stop current development and resolve the bug immediately. Project Manager reschedules the project.</a:t>
                      </a:r>
                      <a:endParaRPr>
                        <a:solidFill>
                          <a:srgbClr val="083D65"/>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extLst>
                  <a:ext uri="{0D108BD9-81ED-4DB2-BD59-A6C34878D82A}">
                    <a16:rowId xmlns:a16="http://schemas.microsoft.com/office/drawing/2014/main" val="10001"/>
                  </a:ext>
                </a:extLst>
              </a:tr>
              <a:tr h="513675">
                <a:tc>
                  <a:txBody>
                    <a:bodyPr/>
                    <a:lstStyle/>
                    <a:p>
                      <a:pPr marL="0" lvl="0" indent="0" algn="ctr" rtl="0">
                        <a:spcBef>
                          <a:spcPts val="0"/>
                        </a:spcBef>
                        <a:spcAft>
                          <a:spcPts val="0"/>
                        </a:spcAft>
                        <a:buClr>
                          <a:schemeClr val="dk1"/>
                        </a:buClr>
                        <a:buSzPts val="1100"/>
                        <a:buFont typeface="Arial"/>
                        <a:buNone/>
                      </a:pPr>
                      <a:r>
                        <a:rPr lang="en-US">
                          <a:solidFill>
                            <a:srgbClr val="083D65"/>
                          </a:solidFill>
                          <a:latin typeface="Lato Light"/>
                          <a:ea typeface="Lato Light"/>
                          <a:cs typeface="Lato Light"/>
                          <a:sym typeface="Lato Light"/>
                        </a:rPr>
                        <a:t>Iteration 2</a:t>
                      </a:r>
                      <a:endParaRPr>
                        <a:solidFill>
                          <a:srgbClr val="083D65"/>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rgbClr val="083D65"/>
                          </a:solidFill>
                          <a:latin typeface="Lato Light"/>
                          <a:ea typeface="Lato Light"/>
                          <a:cs typeface="Lato Light"/>
                          <a:sym typeface="Lato Light"/>
                        </a:rPr>
                        <a:t>21</a:t>
                      </a:r>
                      <a:endParaRPr>
                        <a:solidFill>
                          <a:srgbClr val="083D65"/>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rgbClr val="083D65"/>
                          </a:solidFill>
                          <a:latin typeface="Lato Light"/>
                          <a:ea typeface="Lato Light"/>
                          <a:cs typeface="Lato Light"/>
                          <a:sym typeface="Lato Light"/>
                        </a:rPr>
                        <a:t>Use the planned debugging time in the iteration.</a:t>
                      </a:r>
                      <a:endParaRPr>
                        <a:solidFill>
                          <a:srgbClr val="083D65"/>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extLst>
                  <a:ext uri="{0D108BD9-81ED-4DB2-BD59-A6C34878D82A}">
                    <a16:rowId xmlns:a16="http://schemas.microsoft.com/office/drawing/2014/main" val="10002"/>
                  </a:ext>
                </a:extLst>
              </a:tr>
              <a:tr h="513675">
                <a:tc>
                  <a:txBody>
                    <a:bodyPr/>
                    <a:lstStyle/>
                    <a:p>
                      <a:pPr marL="0" lvl="0" indent="0" algn="ctr" rtl="0">
                        <a:spcBef>
                          <a:spcPts val="0"/>
                        </a:spcBef>
                        <a:spcAft>
                          <a:spcPts val="0"/>
                        </a:spcAft>
                        <a:buClr>
                          <a:schemeClr val="dk1"/>
                        </a:buClr>
                        <a:buSzPts val="1100"/>
                        <a:buFont typeface="Arial"/>
                        <a:buNone/>
                      </a:pPr>
                      <a:r>
                        <a:rPr lang="en-US">
                          <a:solidFill>
                            <a:srgbClr val="083D65"/>
                          </a:solidFill>
                          <a:latin typeface="Lato Light"/>
                          <a:ea typeface="Lato Light"/>
                          <a:cs typeface="Lato Light"/>
                          <a:sym typeface="Lato Light"/>
                        </a:rPr>
                        <a:t>Iteration 3</a:t>
                      </a:r>
                      <a:endParaRPr>
                        <a:solidFill>
                          <a:srgbClr val="083D65"/>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rgbClr val="083D65"/>
                          </a:solidFill>
                          <a:latin typeface="Lato Light"/>
                          <a:ea typeface="Lato Light"/>
                          <a:cs typeface="Lato Light"/>
                          <a:sym typeface="Lato Light"/>
                        </a:rPr>
                        <a:t>4</a:t>
                      </a:r>
                      <a:endParaRPr>
                        <a:solidFill>
                          <a:srgbClr val="083D65"/>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rgbClr val="083D65"/>
                          </a:solidFill>
                          <a:latin typeface="Lato Light"/>
                          <a:ea typeface="Lato Light"/>
                          <a:cs typeface="Lato Light"/>
                          <a:sym typeface="Lato Light"/>
                        </a:rPr>
                        <a:t>Use the planned debugging time in the iteration.</a:t>
                      </a:r>
                      <a:endParaRPr>
                        <a:solidFill>
                          <a:srgbClr val="083D65"/>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extLst>
                  <a:ext uri="{0D108BD9-81ED-4DB2-BD59-A6C34878D82A}">
                    <a16:rowId xmlns:a16="http://schemas.microsoft.com/office/drawing/2014/main" val="10003"/>
                  </a:ext>
                </a:extLst>
              </a:tr>
              <a:tr h="513675">
                <a:tc>
                  <a:txBody>
                    <a:bodyPr/>
                    <a:lstStyle/>
                    <a:p>
                      <a:pPr marL="0" lvl="0" indent="0" algn="ctr" rtl="0">
                        <a:spcBef>
                          <a:spcPts val="0"/>
                        </a:spcBef>
                        <a:spcAft>
                          <a:spcPts val="0"/>
                        </a:spcAft>
                        <a:buClr>
                          <a:schemeClr val="dk1"/>
                        </a:buClr>
                        <a:buSzPts val="1100"/>
                        <a:buFont typeface="Arial"/>
                        <a:buNone/>
                      </a:pPr>
                      <a:r>
                        <a:rPr lang="en-US">
                          <a:solidFill>
                            <a:srgbClr val="083D65"/>
                          </a:solidFill>
                          <a:latin typeface="Lato Light"/>
                          <a:ea typeface="Lato Light"/>
                          <a:cs typeface="Lato Light"/>
                          <a:sym typeface="Lato Light"/>
                        </a:rPr>
                        <a:t>Iteration 4</a:t>
                      </a:r>
                      <a:endParaRPr>
                        <a:solidFill>
                          <a:srgbClr val="083D65"/>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rgbClr val="083D65"/>
                          </a:solidFill>
                          <a:latin typeface="Lato Light"/>
                          <a:ea typeface="Lato Light"/>
                          <a:cs typeface="Lato Light"/>
                          <a:sym typeface="Lato Light"/>
                        </a:rPr>
                        <a:t>8</a:t>
                      </a:r>
                      <a:endParaRPr>
                        <a:solidFill>
                          <a:srgbClr val="083D65"/>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rgbClr val="083D65"/>
                          </a:solidFill>
                          <a:latin typeface="Lato Light"/>
                          <a:ea typeface="Lato Light"/>
                          <a:cs typeface="Lato Light"/>
                          <a:sym typeface="Lato Light"/>
                        </a:rPr>
                        <a:t>Use the planned debugging time in the iteration.</a:t>
                      </a:r>
                      <a:endParaRPr>
                        <a:solidFill>
                          <a:srgbClr val="083D65"/>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extLst>
                  <a:ext uri="{0D108BD9-81ED-4DB2-BD59-A6C34878D82A}">
                    <a16:rowId xmlns:a16="http://schemas.microsoft.com/office/drawing/2014/main" val="10004"/>
                  </a:ext>
                </a:extLst>
              </a:tr>
              <a:tr h="513675">
                <a:tc>
                  <a:txBody>
                    <a:bodyPr/>
                    <a:lstStyle/>
                    <a:p>
                      <a:pPr marL="0" lvl="0" indent="0" algn="ctr" rtl="0">
                        <a:spcBef>
                          <a:spcPts val="0"/>
                        </a:spcBef>
                        <a:spcAft>
                          <a:spcPts val="0"/>
                        </a:spcAft>
                        <a:buNone/>
                      </a:pPr>
                      <a:r>
                        <a:rPr lang="en-US">
                          <a:solidFill>
                            <a:srgbClr val="083D65"/>
                          </a:solidFill>
                          <a:latin typeface="Lato Light"/>
                          <a:ea typeface="Lato Light"/>
                          <a:cs typeface="Lato Light"/>
                          <a:sym typeface="Lato Light"/>
                        </a:rPr>
                        <a:t>Iteration 5</a:t>
                      </a:r>
                      <a:endParaRPr>
                        <a:solidFill>
                          <a:srgbClr val="083D65"/>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rgbClr val="083D65"/>
                          </a:solidFill>
                          <a:latin typeface="Lato Light"/>
                          <a:ea typeface="Lato Light"/>
                          <a:cs typeface="Lato Light"/>
                          <a:sym typeface="Lato Light"/>
                        </a:rPr>
                        <a:t>1</a:t>
                      </a:r>
                      <a:endParaRPr>
                        <a:solidFill>
                          <a:srgbClr val="083D65"/>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rgbClr val="083D65"/>
                          </a:solidFill>
                          <a:latin typeface="Lato Light"/>
                          <a:ea typeface="Lato Light"/>
                          <a:cs typeface="Lato Light"/>
                          <a:sym typeface="Lato Light"/>
                        </a:rPr>
                        <a:t>Use the planned debugging time in the iteration.</a:t>
                      </a:r>
                      <a:endParaRPr>
                        <a:solidFill>
                          <a:srgbClr val="083D65"/>
                        </a:solidFill>
                        <a:latin typeface="Lato Light"/>
                        <a:ea typeface="Lato Light"/>
                        <a:cs typeface="Lato Light"/>
                        <a:sym typeface="Lato Light"/>
                      </a:endParaRPr>
                    </a:p>
                  </a:txBody>
                  <a:tcPr marL="91425" marR="91425" marT="91425" marB="91425" anchor="ctr">
                    <a:lnL w="9525" cap="flat" cmpd="sng">
                      <a:solidFill>
                        <a:srgbClr val="083D65"/>
                      </a:solidFill>
                      <a:prstDash val="solid"/>
                      <a:round/>
                      <a:headEnd type="none" w="sm" len="sm"/>
                      <a:tailEnd type="none" w="sm" len="sm"/>
                    </a:lnL>
                    <a:lnR w="9525" cap="flat" cmpd="sng">
                      <a:solidFill>
                        <a:srgbClr val="083D65"/>
                      </a:solidFill>
                      <a:prstDash val="solid"/>
                      <a:round/>
                      <a:headEnd type="none" w="sm" len="sm"/>
                      <a:tailEnd type="none" w="sm" len="sm"/>
                    </a:lnR>
                    <a:lnT w="9525" cap="flat" cmpd="sng">
                      <a:solidFill>
                        <a:srgbClr val="083D65"/>
                      </a:solidFill>
                      <a:prstDash val="solid"/>
                      <a:round/>
                      <a:headEnd type="none" w="sm" len="sm"/>
                      <a:tailEnd type="none" w="sm" len="sm"/>
                    </a:lnT>
                    <a:lnB w="9525" cap="flat" cmpd="sng">
                      <a:solidFill>
                        <a:srgbClr val="083D65"/>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37" name="Google Shape;337;p34"/>
          <p:cNvPicPr preferRelativeResize="0"/>
          <p:nvPr/>
        </p:nvPicPr>
        <p:blipFill>
          <a:blip r:embed="rId3">
            <a:alphaModFix/>
          </a:blip>
          <a:stretch>
            <a:fillRect/>
          </a:stretch>
        </p:blipFill>
        <p:spPr>
          <a:xfrm>
            <a:off x="6836176" y="93725"/>
            <a:ext cx="4932175" cy="2963400"/>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2005</Words>
  <Application>Microsoft Office PowerPoint</Application>
  <PresentationFormat>Widescreen</PresentationFormat>
  <Paragraphs>278</Paragraphs>
  <Slides>17</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Impact</vt:lpstr>
      <vt:lpstr>Arial</vt:lpstr>
      <vt:lpstr>Century Gothic</vt:lpstr>
      <vt:lpstr>Roboto</vt:lpstr>
      <vt:lpstr>Lato Light</vt:lpstr>
      <vt:lpstr>Lato</vt:lpstr>
      <vt:lpstr>Josefin Sans</vt:lpstr>
      <vt:lpstr>Calibri</vt:lpstr>
      <vt:lpstr>1_Office Theme</vt:lpstr>
      <vt:lpstr>Office Theme</vt:lpstr>
      <vt:lpstr>The Srub Lords.</vt:lpstr>
      <vt:lpstr>Today’s Agenda</vt:lpstr>
      <vt:lpstr>Schedule (Planned)</vt:lpstr>
      <vt:lpstr>Schedule (Actual)</vt:lpstr>
      <vt:lpstr>Functionalities &amp; Framework</vt:lpstr>
      <vt:lpstr>Breakdown of Work</vt:lpstr>
      <vt:lpstr>Problems Faced</vt:lpstr>
      <vt:lpstr>Bug Metrics</vt:lpstr>
      <vt:lpstr>Bug Metrics</vt:lpstr>
      <vt:lpstr>Problems Identified</vt:lpstr>
      <vt:lpstr>Follow-up Actions</vt:lpstr>
      <vt:lpstr>Challenges Faced</vt:lpstr>
      <vt:lpstr>Use of Git</vt:lpstr>
      <vt:lpstr>Others</vt:lpstr>
      <vt:lpstr>Others</vt:lpstr>
      <vt:lpstr>Others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Srub Lords.</dc:title>
  <cp:lastModifiedBy>Kwan Yang Lee</cp:lastModifiedBy>
  <cp:revision>1</cp:revision>
  <dcterms:modified xsi:type="dcterms:W3CDTF">2019-11-17T15:53:57Z</dcterms:modified>
</cp:coreProperties>
</file>