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Impact" panose="020B0806030902050204" pitchFamily="34" charset="0"/>
      <p:regular r:id="rId35"/>
    </p:embeddedFont>
    <p:embeddedFont>
      <p:font typeface="Josefin Sans" panose="020B0604020202020204" charset="0"/>
      <p:regular r:id="rId36"/>
      <p:bold r:id="rId37"/>
      <p:italic r:id="rId38"/>
      <p:boldItalic r:id="rId39"/>
    </p:embeddedFont>
    <p:embeddedFont>
      <p:font typeface="Lato" panose="020B0604020202020204" charset="0"/>
      <p:regular r:id="rId40"/>
      <p:bold r:id="rId41"/>
      <p:italic r:id="rId42"/>
      <p:boldItalic r:id="rId43"/>
    </p:embeddedFont>
    <p:embeddedFont>
      <p:font typeface="Lato Light" panose="020F0302020204030203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36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orient="horz" pos="2472">
          <p15:clr>
            <a:srgbClr val="A4A3A4"/>
          </p15:clr>
        </p15:guide>
        <p15:guide id="5" pos="7464">
          <p15:clr>
            <a:srgbClr val="A4A3A4"/>
          </p15:clr>
        </p15:guide>
        <p15:guide id="6" pos="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E093BC-6793-4481-8C53-47FB8D645F9B}">
  <a:tblStyle styleId="{74E093BC-6793-4481-8C53-47FB8D645F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410" y="31"/>
      </p:cViewPr>
      <p:guideLst>
        <p:guide orient="horz" pos="936"/>
        <p:guide pos="3840"/>
        <p:guide orient="horz" pos="4032"/>
        <p:guide orient="horz" pos="2472"/>
        <p:guide pos="7464"/>
        <p:guide pos="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3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8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3b1286c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3b1286cb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63b1286cb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3b1286cb9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63b1286cb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3b1286cb9_0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63b1286cb9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3b1286cb9_0_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63b1286cb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3b1286cb9_0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63b1286cb9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464c02ed3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6464c02ed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464b470ad_7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6464b470ad_7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3c8446898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g63c844689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6464b470ad_3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6464b470ad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464b470ad_6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g6464b470ad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6464b470ad_6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g6464b470ad_6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3b1286cb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3b1286cb9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63b1286cb9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3b1286cb9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63b1286cb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63b1286cb9_0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g63b1286cb9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45e62c989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g645e62c98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18740f7e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18740f7e2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618740f7e2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3b1286cb9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63b1286cb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3c8446898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63c844689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3c8446898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63c8446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3c8446898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63c8446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3b1286cb9_0_5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31" name="Google Shape;231;g63b1286cb9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3b1286cb9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63b1286cb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3c8446898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63c84468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0834759" y="6295269"/>
            <a:ext cx="46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0834759" y="6295269"/>
            <a:ext cx="46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0834759" y="6295269"/>
            <a:ext cx="46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0834759" y="6295269"/>
            <a:ext cx="46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0834759" y="6295269"/>
            <a:ext cx="46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0834759" y="6295269"/>
            <a:ext cx="46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0834759" y="6295269"/>
            <a:ext cx="46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0834759" y="6295269"/>
            <a:ext cx="46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0834759" y="6295269"/>
            <a:ext cx="46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0834759" y="6295269"/>
            <a:ext cx="46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art.com/en/unicode/U+226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ctrTitle"/>
          </p:nvPr>
        </p:nvSpPr>
        <p:spPr>
          <a:xfrm>
            <a:off x="2689854" y="1588707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The Srub Lords.</a:t>
            </a:r>
            <a:endParaRPr b="1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5" name="Google Shape;165;p25"/>
          <p:cNvSpPr txBox="1">
            <a:spLocks noGrp="1"/>
          </p:cNvSpPr>
          <p:nvPr>
            <p:ph type="sldNum" idx="12"/>
          </p:nvPr>
        </p:nvSpPr>
        <p:spPr>
          <a:xfrm>
            <a:off x="10834759" y="6295269"/>
            <a:ext cx="4602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2922022" y="4061135"/>
            <a:ext cx="4923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i="1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Done by: G8T4</a:t>
            </a:r>
            <a:endParaRPr sz="2000" i="1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-6" y="0"/>
            <a:ext cx="17799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889282" y="0"/>
            <a:ext cx="431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name="adj1" fmla="val 3083197"/>
              <a:gd name="adj2" fmla="val 2219221"/>
            </a:avLst>
          </a:prstGeom>
          <a:noFill/>
          <a:ln w="28575" cap="flat" cmpd="sng">
            <a:solidFill>
              <a:srgbClr val="D2B057"/>
            </a:solidFill>
            <a:prstDash val="solid"/>
            <a:miter lim="800000"/>
            <a:headEnd type="oval" w="med" len="med"/>
            <a:tailEnd type="oval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4000" i="0" u="none" strike="noStrike" cap="non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34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4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4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4"/>
          <p:cNvSpPr txBox="1">
            <a:spLocks noGrp="1"/>
          </p:cNvSpPr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Critical Path: Iteration 1</a:t>
            </a:r>
            <a:endParaRPr sz="4400" b="1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07" name="Google Shape;307;p34"/>
          <p:cNvSpPr txBox="1"/>
          <p:nvPr/>
        </p:nvSpPr>
        <p:spPr>
          <a:xfrm>
            <a:off x="2489711" y="1145960"/>
            <a:ext cx="48834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SCHEDULE SUMMARY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08" name="Google Shape;308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309" name="Google Shape;3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97" y="2035622"/>
            <a:ext cx="11269501" cy="3862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name="adj1" fmla="val 3083197"/>
              <a:gd name="adj2" fmla="val 2219221"/>
            </a:avLst>
          </a:prstGeom>
          <a:noFill/>
          <a:ln w="28575" cap="flat" cmpd="sng">
            <a:solidFill>
              <a:srgbClr val="D2B057"/>
            </a:solidFill>
            <a:prstDash val="solid"/>
            <a:miter lim="800000"/>
            <a:headEnd type="oval" w="med" len="med"/>
            <a:tailEnd type="oval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4000" i="0" u="none" strike="noStrike" cap="non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35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5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5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Critical Path: Iteration 2</a:t>
            </a:r>
            <a:endParaRPr sz="4400" b="1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19" name="Google Shape;319;p35"/>
          <p:cNvSpPr txBox="1"/>
          <p:nvPr/>
        </p:nvSpPr>
        <p:spPr>
          <a:xfrm>
            <a:off x="2489711" y="1145960"/>
            <a:ext cx="48834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SCHEDULE SUMMARY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21" name="Google Shape;3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97" y="2466860"/>
            <a:ext cx="11269495" cy="3442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name="adj1" fmla="val 3083197"/>
              <a:gd name="adj2" fmla="val 2219221"/>
            </a:avLst>
          </a:prstGeom>
          <a:noFill/>
          <a:ln w="28575" cap="flat" cmpd="sng">
            <a:solidFill>
              <a:srgbClr val="D2B057"/>
            </a:solidFill>
            <a:prstDash val="solid"/>
            <a:miter lim="800000"/>
            <a:headEnd type="oval" w="med" len="med"/>
            <a:tailEnd type="oval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4000" i="0" u="none" strike="noStrike" cap="non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36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6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6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6"/>
          <p:cNvSpPr txBox="1">
            <a:spLocks noGrp="1"/>
          </p:cNvSpPr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Critical Path: Iteration 3</a:t>
            </a:r>
            <a:endParaRPr sz="4400" b="1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2489711" y="1145960"/>
            <a:ext cx="48834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SCHEDULE SUMMARY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32" name="Google Shape;3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725" y="2269753"/>
            <a:ext cx="10911042" cy="346555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name="adj1" fmla="val 3083197"/>
              <a:gd name="adj2" fmla="val 2219221"/>
            </a:avLst>
          </a:prstGeom>
          <a:noFill/>
          <a:ln w="28575" cap="flat" cmpd="sng">
            <a:solidFill>
              <a:srgbClr val="D2B057"/>
            </a:solidFill>
            <a:prstDash val="solid"/>
            <a:miter lim="800000"/>
            <a:headEnd type="oval" w="med" len="med"/>
            <a:tailEnd type="oval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4000" i="0" u="none" strike="noStrike" cap="non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" name="Google Shape;339;p37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7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7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7"/>
          <p:cNvSpPr txBox="1">
            <a:spLocks noGrp="1"/>
          </p:cNvSpPr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Critical Path: Iteration 4</a:t>
            </a:r>
            <a:endParaRPr sz="4400" b="1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43" name="Google Shape;343;p37"/>
          <p:cNvSpPr txBox="1"/>
          <p:nvPr/>
        </p:nvSpPr>
        <p:spPr>
          <a:xfrm>
            <a:off x="2489711" y="1145960"/>
            <a:ext cx="48834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SCHEDULE SUMMARY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44" name="Google Shape;3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125" y="2341000"/>
            <a:ext cx="9767502" cy="366919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name="adj1" fmla="val 3083197"/>
              <a:gd name="adj2" fmla="val 2219221"/>
            </a:avLst>
          </a:prstGeom>
          <a:noFill/>
          <a:ln w="28575" cap="flat" cmpd="sng">
            <a:solidFill>
              <a:srgbClr val="D2B057"/>
            </a:solidFill>
            <a:prstDash val="solid"/>
            <a:miter lim="800000"/>
            <a:headEnd type="oval" w="med" len="med"/>
            <a:tailEnd type="oval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4000" i="0" u="none" strike="noStrike" cap="non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38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8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8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8"/>
          <p:cNvSpPr txBox="1">
            <a:spLocks noGrp="1"/>
          </p:cNvSpPr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Critical Path: Iteration 5</a:t>
            </a:r>
            <a:endParaRPr sz="4400" b="1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55" name="Google Shape;355;p38"/>
          <p:cNvSpPr txBox="1"/>
          <p:nvPr/>
        </p:nvSpPr>
        <p:spPr>
          <a:xfrm>
            <a:off x="2489711" y="1145960"/>
            <a:ext cx="48834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SCHEDULE SUMMARY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56" name="Google Shape;3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375" y="3169601"/>
            <a:ext cx="10709252" cy="132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name="adj1" fmla="val 3083197"/>
              <a:gd name="adj2" fmla="val 2219221"/>
            </a:avLst>
          </a:prstGeom>
          <a:noFill/>
          <a:ln w="28575" cap="flat" cmpd="sng">
            <a:solidFill>
              <a:srgbClr val="D2B057"/>
            </a:solidFill>
            <a:prstDash val="solid"/>
            <a:miter lim="800000"/>
            <a:headEnd type="oval" w="med" len="med"/>
            <a:tailEnd type="oval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4000" i="0" u="none" strike="noStrike" cap="non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363;p39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9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9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9"/>
          <p:cNvSpPr txBox="1">
            <a:spLocks noGrp="1"/>
          </p:cNvSpPr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Bug Metrics</a:t>
            </a:r>
            <a:endParaRPr sz="4400" b="1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67" name="Google Shape;367;p39"/>
          <p:cNvSpPr txBox="1"/>
          <p:nvPr/>
        </p:nvSpPr>
        <p:spPr>
          <a:xfrm>
            <a:off x="2489701" y="1145950"/>
            <a:ext cx="73695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CALCULATION OF IMPACT SCORE  &amp;  MITIGATION PLAN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aphicFrame>
        <p:nvGraphicFramePr>
          <p:cNvPr id="368" name="Google Shape;368;p39"/>
          <p:cNvGraphicFramePr/>
          <p:nvPr/>
        </p:nvGraphicFramePr>
        <p:xfrm>
          <a:off x="1151616" y="2018414"/>
          <a:ext cx="10393950" cy="1981050"/>
        </p:xfrm>
        <a:graphic>
          <a:graphicData uri="http://schemas.openxmlformats.org/drawingml/2006/table">
            <a:tbl>
              <a:tblPr>
                <a:noFill/>
                <a:tableStyleId>{74E093BC-6793-4481-8C53-47FB8D645F9B}</a:tableStyleId>
              </a:tblPr>
              <a:tblGrid>
                <a:gridCol w="5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17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Calculation of Impact Score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Severity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Low Impact (Score = 1)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Inconsequential. Simple typo error or minor user interface misalignment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High Impact (Score = 5)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Non-critical functionalities are not working, but the system still runs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Critical Impact (Score = 10)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The system or core functionality is down. Immediate attention is required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9" name="Google Shape;369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graphicFrame>
        <p:nvGraphicFramePr>
          <p:cNvPr id="370" name="Google Shape;370;p39"/>
          <p:cNvGraphicFramePr/>
          <p:nvPr/>
        </p:nvGraphicFramePr>
        <p:xfrm>
          <a:off x="1151616" y="4216637"/>
          <a:ext cx="10393950" cy="1798200"/>
        </p:xfrm>
        <a:graphic>
          <a:graphicData uri="http://schemas.openxmlformats.org/drawingml/2006/table">
            <a:tbl>
              <a:tblPr>
                <a:noFill/>
                <a:tableStyleId>{74E093BC-6793-4481-8C53-47FB8D645F9B}</a:tableStyleId>
              </a:tblPr>
              <a:tblGrid>
                <a:gridCol w="5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17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Mitigation Plan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Points in Iteration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Action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Points &lt; 10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Use the planned debugging time in the iteration.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Points </a:t>
                      </a:r>
                      <a:r>
                        <a:rPr lang="en-US">
                          <a:solidFill>
                            <a:srgbClr val="083D65"/>
                          </a:solidFill>
                          <a:uFill>
                            <a:noFill/>
                          </a:uFill>
                          <a:latin typeface="Lato Light"/>
                          <a:ea typeface="Lato Light"/>
                          <a:cs typeface="Lato Light"/>
                          <a:sym typeface="Lato Light"/>
                          <a:hlinkClick r:id="rId3"/>
                        </a:rPr>
                        <a:t>≥</a:t>
                      </a: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 10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Stop current development and resolve the bug immediately. Project Manager reschedules the project.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name="adj1" fmla="val 3083197"/>
              <a:gd name="adj2" fmla="val 2219221"/>
            </a:avLst>
          </a:prstGeom>
          <a:noFill/>
          <a:ln w="28575" cap="flat" cmpd="sng">
            <a:solidFill>
              <a:srgbClr val="D2B057"/>
            </a:solidFill>
            <a:prstDash val="solid"/>
            <a:miter lim="800000"/>
            <a:headEnd type="oval" w="med" len="med"/>
            <a:tailEnd type="oval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4000" i="0" u="none" strike="noStrike" cap="non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40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0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0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0"/>
          <p:cNvSpPr txBox="1">
            <a:spLocks noGrp="1"/>
          </p:cNvSpPr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Bug Metrics</a:t>
            </a:r>
            <a:endParaRPr sz="4400" b="1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80" name="Google Shape;380;p40"/>
          <p:cNvSpPr txBox="1"/>
          <p:nvPr/>
        </p:nvSpPr>
        <p:spPr>
          <a:xfrm>
            <a:off x="2489701" y="1145950"/>
            <a:ext cx="73695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WHAT IS THE CURRENT VALUE OF METRICS &amp; ANY MITIGATION PLAN?  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aphicFrame>
        <p:nvGraphicFramePr>
          <p:cNvPr id="381" name="Google Shape;381;p40"/>
          <p:cNvGraphicFramePr/>
          <p:nvPr/>
        </p:nvGraphicFramePr>
        <p:xfrm>
          <a:off x="1165341" y="2472444"/>
          <a:ext cx="10393950" cy="3657420"/>
        </p:xfrm>
        <a:graphic>
          <a:graphicData uri="http://schemas.openxmlformats.org/drawingml/2006/table">
            <a:tbl>
              <a:tblPr>
                <a:noFill/>
                <a:tableStyleId>{74E093BC-6793-4481-8C53-47FB8D645F9B}</a:tableStyleId>
              </a:tblPr>
              <a:tblGrid>
                <a:gridCol w="5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17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Iteration 1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S/N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Function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Severity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Points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Final Bug Metric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Mitigation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Bootstrap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Crashes on upload with an "undefined variable"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High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66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Stop current development and resolve the bug immediately. Project Manager reschedules the project.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Crashes on upload with $header returning a BOOLEAN instead of an array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High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Does not return $results sorted alphabetically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Low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4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Login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Front-end Development (All in HTML) does not match with Back-end (PHP, JSON)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High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2" name="Google Shape;382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1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name="adj1" fmla="val 3083197"/>
              <a:gd name="adj2" fmla="val 2219221"/>
            </a:avLst>
          </a:prstGeom>
          <a:noFill/>
          <a:ln w="28575" cap="flat" cmpd="sng">
            <a:solidFill>
              <a:srgbClr val="D2B057"/>
            </a:solidFill>
            <a:prstDash val="solid"/>
            <a:miter lim="800000"/>
            <a:headEnd type="oval" w="med" len="med"/>
            <a:tailEnd type="oval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4000" i="0" u="none" strike="noStrike" cap="non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41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1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1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1"/>
          <p:cNvSpPr txBox="1">
            <a:spLocks noGrp="1"/>
          </p:cNvSpPr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Bug Metrics</a:t>
            </a:r>
            <a:endParaRPr sz="4400" b="1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92" name="Google Shape;392;p41"/>
          <p:cNvSpPr txBox="1"/>
          <p:nvPr/>
        </p:nvSpPr>
        <p:spPr>
          <a:xfrm>
            <a:off x="2489701" y="1145950"/>
            <a:ext cx="73695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WHAT IS THE CURRENT VALUE OF METRICS &amp; ANY MITIGATION PLAN?  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aphicFrame>
        <p:nvGraphicFramePr>
          <p:cNvPr id="393" name="Google Shape;393;p41"/>
          <p:cNvGraphicFramePr/>
          <p:nvPr/>
        </p:nvGraphicFramePr>
        <p:xfrm>
          <a:off x="1165341" y="2472444"/>
          <a:ext cx="10393950" cy="3870780"/>
        </p:xfrm>
        <a:graphic>
          <a:graphicData uri="http://schemas.openxmlformats.org/drawingml/2006/table">
            <a:tbl>
              <a:tblPr>
                <a:noFill/>
                <a:tableStyleId>{74E093BC-6793-4481-8C53-47FB8D645F9B}</a:tableStyleId>
              </a:tblPr>
              <a:tblGrid>
                <a:gridCol w="5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17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Iteration 1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S/N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Function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Severity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Points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Final Bug Metric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Mitigation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Login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Only allows login with ‘@’ included due to input type = email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High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66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Stop current development and resolve the bug immediately. Project Manager reschedules the project.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6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Able to access admin page through student user authentication and vice versa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High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Does not return expected test case for JSON authentication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High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8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Upon entering a successful/unsuccessful name/password in the website leads to a blank page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Critical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4" name="Google Shape;39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2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name="adj1" fmla="val 3083197"/>
              <a:gd name="adj2" fmla="val 2219221"/>
            </a:avLst>
          </a:prstGeom>
          <a:noFill/>
          <a:ln w="28575" cap="flat" cmpd="sng">
            <a:solidFill>
              <a:srgbClr val="D2B057"/>
            </a:solidFill>
            <a:prstDash val="solid"/>
            <a:miter lim="800000"/>
            <a:headEnd type="oval" w="med" len="med"/>
            <a:tailEnd type="oval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4000" i="0" u="none" strike="noStrike" cap="non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400;p42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2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2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2"/>
          <p:cNvSpPr txBox="1">
            <a:spLocks noGrp="1"/>
          </p:cNvSpPr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Bug Metrics</a:t>
            </a:r>
            <a:endParaRPr sz="4400" b="1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04" name="Google Shape;404;p42"/>
          <p:cNvSpPr txBox="1"/>
          <p:nvPr/>
        </p:nvSpPr>
        <p:spPr>
          <a:xfrm>
            <a:off x="2489701" y="1145950"/>
            <a:ext cx="73695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WHAT IS THE CURRENT VALUE OF METRICS &amp; ANY MITIGATION PLAN?  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aphicFrame>
        <p:nvGraphicFramePr>
          <p:cNvPr id="405" name="Google Shape;405;p42"/>
          <p:cNvGraphicFramePr/>
          <p:nvPr/>
        </p:nvGraphicFramePr>
        <p:xfrm>
          <a:off x="1165341" y="2472444"/>
          <a:ext cx="10393950" cy="3870780"/>
        </p:xfrm>
        <a:graphic>
          <a:graphicData uri="http://schemas.openxmlformats.org/drawingml/2006/table">
            <a:tbl>
              <a:tblPr>
                <a:noFill/>
                <a:tableStyleId>{74E093BC-6793-4481-8C53-47FB8D645F9B}</a:tableStyleId>
              </a:tblPr>
              <a:tblGrid>
                <a:gridCol w="5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17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Iteration 1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S/N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Function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Severity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Points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Final Bug Metric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Mitigation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9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Login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Entering the website for the first time shows ‘Invalid Token’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Low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66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Stop current development and resolve the bug immediately. Project Manager reschedules the project.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Bootstrap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Uploading the file on bootstrap.php shows a blank page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Critical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11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When access to ‘bootstrap-process.php’ directly, it shows undefined index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High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12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Login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When access to ‘login.php’ for the first time, it shows error messages of ‘Username should not be empty’ and ‘Password should not be empty’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High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6" name="Google Shape;406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3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name="adj1" fmla="val 3083197"/>
              <a:gd name="adj2" fmla="val 2219221"/>
            </a:avLst>
          </a:prstGeom>
          <a:noFill/>
          <a:ln w="28575" cap="flat" cmpd="sng">
            <a:solidFill>
              <a:srgbClr val="D2B057"/>
            </a:solidFill>
            <a:prstDash val="solid"/>
            <a:miter lim="800000"/>
            <a:headEnd type="oval" w="med" len="med"/>
            <a:tailEnd type="oval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4000" i="0" u="none" strike="noStrike" cap="non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" name="Google Shape;412;p43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43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3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3"/>
          <p:cNvSpPr txBox="1">
            <a:spLocks noGrp="1"/>
          </p:cNvSpPr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Bug Metrics</a:t>
            </a:r>
            <a:endParaRPr sz="4400" b="1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16" name="Google Shape;416;p43"/>
          <p:cNvSpPr txBox="1"/>
          <p:nvPr/>
        </p:nvSpPr>
        <p:spPr>
          <a:xfrm>
            <a:off x="2489701" y="1145950"/>
            <a:ext cx="73695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WHAT IS THE CURRENT VALUE OF METRICS &amp; ANY MITIGATION PLAN?  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aphicFrame>
        <p:nvGraphicFramePr>
          <p:cNvPr id="417" name="Google Shape;417;p43"/>
          <p:cNvGraphicFramePr/>
          <p:nvPr/>
        </p:nvGraphicFramePr>
        <p:xfrm>
          <a:off x="1151616" y="2366194"/>
          <a:ext cx="10393950" cy="4084140"/>
        </p:xfrm>
        <a:graphic>
          <a:graphicData uri="http://schemas.openxmlformats.org/drawingml/2006/table">
            <a:tbl>
              <a:tblPr>
                <a:noFill/>
                <a:tableStyleId>{74E093BC-6793-4481-8C53-47FB8D645F9B}</a:tableStyleId>
              </a:tblPr>
              <a:tblGrid>
                <a:gridCol w="5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17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Iteration 1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S/N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Function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Severity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Points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Final Bug Metric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Mitigation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13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Login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Able to access student timetable planner page without logging in/admin authentication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Low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66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Stop current development and resolve the bug immediately. Project Manager reschedules the project.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14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Able to access student check out bid page without logging in/admin authentication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Low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Unable to logout from student timetable planner and checkout bid page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Low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Unable to access student homepage from student time planner and check out bid page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Low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8" name="Google Shape;41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10834759" y="6295269"/>
            <a:ext cx="4602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083D65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76" name="Google Shape;176;p26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 txBox="1">
            <a:spLocks noGrp="1"/>
          </p:cNvSpPr>
          <p:nvPr>
            <p:ph type="ctrTitle"/>
          </p:nvPr>
        </p:nvSpPr>
        <p:spPr>
          <a:xfrm>
            <a:off x="2964201" y="848214"/>
            <a:ext cx="6157500" cy="1385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b="1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Today’s Agenda</a:t>
            </a:r>
            <a:endParaRPr sz="7000" b="1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3114075" y="2441437"/>
            <a:ext cx="7214700" cy="3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400"/>
              <a:buFont typeface="Lato Light"/>
              <a:buAutoNum type="arabicPeriod"/>
            </a:pPr>
            <a:r>
              <a:rPr lang="en-US" sz="2400" dirty="0">
                <a:solidFill>
                  <a:srgbClr val="083D65"/>
                </a:solidFill>
                <a:latin typeface="Lato Light"/>
                <a:ea typeface="Lato Light"/>
                <a:cs typeface="Lato Light"/>
                <a:sym typeface="Lato Light"/>
              </a:rPr>
              <a:t>Functionalities</a:t>
            </a:r>
            <a:endParaRPr sz="2400" dirty="0">
              <a:solidFill>
                <a:srgbClr val="083D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400"/>
              <a:buFont typeface="Lato Light"/>
              <a:buAutoNum type="arabicPeriod"/>
            </a:pPr>
            <a:r>
              <a:rPr lang="en-US" sz="2400" dirty="0">
                <a:solidFill>
                  <a:srgbClr val="083D65"/>
                </a:solidFill>
                <a:latin typeface="Lato Light"/>
                <a:ea typeface="Lato Light"/>
                <a:cs typeface="Lato Light"/>
                <a:sym typeface="Lato Light"/>
              </a:rPr>
              <a:t>Schedule</a:t>
            </a:r>
            <a:endParaRPr sz="2400" dirty="0">
              <a:solidFill>
                <a:srgbClr val="083D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400"/>
              <a:buFont typeface="Lato Light"/>
              <a:buAutoNum type="arabicPeriod"/>
            </a:pPr>
            <a:r>
              <a:rPr lang="en-US" sz="2400" dirty="0">
                <a:solidFill>
                  <a:srgbClr val="083D65"/>
                </a:solidFill>
                <a:latin typeface="Lato Light"/>
                <a:ea typeface="Lato Light"/>
                <a:cs typeface="Lato Light"/>
                <a:sym typeface="Lato Light"/>
              </a:rPr>
              <a:t>Evaluation Metrics</a:t>
            </a:r>
            <a:endParaRPr sz="2400" dirty="0">
              <a:solidFill>
                <a:srgbClr val="083D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400"/>
              <a:buFont typeface="Lato Light"/>
              <a:buAutoNum type="arabicPeriod"/>
            </a:pPr>
            <a:r>
              <a:rPr lang="en-US" sz="2400" dirty="0">
                <a:solidFill>
                  <a:srgbClr val="083D65"/>
                </a:solidFill>
                <a:latin typeface="Lato Light"/>
                <a:ea typeface="Lato Light"/>
                <a:cs typeface="Lato Light"/>
                <a:sym typeface="Lato Light"/>
              </a:rPr>
              <a:t>Roles &amp; Responsibilities</a:t>
            </a:r>
            <a:endParaRPr sz="2400" dirty="0">
              <a:solidFill>
                <a:srgbClr val="083D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400"/>
              <a:buFont typeface="Lato Light"/>
              <a:buAutoNum type="arabicPeriod"/>
            </a:pPr>
            <a:r>
              <a:rPr lang="en-US" sz="2400" dirty="0">
                <a:solidFill>
                  <a:srgbClr val="083D65"/>
                </a:solidFill>
                <a:latin typeface="Lato Light"/>
                <a:ea typeface="Lato Light"/>
                <a:cs typeface="Lato Light"/>
                <a:sym typeface="Lato Light"/>
              </a:rPr>
              <a:t>Programming Pairs</a:t>
            </a:r>
            <a:endParaRPr sz="2400" dirty="0">
              <a:solidFill>
                <a:srgbClr val="083D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-6" y="0"/>
            <a:ext cx="17799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1889282" y="0"/>
            <a:ext cx="431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4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name="adj1" fmla="val 3083197"/>
              <a:gd name="adj2" fmla="val 2219221"/>
            </a:avLst>
          </a:prstGeom>
          <a:noFill/>
          <a:ln w="28575" cap="flat" cmpd="sng">
            <a:solidFill>
              <a:srgbClr val="D2B057"/>
            </a:solidFill>
            <a:prstDash val="solid"/>
            <a:miter lim="800000"/>
            <a:headEnd type="oval" w="med" len="med"/>
            <a:tailEnd type="oval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4000" i="0" u="none" strike="noStrike" cap="non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" name="Google Shape;424;p44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4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4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4"/>
          <p:cNvSpPr txBox="1">
            <a:spLocks noGrp="1"/>
          </p:cNvSpPr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Roles &amp; Responsibilities</a:t>
            </a:r>
            <a:endParaRPr sz="4400" b="1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28" name="Google Shape;428;p44"/>
          <p:cNvSpPr txBox="1"/>
          <p:nvPr/>
        </p:nvSpPr>
        <p:spPr>
          <a:xfrm>
            <a:off x="2489711" y="1145960"/>
            <a:ext cx="48834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ROLES FOR EACH MEMBER PER ITERATION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aphicFrame>
        <p:nvGraphicFramePr>
          <p:cNvPr id="429" name="Google Shape;429;p44"/>
          <p:cNvGraphicFramePr/>
          <p:nvPr/>
        </p:nvGraphicFramePr>
        <p:xfrm>
          <a:off x="1165341" y="2472444"/>
          <a:ext cx="5077100" cy="1981050"/>
        </p:xfrm>
        <a:graphic>
          <a:graphicData uri="http://schemas.openxmlformats.org/drawingml/2006/table">
            <a:tbl>
              <a:tblPr>
                <a:noFill/>
                <a:tableStyleId>{74E093BC-6793-4481-8C53-47FB8D645F9B}</a:tableStyleId>
              </a:tblPr>
              <a:tblGrid>
                <a:gridCol w="253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Iteration 1 (Project Management Review)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Roles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Member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Project Manager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Glen 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Pair 1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Glen &amp; Mary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Pair 2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Agnes &amp; Kwan Yang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0" name="Google Shape;430;p44"/>
          <p:cNvGraphicFramePr/>
          <p:nvPr/>
        </p:nvGraphicFramePr>
        <p:xfrm>
          <a:off x="6458241" y="2472444"/>
          <a:ext cx="5077100" cy="1981050"/>
        </p:xfrm>
        <a:graphic>
          <a:graphicData uri="http://schemas.openxmlformats.org/drawingml/2006/table">
            <a:tbl>
              <a:tblPr>
                <a:noFill/>
                <a:tableStyleId>{74E093BC-6793-4481-8C53-47FB8D645F9B}</a:tableStyleId>
              </a:tblPr>
              <a:tblGrid>
                <a:gridCol w="253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Iteration 2 (Application Demo and Progress Update)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Roles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Member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Project Manager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Mary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Pair 1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Glen &amp; Agnes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Pair 2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Kwan Yang &amp; Shourya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1" name="Google Shape;431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5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name="adj1" fmla="val 3083197"/>
              <a:gd name="adj2" fmla="val 2219221"/>
            </a:avLst>
          </a:prstGeom>
          <a:noFill/>
          <a:ln w="28575" cap="flat" cmpd="sng">
            <a:solidFill>
              <a:srgbClr val="D2B057"/>
            </a:solidFill>
            <a:prstDash val="solid"/>
            <a:miter lim="800000"/>
            <a:headEnd type="oval" w="med" len="med"/>
            <a:tailEnd type="oval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4000" i="0" u="none" strike="noStrike" cap="non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" name="Google Shape;437;p45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5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5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5"/>
          <p:cNvSpPr txBox="1">
            <a:spLocks noGrp="1"/>
          </p:cNvSpPr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Roles &amp; Responsibilities</a:t>
            </a:r>
            <a:endParaRPr sz="4400" b="1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41" name="Google Shape;441;p45"/>
          <p:cNvSpPr txBox="1"/>
          <p:nvPr/>
        </p:nvSpPr>
        <p:spPr>
          <a:xfrm>
            <a:off x="2489711" y="1145960"/>
            <a:ext cx="48834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ROLES FOR EACH MEMBER PER ITERATION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aphicFrame>
        <p:nvGraphicFramePr>
          <p:cNvPr id="442" name="Google Shape;442;p45"/>
          <p:cNvGraphicFramePr/>
          <p:nvPr/>
        </p:nvGraphicFramePr>
        <p:xfrm>
          <a:off x="1165341" y="2472444"/>
          <a:ext cx="5077100" cy="1981050"/>
        </p:xfrm>
        <a:graphic>
          <a:graphicData uri="http://schemas.openxmlformats.org/drawingml/2006/table">
            <a:tbl>
              <a:tblPr>
                <a:noFill/>
                <a:tableStyleId>{74E093BC-6793-4481-8C53-47FB8D645F9B}</a:tableStyleId>
              </a:tblPr>
              <a:tblGrid>
                <a:gridCol w="253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Iteration 3 (User Acceptance Test (UAT))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Roles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Member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Project Manager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Agnes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Pair 1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Glen &amp; Shourya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Pair 2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Mary &amp; Kwan Yang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43" name="Google Shape;443;p45"/>
          <p:cNvGraphicFramePr/>
          <p:nvPr/>
        </p:nvGraphicFramePr>
        <p:xfrm>
          <a:off x="6458241" y="2472444"/>
          <a:ext cx="5077100" cy="1981050"/>
        </p:xfrm>
        <a:graphic>
          <a:graphicData uri="http://schemas.openxmlformats.org/drawingml/2006/table">
            <a:tbl>
              <a:tblPr>
                <a:noFill/>
                <a:tableStyleId>{74E093BC-6793-4481-8C53-47FB8D645F9B}</a:tableStyleId>
              </a:tblPr>
              <a:tblGrid>
                <a:gridCol w="253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Iteration 4 (Post Review on UAT)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Roles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Member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Project Manager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Shourya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Pair 1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Glen &amp; Kwan Yang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Pair 2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Agnes &amp; Mary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4" name="Google Shape;444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6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name="adj1" fmla="val 3083197"/>
              <a:gd name="adj2" fmla="val 2219221"/>
            </a:avLst>
          </a:prstGeom>
          <a:noFill/>
          <a:ln w="28575" cap="flat" cmpd="sng">
            <a:solidFill>
              <a:srgbClr val="D2B057"/>
            </a:solidFill>
            <a:prstDash val="solid"/>
            <a:miter lim="800000"/>
            <a:headEnd type="oval" w="med" len="med"/>
            <a:tailEnd type="oval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4000" i="0" u="none" strike="noStrike" cap="non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0" name="Google Shape;450;p46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46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6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6"/>
          <p:cNvSpPr txBox="1">
            <a:spLocks noGrp="1"/>
          </p:cNvSpPr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Roles &amp; Responsibilities</a:t>
            </a:r>
            <a:endParaRPr sz="4400" b="1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54" name="Google Shape;454;p46"/>
          <p:cNvSpPr txBox="1"/>
          <p:nvPr/>
        </p:nvSpPr>
        <p:spPr>
          <a:xfrm>
            <a:off x="2489711" y="1145960"/>
            <a:ext cx="48834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ROLES FOR EACH MEMBER PER ITERATION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aphicFrame>
        <p:nvGraphicFramePr>
          <p:cNvPr id="455" name="Google Shape;455;p46"/>
          <p:cNvGraphicFramePr/>
          <p:nvPr/>
        </p:nvGraphicFramePr>
        <p:xfrm>
          <a:off x="3557441" y="2446094"/>
          <a:ext cx="5077100" cy="1981050"/>
        </p:xfrm>
        <a:graphic>
          <a:graphicData uri="http://schemas.openxmlformats.org/drawingml/2006/table">
            <a:tbl>
              <a:tblPr>
                <a:noFill/>
                <a:tableStyleId>{74E093BC-6793-4481-8C53-47FB8D645F9B}</a:tableStyleId>
              </a:tblPr>
              <a:tblGrid>
                <a:gridCol w="253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Iteration 5 (Final Presentation)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Roles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Member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Project Manager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Kwan Yang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Pair 1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Glen &amp; Mary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Pair 2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Agnes &amp; Shourya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6" name="Google Shape;456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7"/>
          <p:cNvSpPr txBox="1">
            <a:spLocks noGrp="1"/>
          </p:cNvSpPr>
          <p:nvPr>
            <p:ph type="ctrTitle"/>
          </p:nvPr>
        </p:nvSpPr>
        <p:spPr>
          <a:xfrm>
            <a:off x="2689854" y="1588707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Thank you.</a:t>
            </a:r>
            <a:endParaRPr b="1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63" name="Google Shape;463;p47"/>
          <p:cNvSpPr txBox="1">
            <a:spLocks noGrp="1"/>
          </p:cNvSpPr>
          <p:nvPr>
            <p:ph type="sldNum" idx="12"/>
          </p:nvPr>
        </p:nvSpPr>
        <p:spPr>
          <a:xfrm>
            <a:off x="10834759" y="6295269"/>
            <a:ext cx="4602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464" name="Google Shape;464;p47"/>
          <p:cNvSpPr txBox="1"/>
          <p:nvPr/>
        </p:nvSpPr>
        <p:spPr>
          <a:xfrm>
            <a:off x="2922022" y="4061135"/>
            <a:ext cx="4923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i="1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Done by: G8T4</a:t>
            </a:r>
            <a:endParaRPr sz="2000" i="1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65" name="Google Shape;465;p47"/>
          <p:cNvSpPr/>
          <p:nvPr/>
        </p:nvSpPr>
        <p:spPr>
          <a:xfrm>
            <a:off x="-6" y="0"/>
            <a:ext cx="17799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7"/>
          <p:cNvSpPr/>
          <p:nvPr/>
        </p:nvSpPr>
        <p:spPr>
          <a:xfrm>
            <a:off x="1889282" y="0"/>
            <a:ext cx="431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name="adj1" fmla="val 3083197"/>
              <a:gd name="adj2" fmla="val 2219221"/>
            </a:avLst>
          </a:prstGeom>
          <a:noFill/>
          <a:ln w="28575" cap="flat" cmpd="sng">
            <a:solidFill>
              <a:srgbClr val="D2B057"/>
            </a:solidFill>
            <a:prstDash val="solid"/>
            <a:miter lim="800000"/>
            <a:headEnd type="oval" w="med" len="med"/>
            <a:tailEnd type="oval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4000" i="0" u="none" strike="noStrike" cap="non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7"/>
          <p:cNvSpPr txBox="1">
            <a:spLocks noGrp="1"/>
          </p:cNvSpPr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Functionalities</a:t>
            </a:r>
            <a:endParaRPr sz="4400" b="1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2489696" y="1145950"/>
            <a:ext cx="66075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DO YOU PLAN TO DROP/ADD ANY FUNCTIONALITIES?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1151625" y="2977675"/>
            <a:ext cx="98094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083D65"/>
                </a:solidFill>
                <a:latin typeface="Lato"/>
                <a:ea typeface="Lato"/>
                <a:cs typeface="Lato"/>
                <a:sym typeface="Lato"/>
              </a:rPr>
              <a:t>No. </a:t>
            </a:r>
            <a:r>
              <a:rPr lang="en-US" sz="6000">
                <a:solidFill>
                  <a:srgbClr val="083D65"/>
                </a:solidFill>
                <a:latin typeface="Lato Light"/>
                <a:ea typeface="Lato Light"/>
                <a:cs typeface="Lato Light"/>
                <a:sym typeface="Lato Light"/>
              </a:rPr>
              <a:t>We do not plan to drop/add any functionalities.</a:t>
            </a:r>
            <a:endParaRPr sz="6000">
              <a:solidFill>
                <a:srgbClr val="083D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name="adj1" fmla="val 3083197"/>
              <a:gd name="adj2" fmla="val 2219221"/>
            </a:avLst>
          </a:prstGeom>
          <a:noFill/>
          <a:ln w="28575" cap="flat" cmpd="sng">
            <a:solidFill>
              <a:srgbClr val="D2B057"/>
            </a:solidFill>
            <a:prstDash val="solid"/>
            <a:miter lim="800000"/>
            <a:headEnd type="oval" w="med" len="med"/>
            <a:tailEnd type="oval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4000" i="0" u="none" strike="noStrike" cap="non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Functionalities</a:t>
            </a:r>
            <a:endParaRPr sz="4400" b="1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489711" y="1145960"/>
            <a:ext cx="48834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DO YOU PLAN TO USE ANY PHP FRAMEWORKS? 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1151625" y="2977675"/>
            <a:ext cx="76056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083D65"/>
                </a:solidFill>
                <a:latin typeface="Lato"/>
                <a:ea typeface="Lato"/>
                <a:cs typeface="Lato"/>
                <a:sym typeface="Lato"/>
              </a:rPr>
              <a:t>No.</a:t>
            </a:r>
            <a:r>
              <a:rPr lang="en-US" sz="6000">
                <a:solidFill>
                  <a:srgbClr val="083D65"/>
                </a:solidFill>
                <a:latin typeface="Lato Light"/>
                <a:ea typeface="Lato Light"/>
                <a:cs typeface="Lato Light"/>
                <a:sym typeface="Lato Light"/>
              </a:rPr>
              <a:t> We did not use any PHP Frameworks.</a:t>
            </a:r>
            <a:endParaRPr sz="6000">
              <a:solidFill>
                <a:srgbClr val="083D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name="adj1" fmla="val 3083197"/>
              <a:gd name="adj2" fmla="val 2219221"/>
            </a:avLst>
          </a:prstGeom>
          <a:noFill/>
          <a:ln w="28575" cap="flat" cmpd="sng">
            <a:solidFill>
              <a:srgbClr val="D2B057"/>
            </a:solidFill>
            <a:prstDash val="solid"/>
            <a:miter lim="800000"/>
            <a:headEnd type="oval" w="med" len="med"/>
            <a:tailEnd type="oval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4000" i="0" u="none" strike="noStrike" cap="non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9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Functionalities</a:t>
            </a:r>
            <a:endParaRPr sz="4400" b="1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2489695" y="1145950"/>
            <a:ext cx="71700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DID YOU MANAGE TO FINISH LOGIN + 1 FUNCTIONALITY?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1151625" y="2977675"/>
            <a:ext cx="92931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083D65"/>
                </a:solidFill>
                <a:latin typeface="Lato"/>
                <a:ea typeface="Lato"/>
                <a:cs typeface="Lato"/>
                <a:sym typeface="Lato"/>
              </a:rPr>
              <a:t>Yes.</a:t>
            </a:r>
            <a:r>
              <a:rPr lang="en-US" sz="6000">
                <a:solidFill>
                  <a:srgbClr val="083D65"/>
                </a:solidFill>
                <a:latin typeface="Lato Light"/>
                <a:ea typeface="Lato Light"/>
                <a:cs typeface="Lato Light"/>
                <a:sym typeface="Lato Light"/>
              </a:rPr>
              <a:t> We finished both Login &amp; Bootstrap Functionality.</a:t>
            </a:r>
            <a:endParaRPr sz="6000">
              <a:solidFill>
                <a:srgbClr val="083D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6" name="Google Shape;21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name="adj1" fmla="val 3083197"/>
              <a:gd name="adj2" fmla="val 2219221"/>
            </a:avLst>
          </a:prstGeom>
          <a:noFill/>
          <a:ln w="28575" cap="flat" cmpd="sng">
            <a:solidFill>
              <a:srgbClr val="D2B057"/>
            </a:solidFill>
            <a:prstDash val="solid"/>
            <a:miter lim="800000"/>
            <a:headEnd type="oval" w="med" len="med"/>
            <a:tailEnd type="oval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4000" i="0" u="none" strike="noStrike" cap="non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30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0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Functionalities</a:t>
            </a:r>
            <a:endParaRPr sz="4400" b="1" dirty="0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2489701" y="1145950"/>
            <a:ext cx="85095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WHAT IS THE IP ADDRESS AND ADMIN PASSWORD FOR YOUR CLOUD DEPLOYMENT?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1151625" y="2977675"/>
            <a:ext cx="91374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083D65"/>
                </a:solidFill>
                <a:latin typeface="Lato"/>
                <a:ea typeface="Lato"/>
                <a:cs typeface="Lato"/>
                <a:sym typeface="Lato"/>
              </a:rPr>
              <a:t>IP Address:	</a:t>
            </a:r>
            <a:r>
              <a:rPr lang="en-US" sz="6000" dirty="0">
                <a:solidFill>
                  <a:srgbClr val="083D65"/>
                </a:solidFill>
                <a:highlight>
                  <a:schemeClr val="lt1"/>
                </a:highlight>
                <a:latin typeface="Impact" panose="020B0806030902050204" pitchFamily="34" charset="0"/>
                <a:ea typeface="Lato Light"/>
                <a:cs typeface="Lato Light"/>
                <a:sym typeface="Lato Light"/>
              </a:rPr>
              <a:t>18.219.90.60</a:t>
            </a:r>
            <a:endParaRPr sz="6000" b="1" dirty="0">
              <a:solidFill>
                <a:srgbClr val="083D65"/>
              </a:solidFill>
              <a:latin typeface="Impact" panose="020B0806030902050204" pitchFamily="34" charset="0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083D65"/>
                </a:solidFill>
                <a:latin typeface="Lato"/>
                <a:ea typeface="Lato"/>
                <a:cs typeface="Lato"/>
                <a:sym typeface="Lato"/>
              </a:rPr>
              <a:t>Password:		</a:t>
            </a:r>
            <a:r>
              <a:rPr lang="en-US" sz="6000" dirty="0">
                <a:solidFill>
                  <a:srgbClr val="083D65"/>
                </a:solidFill>
                <a:highlight>
                  <a:srgbClr val="FFFFFF"/>
                </a:highlight>
                <a:latin typeface="Lato Light"/>
                <a:ea typeface="Lato Light"/>
                <a:cs typeface="Lato Light"/>
                <a:sym typeface="Lato Light"/>
              </a:rPr>
              <a:t>XmP1z!MPr[</a:t>
            </a:r>
            <a:endParaRPr sz="6000" dirty="0">
              <a:solidFill>
                <a:srgbClr val="083D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name="adj1" fmla="val 3083197"/>
              <a:gd name="adj2" fmla="val 2219221"/>
            </a:avLst>
          </a:prstGeom>
          <a:noFill/>
          <a:ln w="28575" cap="flat" cmpd="sng">
            <a:solidFill>
              <a:srgbClr val="D2B057"/>
            </a:solidFill>
            <a:prstDash val="solid"/>
            <a:miter lim="800000"/>
            <a:headEnd type="oval" w="med" len="med"/>
            <a:tailEnd type="oval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4000" i="0" u="none" strike="noStrike" cap="non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31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1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1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Schedule</a:t>
            </a:r>
            <a:endParaRPr sz="4400" b="1" dirty="0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2489711" y="1145960"/>
            <a:ext cx="48834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OVERVIEW SCHEDULE SUMMARY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239" name="Google Shape;239;p31"/>
          <p:cNvGrpSpPr/>
          <p:nvPr/>
        </p:nvGrpSpPr>
        <p:grpSpPr>
          <a:xfrm>
            <a:off x="5362079" y="2077262"/>
            <a:ext cx="2391983" cy="4780284"/>
            <a:chOff x="-12879" y="2295575"/>
            <a:chExt cx="2298879" cy="2847950"/>
          </a:xfrm>
        </p:grpSpPr>
        <p:grpSp>
          <p:nvGrpSpPr>
            <p:cNvPr id="240" name="Google Shape;240;p31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241" name="Google Shape;241;p31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D2B05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1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D2B05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" name="Google Shape;243;p31"/>
            <p:cNvSpPr txBox="1"/>
            <p:nvPr/>
          </p:nvSpPr>
          <p:spPr>
            <a:xfrm>
              <a:off x="84210" y="2379556"/>
              <a:ext cx="21144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300" b="1" dirty="0">
                  <a:solidFill>
                    <a:srgbClr val="D2B057"/>
                  </a:solidFill>
                  <a:latin typeface="Lato"/>
                  <a:ea typeface="Lato"/>
                  <a:cs typeface="Lato"/>
                  <a:sym typeface="Lato"/>
                </a:rPr>
                <a:t>Iteration 3 (Week 9 to 10): </a:t>
              </a:r>
              <a:br>
                <a:rPr lang="en-US" sz="1300" dirty="0">
                  <a:solidFill>
                    <a:srgbClr val="D2B057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en-US" sz="1300" dirty="0">
                  <a:solidFill>
                    <a:srgbClr val="D2B057"/>
                  </a:solidFill>
                  <a:latin typeface="Lato"/>
                  <a:ea typeface="Lato"/>
                  <a:cs typeface="Lato"/>
                  <a:sym typeface="Lato"/>
                </a:rPr>
                <a:t>15 Oct — 28 Oct</a:t>
              </a:r>
              <a:endParaRPr sz="1300" dirty="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4" name="Google Shape;244;p31"/>
            <p:cNvSpPr txBox="1"/>
            <p:nvPr/>
          </p:nvSpPr>
          <p:spPr>
            <a:xfrm>
              <a:off x="-12879" y="2934931"/>
              <a:ext cx="2286000" cy="177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AutoNum type="arabicPeriod"/>
              </a:pPr>
              <a:r>
                <a:rPr lang="en-US" sz="120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Implement clearing logic (Round 2) feature (Pair 1)</a:t>
              </a:r>
              <a:endParaRPr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AutoNum type="arabicPeriod"/>
              </a:pPr>
              <a:r>
                <a:rPr lang="en-US" sz="120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Implement live bidding (Round 2) feature (Pair 2)</a:t>
              </a:r>
              <a:endParaRPr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AutoNum type="arabicPeriod"/>
              </a:pPr>
              <a:r>
                <a:rPr lang="en-US" sz="120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Design Front-End for admin page</a:t>
              </a:r>
              <a:endParaRPr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AutoNum type="arabicPeriod"/>
              </a:pPr>
              <a:r>
                <a:rPr lang="en-US" sz="120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Create test cases for clearing logic &amp; live bidding</a:t>
              </a:r>
              <a:endParaRPr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AutoNum type="arabicPeriod"/>
              </a:pPr>
              <a:r>
                <a:rPr lang="en-US" sz="120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Preparation for UAT</a:t>
              </a:r>
              <a:endParaRPr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45" name="Google Shape;245;p31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246" name="Google Shape;246;p31"/>
          <p:cNvGrpSpPr/>
          <p:nvPr/>
        </p:nvGrpSpPr>
        <p:grpSpPr>
          <a:xfrm>
            <a:off x="2996590" y="2077262"/>
            <a:ext cx="2391677" cy="4780284"/>
            <a:chOff x="0" y="2295575"/>
            <a:chExt cx="2298584" cy="2847950"/>
          </a:xfrm>
        </p:grpSpPr>
        <p:grpSp>
          <p:nvGrpSpPr>
            <p:cNvPr id="247" name="Google Shape;247;p31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248" name="Google Shape;248;p31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1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" name="Google Shape;250;p31"/>
            <p:cNvSpPr txBox="1"/>
            <p:nvPr/>
          </p:nvSpPr>
          <p:spPr>
            <a:xfrm>
              <a:off x="97487" y="2388359"/>
              <a:ext cx="2077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300" b="1" dirty="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Iteration 2 (Week 7 to 8): </a:t>
              </a:r>
              <a:br>
                <a:rPr lang="en-US" sz="1300" dirty="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en-US" sz="1300" dirty="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1 Oct — 14 Oct </a:t>
              </a:r>
              <a:endParaRPr sz="13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1" name="Google Shape;251;p31"/>
            <p:cNvSpPr txBox="1"/>
            <p:nvPr/>
          </p:nvSpPr>
          <p:spPr>
            <a:xfrm>
              <a:off x="1274" y="2928081"/>
              <a:ext cx="2297310" cy="19401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AutoNum type="arabicPeriod"/>
              </a:pPr>
              <a:r>
                <a:rPr lang="en-US" sz="1200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Creation of JSON, JSON Checker (Pair 1)</a:t>
              </a:r>
              <a:endParaRPr sz="1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Lato"/>
                <a:buAutoNum type="arabicPeriod"/>
              </a:pPr>
              <a:r>
                <a:rPr lang="en-US" sz="1200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Implement JSON Functionalities and validations (Pair 1)</a:t>
              </a:r>
              <a:endParaRPr sz="1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Lato"/>
                <a:buAutoNum type="arabicPeriod"/>
              </a:pPr>
              <a:r>
                <a:rPr lang="en-US" sz="1200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Implement of bidding features  (Pair 2)</a:t>
              </a:r>
              <a:endParaRPr sz="1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Lato"/>
                <a:buAutoNum type="arabicPeriod"/>
              </a:pPr>
              <a:r>
                <a:rPr lang="en-US" sz="1200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Implement admin functionality (Pair 1)</a:t>
              </a:r>
              <a:endParaRPr sz="1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Lato"/>
                <a:buAutoNum type="arabicPeriod"/>
              </a:pPr>
              <a:r>
                <a:rPr lang="en-US" sz="1200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Run test cases and update bug metrics</a:t>
              </a:r>
              <a:endParaRPr sz="1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Lato"/>
                <a:buAutoNum type="arabicPeriod"/>
              </a:pPr>
              <a:r>
                <a:rPr lang="en-US" sz="1200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Preparation for application demo and progress update</a:t>
              </a:r>
              <a:endParaRPr sz="1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52" name="Google Shape;252;p31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83E3D9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253" name="Google Shape;253;p31"/>
          <p:cNvGrpSpPr/>
          <p:nvPr/>
        </p:nvGrpSpPr>
        <p:grpSpPr>
          <a:xfrm>
            <a:off x="617700" y="2077262"/>
            <a:ext cx="2378583" cy="4780284"/>
            <a:chOff x="0" y="2295575"/>
            <a:chExt cx="2286000" cy="2847950"/>
          </a:xfrm>
        </p:grpSpPr>
        <p:grpSp>
          <p:nvGrpSpPr>
            <p:cNvPr id="254" name="Google Shape;254;p31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255" name="Google Shape;255;p31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D2B05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1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D2B05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7" name="Google Shape;257;p31"/>
            <p:cNvSpPr txBox="1"/>
            <p:nvPr/>
          </p:nvSpPr>
          <p:spPr>
            <a:xfrm>
              <a:off x="106776" y="2388344"/>
              <a:ext cx="2058300" cy="59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300" b="1" dirty="0">
                  <a:solidFill>
                    <a:srgbClr val="D2B057"/>
                  </a:solidFill>
                  <a:latin typeface="Lato"/>
                  <a:ea typeface="Lato"/>
                  <a:cs typeface="Lato"/>
                  <a:sym typeface="Lato"/>
                </a:rPr>
                <a:t>Iteration 1 (Week 5 to 6): </a:t>
              </a:r>
              <a:br>
                <a:rPr lang="en-US" sz="1300" dirty="0">
                  <a:solidFill>
                    <a:srgbClr val="D2B057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en-US" sz="1300" dirty="0">
                  <a:solidFill>
                    <a:srgbClr val="D2B057"/>
                  </a:solidFill>
                  <a:latin typeface="Lato"/>
                  <a:ea typeface="Lato"/>
                  <a:cs typeface="Lato"/>
                  <a:sym typeface="Lato"/>
                </a:rPr>
                <a:t>17 Sept — 30 Oct </a:t>
              </a:r>
              <a:endParaRPr sz="1300" dirty="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8" name="Google Shape;258;p31"/>
            <p:cNvSpPr txBox="1"/>
            <p:nvPr/>
          </p:nvSpPr>
          <p:spPr>
            <a:xfrm>
              <a:off x="216291" y="2982349"/>
              <a:ext cx="1853400" cy="17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AutoNum type="arabicPeriod"/>
              </a:pPr>
              <a:r>
                <a:rPr lang="en-US" sz="120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Front-End development for login and ( Pair 2) homepage</a:t>
              </a:r>
              <a:endParaRPr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AutoNum type="arabicPeriod"/>
              </a:pPr>
              <a:r>
                <a:rPr lang="en-US" sz="120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Implement Bootstrap feature  (Pair 1)</a:t>
              </a:r>
              <a:endParaRPr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AutoNum type="arabicPeriod"/>
              </a:pPr>
              <a:r>
                <a:rPr lang="en-US" sz="120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Create test cases and test login page </a:t>
              </a:r>
              <a:endParaRPr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AutoNum type="arabicPeriod"/>
              </a:pPr>
              <a:r>
                <a:rPr lang="en-US" sz="120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Update bug metrics</a:t>
              </a:r>
              <a:endParaRPr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59" name="Google Shape;259;p31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83E3D9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260" name="Google Shape;260;p31"/>
          <p:cNvGrpSpPr/>
          <p:nvPr/>
        </p:nvGrpSpPr>
        <p:grpSpPr>
          <a:xfrm>
            <a:off x="10025280" y="2077262"/>
            <a:ext cx="2615333" cy="4780284"/>
            <a:chOff x="-13794" y="2295575"/>
            <a:chExt cx="2616903" cy="2847950"/>
          </a:xfrm>
        </p:grpSpPr>
        <p:grpSp>
          <p:nvGrpSpPr>
            <p:cNvPr id="261" name="Google Shape;261;p31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262" name="Google Shape;262;p31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D2B05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1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D2B05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31"/>
            <p:cNvSpPr txBox="1"/>
            <p:nvPr/>
          </p:nvSpPr>
          <p:spPr>
            <a:xfrm>
              <a:off x="9" y="2398204"/>
              <a:ext cx="2603100" cy="37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300" b="1">
                  <a:solidFill>
                    <a:srgbClr val="D2B057"/>
                  </a:solidFill>
                  <a:latin typeface="Lato"/>
                  <a:ea typeface="Lato"/>
                  <a:cs typeface="Lato"/>
                  <a:sym typeface="Lato"/>
                </a:rPr>
                <a:t>Iteration 5 (Week 13 ): </a:t>
              </a:r>
              <a:br>
                <a:rPr lang="en-US" sz="1300">
                  <a:solidFill>
                    <a:srgbClr val="D2B057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en-US" sz="1300">
                  <a:solidFill>
                    <a:srgbClr val="D2B057"/>
                  </a:solidFill>
                  <a:latin typeface="Lato"/>
                  <a:ea typeface="Lato"/>
                  <a:cs typeface="Lato"/>
                  <a:sym typeface="Lato"/>
                </a:rPr>
                <a:t>12 Nov — 19 Nov </a:t>
              </a:r>
              <a:endParaRPr sz="13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5" name="Google Shape;265;p31"/>
            <p:cNvSpPr txBox="1"/>
            <p:nvPr/>
          </p:nvSpPr>
          <p:spPr>
            <a:xfrm>
              <a:off x="-13794" y="3003097"/>
              <a:ext cx="2285997" cy="17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AutoNum type="arabicPeriod"/>
              </a:pPr>
              <a:r>
                <a:rPr lang="en-US" sz="120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Prepare for final presentation</a:t>
              </a:r>
              <a:endParaRPr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AutoNum type="arabicPeriod"/>
              </a:pPr>
              <a:r>
                <a:rPr lang="en-US" sz="1200" dirty="0" err="1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Runthrough</a:t>
              </a:r>
              <a:r>
                <a:rPr lang="en-US" sz="120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 final presentation</a:t>
              </a:r>
              <a:endParaRPr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AutoNum type="arabicPeriod"/>
              </a:pPr>
              <a:r>
                <a:rPr lang="en-US" sz="120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Present on Final Presentation</a:t>
              </a:r>
              <a:endParaRPr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66" name="Google Shape;266;p31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83E3D9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267" name="Google Shape;267;p31"/>
          <p:cNvGrpSpPr/>
          <p:nvPr/>
        </p:nvGrpSpPr>
        <p:grpSpPr>
          <a:xfrm>
            <a:off x="7754375" y="2077262"/>
            <a:ext cx="2449872" cy="4780284"/>
            <a:chOff x="0" y="2295575"/>
            <a:chExt cx="2451343" cy="2847950"/>
          </a:xfrm>
        </p:grpSpPr>
        <p:grpSp>
          <p:nvGrpSpPr>
            <p:cNvPr id="268" name="Google Shape;268;p31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269" name="Google Shape;269;p31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1" name="Google Shape;271;p31"/>
            <p:cNvSpPr txBox="1"/>
            <p:nvPr/>
          </p:nvSpPr>
          <p:spPr>
            <a:xfrm>
              <a:off x="71443" y="2388359"/>
              <a:ext cx="23799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300" b="1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Iteration 4 (Week 11 to 12): </a:t>
              </a:r>
              <a:br>
                <a:rPr lang="en-US" sz="1300" b="1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en-US" sz="1300" b="1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lang="en-US" sz="13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29 Oct to 11 Nov</a:t>
              </a:r>
              <a:endPara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2" name="Google Shape;272;p31"/>
            <p:cNvSpPr txBox="1"/>
            <p:nvPr/>
          </p:nvSpPr>
          <p:spPr>
            <a:xfrm>
              <a:off x="2773" y="2949876"/>
              <a:ext cx="2260799" cy="176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AutoNum type="arabicPeriod"/>
              </a:pPr>
              <a:r>
                <a:rPr lang="en-US" sz="120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Refining existing website after UAT’s feedback (Pair 1)</a:t>
              </a:r>
              <a:endParaRPr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AutoNum type="arabicPeriod"/>
              </a:pPr>
              <a:r>
                <a:rPr lang="en-US" sz="120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Implementation of additional requirements (Pair 2)</a:t>
              </a:r>
              <a:endParaRPr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AutoNum type="arabicPeriod"/>
              </a:pPr>
              <a:r>
                <a:rPr lang="en-US" sz="1200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Prepare for final presentation  </a:t>
              </a:r>
              <a:endParaRPr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73" name="Google Shape;27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name="adj1" fmla="val 3083197"/>
              <a:gd name="adj2" fmla="val 2219221"/>
            </a:avLst>
          </a:prstGeom>
          <a:noFill/>
          <a:ln w="28575" cap="flat" cmpd="sng">
            <a:solidFill>
              <a:srgbClr val="D2B057"/>
            </a:solidFill>
            <a:prstDash val="solid"/>
            <a:miter lim="800000"/>
            <a:headEnd type="oval" w="med" len="med"/>
            <a:tailEnd type="oval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4000" i="0" u="none" strike="noStrike" cap="non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32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2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2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2"/>
          <p:cNvSpPr txBox="1">
            <a:spLocks noGrp="1"/>
          </p:cNvSpPr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Milestones</a:t>
            </a:r>
            <a:endParaRPr sz="4400" b="1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83" name="Google Shape;283;p32"/>
          <p:cNvSpPr txBox="1"/>
          <p:nvPr/>
        </p:nvSpPr>
        <p:spPr>
          <a:xfrm>
            <a:off x="2489711" y="1145960"/>
            <a:ext cx="48834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OUR MILESTONES SUMMARY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aphicFrame>
        <p:nvGraphicFramePr>
          <p:cNvPr id="284" name="Google Shape;284;p32"/>
          <p:cNvGraphicFramePr/>
          <p:nvPr/>
        </p:nvGraphicFramePr>
        <p:xfrm>
          <a:off x="1151616" y="2446094"/>
          <a:ext cx="10175325" cy="2377260"/>
        </p:xfrm>
        <a:graphic>
          <a:graphicData uri="http://schemas.openxmlformats.org/drawingml/2006/table">
            <a:tbl>
              <a:tblPr>
                <a:noFill/>
                <a:tableStyleId>{74E093BC-6793-4481-8C53-47FB8D645F9B}</a:tableStyleId>
              </a:tblPr>
              <a:tblGrid>
                <a:gridCol w="437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Milestone description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Dates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Venue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Project Management Review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Week 7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in-Class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Application Demo and Progress Update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Week 9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Online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User Acceptance Test (UAT)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Week 11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in-Class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Post Review on UAT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Week 12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in-Class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Final Presentation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Week 13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in-Class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83D6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5" name="Google Shape;285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name="adj1" fmla="val 3083197"/>
              <a:gd name="adj2" fmla="val 2219221"/>
            </a:avLst>
          </a:prstGeom>
          <a:noFill/>
          <a:ln w="28575" cap="flat" cmpd="sng">
            <a:solidFill>
              <a:srgbClr val="D2B057"/>
            </a:solidFill>
            <a:prstDash val="solid"/>
            <a:miter lim="800000"/>
            <a:headEnd type="oval" w="med" len="med"/>
            <a:tailEnd type="oval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4000" i="0" u="none" strike="noStrike" cap="non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33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3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3"/>
          <p:cNvSpPr txBox="1">
            <a:spLocks noGrp="1"/>
          </p:cNvSpPr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Buffer Time</a:t>
            </a:r>
            <a:endParaRPr sz="4400" b="1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95" name="Google Shape;295;p33"/>
          <p:cNvSpPr txBox="1"/>
          <p:nvPr/>
        </p:nvSpPr>
        <p:spPr>
          <a:xfrm>
            <a:off x="2489711" y="1145960"/>
            <a:ext cx="48834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BUFFER TIME FOR EACH ITERATION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96" name="Google Shape;296;p33"/>
          <p:cNvSpPr txBox="1"/>
          <p:nvPr/>
        </p:nvSpPr>
        <p:spPr>
          <a:xfrm>
            <a:off x="1151625" y="2977675"/>
            <a:ext cx="92931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083D65"/>
                </a:solidFill>
                <a:latin typeface="Lato"/>
                <a:ea typeface="Lato"/>
                <a:cs typeface="Lato"/>
                <a:sym typeface="Lato"/>
              </a:rPr>
              <a:t>No</a:t>
            </a:r>
            <a:r>
              <a:rPr lang="en-US" sz="6000">
                <a:solidFill>
                  <a:srgbClr val="083D65"/>
                </a:solidFill>
                <a:latin typeface="Lato Light"/>
                <a:ea typeface="Lato Light"/>
                <a:cs typeface="Lato Light"/>
                <a:sym typeface="Lato Light"/>
              </a:rPr>
              <a:t> buffer time.</a:t>
            </a:r>
            <a:endParaRPr sz="6000">
              <a:solidFill>
                <a:srgbClr val="083D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1130</Words>
  <Application>Microsoft Office PowerPoint</Application>
  <PresentationFormat>Widescreen</PresentationFormat>
  <Paragraphs>318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Josefin Sans</vt:lpstr>
      <vt:lpstr>Impact</vt:lpstr>
      <vt:lpstr>Calibri</vt:lpstr>
      <vt:lpstr>Century Gothic</vt:lpstr>
      <vt:lpstr>Roboto</vt:lpstr>
      <vt:lpstr>Arial</vt:lpstr>
      <vt:lpstr>Lato Light</vt:lpstr>
      <vt:lpstr>Lato</vt:lpstr>
      <vt:lpstr>1_Office Theme</vt:lpstr>
      <vt:lpstr>Office Theme</vt:lpstr>
      <vt:lpstr>The Srub Lords.</vt:lpstr>
      <vt:lpstr>Today’s Agenda</vt:lpstr>
      <vt:lpstr>Functionalities</vt:lpstr>
      <vt:lpstr>Functionalities</vt:lpstr>
      <vt:lpstr>Functionalities</vt:lpstr>
      <vt:lpstr>Functionalities</vt:lpstr>
      <vt:lpstr>Schedule</vt:lpstr>
      <vt:lpstr>Milestones</vt:lpstr>
      <vt:lpstr>Buffer Time</vt:lpstr>
      <vt:lpstr>Critical Path: Iteration 1</vt:lpstr>
      <vt:lpstr>Critical Path: Iteration 2</vt:lpstr>
      <vt:lpstr>Critical Path: Iteration 3</vt:lpstr>
      <vt:lpstr>Critical Path: Iteration 4</vt:lpstr>
      <vt:lpstr>Critical Path: Iteration 5</vt:lpstr>
      <vt:lpstr>Bug Metrics</vt:lpstr>
      <vt:lpstr>Bug Metrics</vt:lpstr>
      <vt:lpstr>Bug Metrics</vt:lpstr>
      <vt:lpstr>Bug Metrics</vt:lpstr>
      <vt:lpstr>Bug Metrics</vt:lpstr>
      <vt:lpstr>Roles &amp; Responsibilities</vt:lpstr>
      <vt:lpstr>Roles &amp; Responsibilities</vt:lpstr>
      <vt:lpstr>Roles &amp; Responsibilities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Srub Lords.</dc:title>
  <cp:lastModifiedBy>Glen see</cp:lastModifiedBy>
  <cp:revision>2</cp:revision>
  <dcterms:modified xsi:type="dcterms:W3CDTF">2019-10-01T02:45:35Z</dcterms:modified>
</cp:coreProperties>
</file>