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67" r:id="rId5"/>
    <p:sldId id="262" r:id="rId6"/>
    <p:sldId id="263" r:id="rId7"/>
    <p:sldId id="264" r:id="rId8"/>
    <p:sldId id="265" r:id="rId9"/>
    <p:sldId id="268" r:id="rId10"/>
    <p:sldId id="261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E4"/>
    <a:srgbClr val="E8E8E8"/>
    <a:srgbClr val="313131"/>
    <a:srgbClr val="C00000"/>
    <a:srgbClr val="D1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2" autoAdjust="0"/>
    <p:restoredTop sz="70334" autoAdjust="0"/>
  </p:normalViewPr>
  <p:slideViewPr>
    <p:cSldViewPr>
      <p:cViewPr varScale="1">
        <p:scale>
          <a:sx n="61" d="100"/>
          <a:sy n="61" d="100"/>
        </p:scale>
        <p:origin x="-8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1A176-F864-4588-87FA-FBC5728D5116}" type="datetimeFigureOut">
              <a:rPr lang="en-US" smtClean="0"/>
              <a:pPr/>
              <a:t>5/9/2009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0ED3-D940-49F2-B5FB-001379266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0ED3-D940-49F2-B5FB-00137926645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0ED3-D940-49F2-B5FB-00137926645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00ED3-D940-49F2-B5FB-00137926645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DFE37-D067-42CE-890C-7FC94B84057E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6F23A-AC9C-4250-8CAB-84D1127CCF1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DAC25-0425-4040-917C-0726FE4D283D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D28AA-BFB2-4AF0-8941-4CA1D7B6E4F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6A05-1932-4023-B34C-D6DCA504196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2367-998B-422C-93F9-D05B3BB7AFCC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44A07-DD52-41D4-A6C7-78E73EBB16C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F08D3-80C5-43DA-8DF2-FC0BFD1D0AC4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DB89A-21E9-4791-8DBF-07A24CAC052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9CCD-3B92-41D7-8FA6-D5694E61C62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0CFE8-2E3D-4CC9-90E6-D347CAEE7199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91400" y="15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1313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13131"/>
                </a:solidFill>
                <a:latin typeface="+mn-lt"/>
              </a:defRPr>
            </a:lvl1pPr>
          </a:lstStyle>
          <a:p>
            <a:fld id="{33F374C7-4154-4EEB-ACAD-7FF2B10C8631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124" charset="0"/>
          <a:ea typeface="ＭＳ Ｐゴシック" pitchFamily="12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3200">
          <a:solidFill>
            <a:srgbClr val="31313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800">
          <a:solidFill>
            <a:srgbClr val="31313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400">
          <a:solidFill>
            <a:srgbClr val="31313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Wingdings" pitchFamily="124" charset="2"/>
        <a:buChar char="§"/>
        <a:defRPr sz="2000">
          <a:solidFill>
            <a:srgbClr val="31313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bstechcorner.blogspo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c.embarcadero.com/Item/2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200400"/>
            <a:ext cx="7772400" cy="1981200"/>
          </a:xfrm>
          <a:noFill/>
        </p:spPr>
        <p:txBody>
          <a:bodyPr/>
          <a:lstStyle/>
          <a:p>
            <a:r>
              <a:rPr lang="de-DE" sz="5400" b="1" dirty="0" smtClean="0">
                <a:solidFill>
                  <a:schemeClr val="bg1"/>
                </a:solidFill>
              </a:rPr>
              <a:t>Moving from BDE to DBX</a:t>
            </a:r>
            <a:endParaRPr lang="de-DE" sz="5400" b="1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181600"/>
            <a:ext cx="7772400" cy="1143000"/>
          </a:xfrm>
          <a:noFill/>
        </p:spPr>
        <p:txBody>
          <a:bodyPr/>
          <a:lstStyle/>
          <a:p>
            <a:pPr algn="l"/>
            <a:endParaRPr lang="de-DE" sz="1600" dirty="0">
              <a:solidFill>
                <a:srgbClr val="FFE4E4"/>
              </a:solidFill>
              <a:latin typeface="Verdana" pitchFamily="124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14400" y="2819400"/>
            <a:ext cx="7772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 smtClean="0">
                <a:solidFill>
                  <a:srgbClr val="E8E8E8"/>
                </a:solidFill>
                <a:latin typeface="Tahoma" pitchFamily="124" charset="0"/>
              </a:rPr>
              <a:t>Robert Love </a:t>
            </a:r>
            <a:r>
              <a:rPr lang="de-DE" b="1" dirty="0">
                <a:solidFill>
                  <a:srgbClr val="E8E8E8"/>
                </a:solidFill>
                <a:latin typeface="Tahoma" pitchFamily="124" charset="0"/>
              </a:rPr>
              <a:t>| </a:t>
            </a:r>
            <a:r>
              <a:rPr lang="de-DE" b="1" dirty="0" smtClean="0">
                <a:solidFill>
                  <a:srgbClr val="E8E8E8"/>
                </a:solidFill>
                <a:latin typeface="Tahoma" pitchFamily="124" charset="0"/>
              </a:rPr>
              <a:t>State of Utah</a:t>
            </a:r>
            <a:endParaRPr lang="de-DE" b="1" dirty="0">
              <a:solidFill>
                <a:srgbClr val="E8E8E8"/>
              </a:solidFill>
              <a:latin typeface="Tahoma" pitchFamily="12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391400" cy="3962400"/>
          </a:xfrm>
        </p:spPr>
        <p:txBody>
          <a:bodyPr/>
          <a:lstStyle/>
          <a:p>
            <a:pPr algn="l"/>
            <a:r>
              <a:rPr lang="en-US" dirty="0" smtClean="0"/>
              <a:t>Robert Love - rlove@peakbiz.com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hlinkClick r:id="rId3"/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>
              <a:hlinkClick r:id="rId3"/>
            </a:endParaRPr>
          </a:p>
          <a:p>
            <a:pPr algn="l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://robstechcorner.blogspot.com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BDE to DBX</a:t>
            </a:r>
          </a:p>
          <a:p>
            <a:pPr lvl="1"/>
            <a:r>
              <a:rPr lang="en-US" dirty="0" smtClean="0"/>
              <a:t>Databases Supported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Components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Code Conversion</a:t>
            </a:r>
          </a:p>
          <a:p>
            <a:pPr lvl="1"/>
            <a:r>
              <a:rPr lang="en-US" dirty="0" smtClean="0"/>
              <a:t>Data Conversion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BDE to DBX</a:t>
            </a:r>
          </a:p>
          <a:p>
            <a:pPr lvl="1"/>
            <a:r>
              <a:rPr lang="en-US" dirty="0" smtClean="0"/>
              <a:t>Databases Supported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Components</a:t>
            </a:r>
          </a:p>
          <a:p>
            <a:r>
              <a:rPr lang="en-US" dirty="0" smtClean="0"/>
              <a:t>Tooling</a:t>
            </a:r>
          </a:p>
          <a:p>
            <a:pPr lvl="1"/>
            <a:r>
              <a:rPr lang="en-US" dirty="0" smtClean="0"/>
              <a:t>Code Conversion</a:t>
            </a:r>
          </a:p>
          <a:p>
            <a:pPr lvl="1"/>
            <a:r>
              <a:rPr lang="en-US" dirty="0" smtClean="0"/>
              <a:t>Data Conversion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04800" y="1447800"/>
            <a:ext cx="8534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4800" y="3733800"/>
            <a:ext cx="84582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810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09600" y="2209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24" charset="-128"/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09800" y="2209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BDE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2209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SQL Links </a:t>
            </a:r>
            <a:r>
              <a:rPr lang="en-US" sz="1000" dirty="0" smtClean="0"/>
              <a:t>(optional)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0" y="2209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Native Driver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3" name="Can 12"/>
          <p:cNvSpPr/>
          <p:nvPr/>
        </p:nvSpPr>
        <p:spPr bwMode="auto">
          <a:xfrm>
            <a:off x="6934200" y="2209800"/>
            <a:ext cx="1752600" cy="609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24" charset="-128"/>
              </a:rPr>
              <a:t>Database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914400" y="3048000"/>
            <a:ext cx="6553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828800" y="43434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24" charset="-128"/>
              </a:rPr>
              <a:t>Application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581400" y="43434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DBX Driver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4191000"/>
            <a:ext cx="1447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Native Driver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(optional)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27" name="Can 26"/>
          <p:cNvSpPr/>
          <p:nvPr/>
        </p:nvSpPr>
        <p:spPr bwMode="auto">
          <a:xfrm>
            <a:off x="6934200" y="4343400"/>
            <a:ext cx="1752600" cy="609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24" charset="-128"/>
              </a:rPr>
              <a:t>Database</a:t>
            </a: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133600" y="5181600"/>
            <a:ext cx="533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Support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143000"/>
          <a:ext cx="8534400" cy="502855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67200"/>
                <a:gridCol w="4267200"/>
              </a:tblGrid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BDE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DBX</a:t>
                      </a:r>
                      <a:endParaRPr lang="en-US" dirty="0"/>
                    </a:p>
                  </a:txBody>
                  <a:tcPr/>
                </a:tc>
              </a:tr>
              <a:tr h="381301">
                <a:tc>
                  <a:txBody>
                    <a:bodyPr/>
                    <a:lstStyle/>
                    <a:p>
                      <a:r>
                        <a:rPr lang="en-US" dirty="0" smtClean="0"/>
                        <a:t>MS SQL</a:t>
                      </a:r>
                      <a:r>
                        <a:rPr lang="en-US" baseline="0" dirty="0" smtClean="0"/>
                        <a:t> Server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SQL Server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InterBase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InterBase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DB2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DB2</a:t>
                      </a:r>
                      <a:endParaRPr lang="en-US" dirty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Informix</a:t>
                      </a:r>
                      <a:r>
                        <a:rPr lang="en-US" baseline="300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Informix</a:t>
                      </a:r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Sybase</a:t>
                      </a:r>
                      <a:endParaRPr lang="en-US" dirty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ODBC</a:t>
                      </a:r>
                      <a:r>
                        <a:rPr lang="en-US" baseline="30000" dirty="0" smtClean="0"/>
                        <a:t>3 </a:t>
                      </a:r>
                      <a:endParaRPr lang="en-US" dirty="0"/>
                    </a:p>
                  </a:txBody>
                  <a:tcPr/>
                </a:tc>
              </a:tr>
              <a:tr h="61188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, BlackFishSQL, NexusDB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, FireBird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dirty="0" smtClean="0"/>
                        <a:t>, PostgesSQL</a:t>
                      </a:r>
                      <a:r>
                        <a:rPr lang="en-US" baseline="30000" dirty="0" smtClean="0"/>
                        <a:t>3 </a:t>
                      </a:r>
                      <a:endParaRPr lang="en-US" dirty="0"/>
                    </a:p>
                  </a:txBody>
                  <a:tcPr/>
                </a:tc>
              </a:tr>
              <a:tr h="386597">
                <a:tc>
                  <a:txBody>
                    <a:bodyPr/>
                    <a:lstStyle/>
                    <a:p>
                      <a:r>
                        <a:rPr lang="en-US" dirty="0" smtClean="0"/>
                        <a:t>Paradox,</a:t>
                      </a:r>
                      <a:r>
                        <a:rPr lang="en-US" baseline="0" dirty="0" smtClean="0"/>
                        <a:t>  dBase, FoxPro,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874114">
                <a:tc>
                  <a:txBody>
                    <a:bodyPr/>
                    <a:lstStyle/>
                    <a:p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Not Supported since 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 smtClean="0"/>
                        <a:t>2 </a:t>
                      </a:r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Shipping and 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Party Driver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 smtClean="0"/>
                        <a:t>3 </a:t>
                      </a: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Party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 offering DBX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Embarcadero</a:t>
            </a:r>
          </a:p>
          <a:p>
            <a:pPr lvl="1"/>
            <a:r>
              <a:rPr lang="en-US" sz="2400" dirty="0" smtClean="0"/>
              <a:t>http://www.embarcadero.com/products/rad_studio/</a:t>
            </a:r>
          </a:p>
          <a:p>
            <a:r>
              <a:rPr lang="en-US" dirty="0" smtClean="0"/>
              <a:t>DevArt</a:t>
            </a:r>
          </a:p>
          <a:p>
            <a:pPr lvl="1"/>
            <a:r>
              <a:rPr lang="en-US" sz="2400" dirty="0" smtClean="0"/>
              <a:t>http://www.devart.com/</a:t>
            </a:r>
          </a:p>
          <a:p>
            <a:r>
              <a:rPr lang="en-US" dirty="0" smtClean="0"/>
              <a:t>NexusDB</a:t>
            </a:r>
          </a:p>
          <a:p>
            <a:pPr lvl="1"/>
            <a:r>
              <a:rPr lang="en-US" dirty="0" smtClean="0"/>
              <a:t>http://www.nexusdb.com/</a:t>
            </a:r>
          </a:p>
          <a:p>
            <a:r>
              <a:rPr lang="en-US" dirty="0" smtClean="0"/>
              <a:t>Open Source </a:t>
            </a:r>
          </a:p>
          <a:p>
            <a:pPr lvl="1"/>
            <a:r>
              <a:rPr lang="en-US" sz="2400" dirty="0" smtClean="0"/>
              <a:t>http://sourceforge.net/projects/open-dbexpress/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000" dirty="0" smtClean="0"/>
              <a:t>Most likely many others I have missed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5344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TDatabase &amp; TSession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TTable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TStoredProc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TSqlStoredProc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TNestedTable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TClientDataset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TBatchMove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TDataSetProvider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TClientDataSet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5344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TDatabase &amp; TSession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TTable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TStoredProc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TSqlStoredProc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TNestedTable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TClientDataset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TBatchMove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TDataSetProvider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TClientDataSet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-Right Arrow 4"/>
          <p:cNvSpPr/>
          <p:nvPr/>
        </p:nvSpPr>
        <p:spPr bwMode="auto">
          <a:xfrm>
            <a:off x="1219200" y="22860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1219200" y="25908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1752600" y="29718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1905000" y="33528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6324600" y="33528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6324600" y="4419600"/>
            <a:ext cx="381000" cy="2560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867400" y="22860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867400" y="26670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324600" y="2971800"/>
            <a:ext cx="685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ComponentConverter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dbxDataPump </a:t>
            </a:r>
          </a:p>
          <a:p>
            <a:pPr lvl="1"/>
            <a:r>
              <a:rPr lang="en-US" dirty="0" smtClean="0"/>
              <a:t>Demo in D2009 </a:t>
            </a:r>
            <a:r>
              <a:rPr lang="en-US" dirty="0" smtClean="0"/>
              <a:t>b</a:t>
            </a:r>
            <a:r>
              <a:rPr lang="en-US" dirty="0" smtClean="0"/>
              <a:t>ut download off Code Central!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cc.embarcadero.com/Item/26288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Trebuchet MS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213</Words>
  <Application>Microsoft Office PowerPoint</Application>
  <PresentationFormat>On-screen Show (4:3)</PresentationFormat>
  <Paragraphs>113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Leere Präsentation</vt:lpstr>
      <vt:lpstr>Moving from BDE to DBX</vt:lpstr>
      <vt:lpstr>Agenda</vt:lpstr>
      <vt:lpstr>Agenda</vt:lpstr>
      <vt:lpstr>Architecture Discussion</vt:lpstr>
      <vt:lpstr>Database Support Comparison</vt:lpstr>
      <vt:lpstr>Vendors offering DBX Drivers</vt:lpstr>
      <vt:lpstr>Component Comparisons</vt:lpstr>
      <vt:lpstr>Component Comparisons</vt:lpstr>
      <vt:lpstr>Tools</vt:lpstr>
      <vt:lpstr>Questions?</vt:lpstr>
    </vt:vector>
  </TitlesOfParts>
  <Company>S&amp;S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S&amp;S Media</dc:creator>
  <cp:lastModifiedBy>Robert</cp:lastModifiedBy>
  <cp:revision>83</cp:revision>
  <dcterms:created xsi:type="dcterms:W3CDTF">2009-04-24T09:45:07Z</dcterms:created>
  <dcterms:modified xsi:type="dcterms:W3CDTF">2009-05-09T15:39:06Z</dcterms:modified>
</cp:coreProperties>
</file>