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F5F5F"/>
    <a:srgbClr val="FB684B"/>
    <a:srgbClr val="6D6D6D"/>
    <a:srgbClr val="3B3B3B"/>
    <a:srgbClr val="FA4622"/>
    <a:srgbClr val="DDDDDD"/>
    <a:srgbClr val="565A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034E5B3-4774-4B19-941B-EFD65C0F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A1A81-18E9-4B6B-A29B-6DC7A2B7158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7887-31B7-40C9-A68F-B483C4CCD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7887-31B7-40C9-A68F-B483C4CCD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7887-31B7-40C9-A68F-B483C4CCD2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0" descr="Embarcadero_05_R02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coderageIIIb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2389188"/>
            <a:ext cx="574357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33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4624388"/>
            <a:ext cx="9144000" cy="720725"/>
          </a:xfrm>
        </p:spPr>
        <p:txBody>
          <a:bodyPr/>
          <a:lstStyle>
            <a:lvl1pPr algn="ctr">
              <a:defRPr>
                <a:solidFill>
                  <a:srgbClr val="565A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534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351463"/>
            <a:ext cx="9144000" cy="10461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190500"/>
            <a:ext cx="2195512" cy="5915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0500"/>
            <a:ext cx="6434138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190500"/>
            <a:ext cx="557800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bg1"/>
            </a:gs>
            <a:gs pos="50000">
              <a:srgbClr val="00FF00">
                <a:alpha val="2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3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4624388"/>
            <a:ext cx="9144000" cy="720725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534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351463"/>
            <a:ext cx="9144000" cy="640775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embarcadero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7273" y="885623"/>
            <a:ext cx="1819275" cy="495300"/>
          </a:xfrm>
          <a:prstGeom prst="rect">
            <a:avLst/>
          </a:prstGeom>
        </p:spPr>
      </p:pic>
      <p:pic>
        <p:nvPicPr>
          <p:cNvPr id="13" name="Picture 12" descr="coderage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735" y="2048062"/>
            <a:ext cx="555307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5539091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65762"/>
            <a:ext cx="4314825" cy="5505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865762"/>
            <a:ext cx="4314825" cy="5505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472" y="1050587"/>
            <a:ext cx="4040188" cy="5017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472" y="1552304"/>
            <a:ext cx="4040188" cy="47998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297" y="1050587"/>
            <a:ext cx="4041775" cy="5017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297" y="1552304"/>
            <a:ext cx="4041775" cy="47998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5539091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5616913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7319"/>
            <a:ext cx="5111750" cy="4958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033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04900"/>
            <a:ext cx="43148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104900"/>
            <a:ext cx="43148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3" descr="Embarcadero_05_R02_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90500"/>
            <a:ext cx="577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04900"/>
            <a:ext cx="87820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8" descr="coderageIII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86500" y="-1588"/>
            <a:ext cx="2805113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17145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C4262E"/>
        </a:buClr>
        <a:buSzPct val="125000"/>
        <a:buChar char="•"/>
        <a:defRPr sz="2000">
          <a:solidFill>
            <a:srgbClr val="565A5C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•"/>
        <a:defRPr sz="1400">
          <a:solidFill>
            <a:srgbClr val="565A5C"/>
          </a:solidFill>
          <a:latin typeface="+mn-lt"/>
        </a:defRPr>
      </a:lvl2pPr>
      <a:lvl3pPr marL="800100" indent="-11430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C4262E"/>
        </a:buClr>
        <a:buChar char="•"/>
        <a:defRPr sz="1400">
          <a:solidFill>
            <a:srgbClr val="565A5C"/>
          </a:solidFill>
          <a:latin typeface="+mn-lt"/>
        </a:defRPr>
      </a:lvl3pPr>
      <a:lvl4pPr marL="108585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–"/>
        <a:defRPr sz="1400">
          <a:solidFill>
            <a:srgbClr val="565A5C"/>
          </a:solidFill>
          <a:latin typeface="+mn-lt"/>
        </a:defRPr>
      </a:lvl4pPr>
      <a:lvl5pPr marL="137160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5pPr>
      <a:lvl6pPr marL="182880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6pPr>
      <a:lvl7pPr marL="228600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7pPr>
      <a:lvl8pPr marL="274320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8pPr>
      <a:lvl9pPr marL="3200400" indent="-1714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 rot="10800000">
            <a:off x="0" y="6498077"/>
            <a:ext cx="9144000" cy="3599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00FF00">
                  <a:alpha val="20000"/>
                </a:srgbClr>
              </a:gs>
            </a:gsLst>
            <a:lin ang="10800000" scaled="0"/>
            <a:tileRect/>
          </a:gradFill>
          <a:ln w="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 extrusionH="76200">
            <a:bevelB w="152400" h="50800" prst="softRound"/>
            <a:extrusionClr>
              <a:schemeClr val="bg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0800000">
            <a:off x="0" y="0"/>
            <a:ext cx="9144000" cy="7879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00FF00">
                  <a:alpha val="20000"/>
                </a:srgbClr>
              </a:gs>
            </a:gsLst>
            <a:lin ang="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 extrusionH="76200">
            <a:bevelB w="152400" h="50800" prst="softRound"/>
            <a:extrusionClr>
              <a:schemeClr val="bg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 flipV="1">
            <a:off x="0" y="749030"/>
            <a:ext cx="9144000" cy="9727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1" y="190500"/>
            <a:ext cx="56266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94945"/>
            <a:ext cx="878205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9" name="Picture 8" descr="coderage4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72009" y="-29434"/>
            <a:ext cx="1955259" cy="657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3" name="Straight Connector 12"/>
          <p:cNvCxnSpPr/>
          <p:nvPr/>
        </p:nvCxnSpPr>
        <p:spPr bwMode="auto">
          <a:xfrm flipV="1">
            <a:off x="0" y="6502039"/>
            <a:ext cx="9144000" cy="4563"/>
          </a:xfrm>
          <a:prstGeom prst="line">
            <a:avLst/>
          </a:prstGeom>
          <a:solidFill>
            <a:schemeClr val="accent1"/>
          </a:solidFill>
          <a:ln w="952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17145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lr>
          <a:srgbClr val="C4262E"/>
        </a:buClr>
        <a:buSzPct val="125000"/>
        <a:buChar char="•"/>
        <a:defRPr sz="20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•"/>
        <a:defRPr sz="14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800100" indent="-11430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lr>
          <a:srgbClr val="C4262E"/>
        </a:buClr>
        <a:buChar char="•"/>
        <a:defRPr sz="14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08585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–"/>
        <a:defRPr sz="14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37160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»"/>
        <a:defRPr sz="14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82880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6pPr>
      <a:lvl7pPr marL="228600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7pPr>
      <a:lvl8pPr marL="274320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8pPr>
      <a:lvl9pPr marL="3200400" indent="-171450" algn="l" rtl="0" eaLnBrk="1" fontAlgn="base" hangingPunct="1">
        <a:lnSpc>
          <a:spcPct val="125000"/>
        </a:lnSpc>
        <a:spcBef>
          <a:spcPct val="30000"/>
        </a:spcBef>
        <a:spcAft>
          <a:spcPct val="0"/>
        </a:spcAft>
        <a:buChar char="»"/>
        <a:defRPr sz="1400">
          <a:solidFill>
            <a:srgbClr val="565A5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bstechcorner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obstechcorner.blogspot.com/" TargetMode="External"/><Relationship Id="rId2" Type="http://schemas.openxmlformats.org/officeDocument/2006/relationships/hyperlink" Target="http://dunit.sourceforge.net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Building Unit Tests with </a:t>
            </a:r>
            <a:r>
              <a:rPr lang="en-US" dirty="0" err="1" smtClean="0"/>
              <a:t>DUnit</a:t>
            </a:r>
            <a:endParaRPr lang="en-US" dirty="0" smtClean="0"/>
          </a:p>
        </p:txBody>
      </p:sp>
      <p:sp>
        <p:nvSpPr>
          <p:cNvPr id="3075" name="Rectangle 21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1800" dirty="0" smtClean="0"/>
              <a:t>Robert Love</a:t>
            </a:r>
          </a:p>
          <a:p>
            <a:pPr>
              <a:lnSpc>
                <a:spcPct val="105000"/>
              </a:lnSpc>
            </a:pPr>
            <a:r>
              <a:rPr lang="en-US" sz="1800" dirty="0" smtClean="0"/>
              <a:t>State of Utah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http://robstechcorner.blogspot.com</a:t>
            </a: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5776913" cy="457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 rot="10800000" flipV="1">
            <a:off x="440630" y="1881764"/>
            <a:ext cx="7939889" cy="28931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“Most people who write software have at least some experience with Unit Testing -- even if they might not call it that”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Hamill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2005, p. Cover).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If you have ever written a few lines of throwaway code just to try something out you've built a unit test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Hamill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2005, p. 1).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 rot="10800000" flipV="1">
            <a:off x="2849732" y="5662897"/>
            <a:ext cx="6152226" cy="70788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Hamill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P. (2005).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Unit test frameworks.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Sebastopol, CA: O'Reilly Media, Inc.   ISBN: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0-13-101649-0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DUnit</a:t>
            </a:r>
            <a:r>
              <a:rPr lang="en-US" dirty="0" smtClean="0"/>
              <a:t> Testing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Consistent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Repeatable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Helps catch unintended side effects</a:t>
            </a: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Good Development Tool</a:t>
            </a:r>
          </a:p>
          <a:p>
            <a:pPr lvl="1"/>
            <a:r>
              <a:rPr lang="en-US" sz="3600" dirty="0" smtClean="0"/>
              <a:t>Edit, Build, Test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Dunit</a:t>
            </a:r>
            <a:r>
              <a:rPr lang="en-US" sz="2800" b="1" dirty="0" smtClean="0"/>
              <a:t> Documentation</a:t>
            </a:r>
          </a:p>
          <a:p>
            <a:pPr lvl="1"/>
            <a:r>
              <a:rPr lang="en-US" sz="1800" dirty="0" smtClean="0"/>
              <a:t>Good Tutorials and Examples to look at</a:t>
            </a:r>
          </a:p>
          <a:p>
            <a:pPr lvl="1"/>
            <a:r>
              <a:rPr lang="en-US" sz="1800" dirty="0" smtClean="0"/>
              <a:t>\RAD Studio\</a:t>
            </a:r>
            <a:r>
              <a:rPr lang="en-US" sz="1800" dirty="0" err="1" smtClean="0"/>
              <a:t>x.x</a:t>
            </a:r>
            <a:r>
              <a:rPr lang="en-US" sz="1800" dirty="0" smtClean="0"/>
              <a:t>\source\</a:t>
            </a:r>
            <a:r>
              <a:rPr lang="en-US" sz="1800" dirty="0" err="1" smtClean="0"/>
              <a:t>dUnit</a:t>
            </a:r>
            <a:r>
              <a:rPr lang="en-US" sz="1800" dirty="0" smtClean="0"/>
              <a:t>   </a:t>
            </a:r>
          </a:p>
          <a:p>
            <a:pPr lvl="1"/>
            <a:r>
              <a:rPr lang="en-US" sz="1800" dirty="0" smtClean="0">
                <a:hlinkClick r:id="rId2"/>
              </a:rPr>
              <a:t>http://dunit.sourceforge.net</a:t>
            </a:r>
            <a:r>
              <a:rPr lang="en-US" sz="1800" dirty="0" smtClean="0"/>
              <a:t> </a:t>
            </a:r>
            <a:endParaRPr lang="en-US" sz="1800" b="1" dirty="0" smtClean="0"/>
          </a:p>
          <a:p>
            <a:r>
              <a:rPr lang="en-US" sz="2800" b="1" dirty="0" smtClean="0"/>
              <a:t>Books</a:t>
            </a:r>
          </a:p>
          <a:p>
            <a:pPr lvl="1"/>
            <a:r>
              <a:rPr lang="en-US" sz="1800" dirty="0" smtClean="0"/>
              <a:t>Test Driven Development – David </a:t>
            </a:r>
            <a:r>
              <a:rPr lang="en-US" sz="1800" dirty="0" err="1" smtClean="0"/>
              <a:t>Astels</a:t>
            </a:r>
            <a:endParaRPr lang="en-US" sz="1800" dirty="0" smtClean="0"/>
          </a:p>
          <a:p>
            <a:pPr lvl="1"/>
            <a:r>
              <a:rPr lang="en-US" sz="1800" dirty="0" smtClean="0"/>
              <a:t>Unit Test Frameworks – Paul </a:t>
            </a:r>
            <a:r>
              <a:rPr lang="en-US" sz="1800" dirty="0" err="1" smtClean="0"/>
              <a:t>Hamil</a:t>
            </a:r>
            <a:endParaRPr lang="en-US" sz="1800" dirty="0" smtClean="0"/>
          </a:p>
          <a:p>
            <a:pPr lvl="1"/>
            <a:r>
              <a:rPr lang="en-US" sz="1800" dirty="0" smtClean="0"/>
              <a:t>Test Driven Development By Example – Kent Beck</a:t>
            </a:r>
          </a:p>
          <a:p>
            <a:r>
              <a:rPr lang="en-US" sz="2800" b="1" dirty="0" smtClean="0"/>
              <a:t>My Blog</a:t>
            </a:r>
          </a:p>
          <a:p>
            <a:pPr lvl="1"/>
            <a:r>
              <a:rPr lang="en-US" sz="1800" dirty="0" smtClean="0">
                <a:hlinkClick r:id="rId3"/>
              </a:rPr>
              <a:t>http://robstechcorner.blogspot.com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T_PPT_Template">
  <a:themeElements>
    <a:clrScheme name="EMBT_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BT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MBT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T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T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T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T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T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T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rage4">
  <a:themeElements>
    <a:clrScheme name="datarag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tarag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atarag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rag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rag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rag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rag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rag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rag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163</Words>
  <Application>Microsoft Office PowerPoint</Application>
  <PresentationFormat>On-screen Show 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EMBT_PPT_Template</vt:lpstr>
      <vt:lpstr>coderage4</vt:lpstr>
      <vt:lpstr>Building Unit Tests with DUnit</vt:lpstr>
      <vt:lpstr>Unit Testing</vt:lpstr>
      <vt:lpstr>DUnit Testing Provides</vt:lpstr>
      <vt:lpstr>Additional Information</vt:lpstr>
    </vt:vector>
  </TitlesOfParts>
  <Company>Borland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Borland User</dc:creator>
  <cp:lastModifiedBy>Robert</cp:lastModifiedBy>
  <cp:revision>17</cp:revision>
  <cp:lastPrinted>1601-01-01T00:00:00Z</cp:lastPrinted>
  <dcterms:created xsi:type="dcterms:W3CDTF">2008-10-23T22:12:30Z</dcterms:created>
  <dcterms:modified xsi:type="dcterms:W3CDTF">2009-08-21T12:15:08Z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