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82" autoAdjust="0"/>
    <p:restoredTop sz="86435" autoAdjust="0"/>
  </p:normalViewPr>
  <p:slideViewPr>
    <p:cSldViewPr>
      <p:cViewPr varScale="1">
        <p:scale>
          <a:sx n="100" d="100"/>
          <a:sy n="100" d="100"/>
        </p:scale>
        <p:origin x="-19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E99A5-9ED6-4A6D-B83C-0BD6ECB59694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79F87-EEC9-4A70-B53A-A7A47C7B53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000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79F87-EEC9-4A70-B53A-A7A47C7B530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7049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C56B49D-FF1D-457C-B53F-8C60B9EB2FA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FB733F3-14DD-4DBA-AC1C-BCD64B044E88}" type="slidenum">
              <a:rPr lang="es-ES" smtClean="0"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B49D-FF1D-457C-B53F-8C60B9EB2FA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33F3-14DD-4DBA-AC1C-BCD64B044E8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B49D-FF1D-457C-B53F-8C60B9EB2FA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33F3-14DD-4DBA-AC1C-BCD64B044E8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B49D-FF1D-457C-B53F-8C60B9EB2FA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33F3-14DD-4DBA-AC1C-BCD64B044E8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B49D-FF1D-457C-B53F-8C60B9EB2FA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33F3-14DD-4DBA-AC1C-BCD64B044E8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B49D-FF1D-457C-B53F-8C60B9EB2FA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33F3-14DD-4DBA-AC1C-BCD64B044E88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B49D-FF1D-457C-B53F-8C60B9EB2FA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33F3-14DD-4DBA-AC1C-BCD64B044E8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B49D-FF1D-457C-B53F-8C60B9EB2FA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33F3-14DD-4DBA-AC1C-BCD64B044E8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B49D-FF1D-457C-B53F-8C60B9EB2FA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33F3-14DD-4DBA-AC1C-BCD64B044E8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B49D-FF1D-457C-B53F-8C60B9EB2FA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33F3-14DD-4DBA-AC1C-BCD64B044E88}" type="slidenum">
              <a:rPr lang="es-ES" smtClean="0"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B49D-FF1D-457C-B53F-8C60B9EB2FA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733F3-14DD-4DBA-AC1C-BCD64B044E88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C56B49D-FF1D-457C-B53F-8C60B9EB2FA8}" type="datetimeFigureOut">
              <a:rPr lang="es-ES" smtClean="0"/>
              <a:t>11/03/2020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FB733F3-14DD-4DBA-AC1C-BCD64B044E88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Trabajo Practico Nº1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760148" y="4509120"/>
            <a:ext cx="3309803" cy="592096"/>
          </a:xfrm>
        </p:spPr>
        <p:txBody>
          <a:bodyPr/>
          <a:lstStyle/>
          <a:p>
            <a:r>
              <a:rPr lang="es-ES" dirty="0" smtClean="0"/>
              <a:t>Aprendizaje </a:t>
            </a:r>
            <a:r>
              <a:rPr lang="es-ES" dirty="0" smtClean="0"/>
              <a:t>Colaborativo</a:t>
            </a:r>
            <a:endParaRPr lang="es-ES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4644008" y="548680"/>
            <a:ext cx="3542084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s-ES" b="1" dirty="0" smtClean="0">
                <a:solidFill>
                  <a:schemeClr val="bg1"/>
                </a:solidFill>
              </a:rPr>
              <a:t>Aprendizaje Colaborativo Soportado por Computadora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97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 2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Taxonomía 4</a:t>
            </a:r>
          </a:p>
          <a:p>
            <a:pPr>
              <a:buFont typeface="Wingdings" pitchFamily="2" charset="2"/>
              <a:buChar char="Ø"/>
            </a:pPr>
            <a:r>
              <a:rPr lang="es-ES" dirty="0" smtClean="0"/>
              <a:t>  El líder/portavoz:  Fabián Espeche</a:t>
            </a:r>
          </a:p>
          <a:p>
            <a:pPr>
              <a:buFont typeface="Wingdings" pitchFamily="2" charset="2"/>
              <a:buChar char="Ø"/>
            </a:pPr>
            <a:r>
              <a:rPr lang="es-ES" dirty="0" smtClean="0"/>
              <a:t>El secretario: Lorena Santos</a:t>
            </a:r>
          </a:p>
          <a:p>
            <a:pPr>
              <a:buFont typeface="Wingdings" pitchFamily="2" charset="2"/>
              <a:buChar char="Ø"/>
            </a:pPr>
            <a:r>
              <a:rPr lang="es-ES" dirty="0" smtClean="0"/>
              <a:t> El facilitador: Claudia Ávila</a:t>
            </a:r>
          </a:p>
          <a:p>
            <a:pPr>
              <a:buFont typeface="Wingdings" pitchFamily="2" charset="2"/>
              <a:buChar char="Ø"/>
            </a:pPr>
            <a:r>
              <a:rPr lang="es-ES" dirty="0" smtClean="0"/>
              <a:t>El cronometrador: Claudia/Lorena/</a:t>
            </a:r>
            <a:r>
              <a:rPr lang="es-ES" dirty="0" err="1" smtClean="0"/>
              <a:t>Fabian</a:t>
            </a:r>
            <a:endParaRPr lang="es-ES" dirty="0" smtClean="0"/>
          </a:p>
          <a:p>
            <a:pPr>
              <a:buFont typeface="Wingdings" pitchFamily="2" charset="2"/>
              <a:buChar char="Ø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99358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404664"/>
            <a:ext cx="7024744" cy="1143000"/>
          </a:xfrm>
        </p:spPr>
        <p:txBody>
          <a:bodyPr/>
          <a:lstStyle/>
          <a:p>
            <a:r>
              <a:rPr lang="es-ES" dirty="0"/>
              <a:t>Actividad 4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628800"/>
            <a:ext cx="8208912" cy="4752528"/>
          </a:xfrm>
        </p:spPr>
        <p:txBody>
          <a:bodyPr/>
          <a:lstStyle/>
          <a:p>
            <a:r>
              <a:rPr lang="es-ES" dirty="0" smtClean="0"/>
              <a:t>Contextualización</a:t>
            </a:r>
          </a:p>
          <a:p>
            <a:pPr marL="68580" indent="0">
              <a:buNone/>
            </a:pPr>
            <a:r>
              <a:rPr lang="es-ES" b="1" dirty="0"/>
              <a:t>Instituto</a:t>
            </a:r>
            <a:r>
              <a:rPr lang="es-ES" dirty="0" smtClean="0"/>
              <a:t> Superior del Milagro Nª8207</a:t>
            </a:r>
          </a:p>
          <a:p>
            <a:pPr marL="68580" indent="0">
              <a:buNone/>
            </a:pPr>
            <a:r>
              <a:rPr lang="es-ES" b="1" dirty="0" smtClean="0"/>
              <a:t>Carrera: </a:t>
            </a:r>
            <a:r>
              <a:rPr lang="es-ES" dirty="0" smtClean="0"/>
              <a:t>Técnico Superior en Análisis de Sistemas (3 años de duración )</a:t>
            </a:r>
          </a:p>
          <a:p>
            <a:pPr marL="68580" indent="0">
              <a:buNone/>
            </a:pPr>
            <a:r>
              <a:rPr lang="es-ES" b="1" dirty="0"/>
              <a:t>Cátedra</a:t>
            </a:r>
            <a:r>
              <a:rPr lang="es-ES" dirty="0" smtClean="0"/>
              <a:t>: Teleinformática</a:t>
            </a:r>
          </a:p>
          <a:p>
            <a:pPr marL="68580" indent="0">
              <a:buNone/>
            </a:pPr>
            <a:r>
              <a:rPr lang="es-ES" b="1" dirty="0"/>
              <a:t>Curso</a:t>
            </a:r>
            <a:r>
              <a:rPr lang="es-ES" dirty="0" smtClean="0"/>
              <a:t>: 2do Año (Segundo Cuatrimestre)</a:t>
            </a:r>
          </a:p>
          <a:p>
            <a:pPr marL="68580" indent="0">
              <a:buNone/>
            </a:pPr>
            <a:r>
              <a:rPr lang="es-ES" b="1" dirty="0"/>
              <a:t>Carga Horaria</a:t>
            </a:r>
            <a:r>
              <a:rPr lang="es-ES" dirty="0" smtClean="0"/>
              <a:t>: 4hs Semanales</a:t>
            </a:r>
          </a:p>
          <a:p>
            <a:pPr marL="68580" indent="0">
              <a:buNone/>
            </a:pPr>
            <a:r>
              <a:rPr lang="es-ES" b="1" dirty="0"/>
              <a:t>Cantidad de estudiantes</a:t>
            </a:r>
            <a:r>
              <a:rPr lang="es-ES" dirty="0" smtClean="0"/>
              <a:t>: 20 (Mayores de 18)</a:t>
            </a:r>
          </a:p>
          <a:p>
            <a:pPr marL="68580" indent="0">
              <a:buNone/>
            </a:pPr>
            <a:r>
              <a:rPr lang="es-ES" b="1" dirty="0" smtClean="0"/>
              <a:t>Unidad a trabajar</a:t>
            </a:r>
            <a:r>
              <a:rPr lang="es-ES" dirty="0" smtClean="0"/>
              <a:t>: Unidad 2. </a:t>
            </a:r>
            <a:r>
              <a:rPr lang="es-ES" sz="1800" dirty="0"/>
              <a:t>HARDWARE DE REDES Y ESTRUCTURAS </a:t>
            </a:r>
          </a:p>
          <a:p>
            <a:pPr marL="6858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345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de la Unidad 2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2323652"/>
            <a:ext cx="7488948" cy="3508977"/>
          </a:xfrm>
        </p:spPr>
        <p:txBody>
          <a:bodyPr>
            <a:normAutofit lnSpcReduction="10000"/>
          </a:bodyPr>
          <a:lstStyle/>
          <a:p>
            <a:r>
              <a:rPr lang="es-ES" dirty="0"/>
              <a:t>Introducir al alumno en el reconocimiento de los componentes de </a:t>
            </a:r>
            <a:r>
              <a:rPr lang="es-ES" dirty="0" smtClean="0"/>
              <a:t>hardware de red de datos.</a:t>
            </a:r>
          </a:p>
          <a:p>
            <a:r>
              <a:rPr lang="es-ES" dirty="0" smtClean="0"/>
              <a:t>Desarrollar competencias en el área de investigación y selección de material.</a:t>
            </a:r>
          </a:p>
          <a:p>
            <a:r>
              <a:rPr lang="es-ES" dirty="0" smtClean="0"/>
              <a:t>Identificar </a:t>
            </a:r>
            <a:r>
              <a:rPr lang="es-ES" dirty="0"/>
              <a:t>las interacciones de los principales componentes y sus funciones. </a:t>
            </a:r>
            <a:endParaRPr lang="es-ES" dirty="0" smtClean="0"/>
          </a:p>
          <a:p>
            <a:r>
              <a:rPr lang="es-ES" dirty="0" smtClean="0"/>
              <a:t>Desarrollar competencias para el trabajo colaborativo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02444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9432" y="479243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Mapa Conceptual </a:t>
            </a:r>
            <a:br>
              <a:rPr lang="es-ES" dirty="0" smtClean="0"/>
            </a:br>
            <a:r>
              <a:rPr lang="es-ES" sz="3100" dirty="0" smtClean="0"/>
              <a:t>Unidad 2</a:t>
            </a:r>
            <a:endParaRPr lang="es-ES" sz="31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5" t="16041" r="24236" b="16532"/>
          <a:stretch/>
        </p:blipFill>
        <p:spPr bwMode="auto">
          <a:xfrm>
            <a:off x="499432" y="1628800"/>
            <a:ext cx="8177024" cy="4932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52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1052736"/>
            <a:ext cx="7632964" cy="4608512"/>
          </a:xfrm>
        </p:spPr>
        <p:txBody>
          <a:bodyPr>
            <a:normAutofit fontScale="92500"/>
          </a:bodyPr>
          <a:lstStyle/>
          <a:p>
            <a:pPr marL="68580" indent="0">
              <a:buNone/>
            </a:pPr>
            <a:r>
              <a:rPr lang="es-ES" b="1" dirty="0"/>
              <a:t>UNIDAD 2 - HARDWARE DE REDES Y ESTRUCTURAS </a:t>
            </a:r>
          </a:p>
          <a:p>
            <a:r>
              <a:rPr lang="es-ES" dirty="0" smtClean="0"/>
              <a:t>Placa </a:t>
            </a:r>
            <a:r>
              <a:rPr lang="es-ES" dirty="0"/>
              <a:t>de red. </a:t>
            </a:r>
            <a:endParaRPr lang="es-ES" dirty="0" smtClean="0"/>
          </a:p>
          <a:p>
            <a:r>
              <a:rPr lang="es-ES" dirty="0" smtClean="0"/>
              <a:t>Dispositivos </a:t>
            </a:r>
            <a:r>
              <a:rPr lang="es-ES" dirty="0"/>
              <a:t>de interconexión, </a:t>
            </a:r>
            <a:r>
              <a:rPr lang="es-ES" dirty="0" err="1"/>
              <a:t>Hub</a:t>
            </a:r>
            <a:r>
              <a:rPr lang="es-ES" dirty="0"/>
              <a:t> o Concentrador, </a:t>
            </a:r>
            <a:r>
              <a:rPr lang="es-ES" dirty="0" err="1"/>
              <a:t>Swith</a:t>
            </a:r>
            <a:r>
              <a:rPr lang="es-ES" dirty="0"/>
              <a:t> o Conmutador, </a:t>
            </a:r>
            <a:r>
              <a:rPr lang="es-ES" dirty="0" err="1"/>
              <a:t>Router</a:t>
            </a:r>
            <a:r>
              <a:rPr lang="es-ES" dirty="0"/>
              <a:t> o </a:t>
            </a:r>
            <a:r>
              <a:rPr lang="es-ES" dirty="0" err="1"/>
              <a:t>Encaminador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dirty="0" smtClean="0"/>
              <a:t>Medios </a:t>
            </a:r>
            <a:r>
              <a:rPr lang="es-ES" dirty="0"/>
              <a:t>físicos, Cable Coaxial, Cable </a:t>
            </a:r>
            <a:r>
              <a:rPr lang="es-ES" dirty="0" err="1"/>
              <a:t>Twinaxial</a:t>
            </a:r>
            <a:r>
              <a:rPr lang="es-ES" dirty="0"/>
              <a:t>,</a:t>
            </a:r>
          </a:p>
          <a:p>
            <a:pPr marL="68580" indent="0">
              <a:buNone/>
            </a:pPr>
            <a:r>
              <a:rPr lang="es-ES" dirty="0"/>
              <a:t>Cable Estructurado UTP y STP, Fibra </a:t>
            </a:r>
            <a:r>
              <a:rPr lang="es-ES" dirty="0" err="1"/>
              <a:t>ÓpticaMonomodo</a:t>
            </a:r>
            <a:r>
              <a:rPr lang="es-ES" dirty="0"/>
              <a:t> y </a:t>
            </a:r>
            <a:r>
              <a:rPr lang="es-ES" dirty="0" err="1"/>
              <a:t>Multimodo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dirty="0" smtClean="0"/>
              <a:t>Topologías Físicas</a:t>
            </a:r>
            <a:r>
              <a:rPr lang="es-ES" dirty="0"/>
              <a:t>, Estrella, Bus, Anillo, Malla, Árbol o Jerárquica. </a:t>
            </a:r>
            <a:endParaRPr lang="es-ES" dirty="0" smtClean="0"/>
          </a:p>
          <a:p>
            <a:r>
              <a:rPr lang="es-ES" dirty="0" smtClean="0"/>
              <a:t>Topologías </a:t>
            </a:r>
            <a:r>
              <a:rPr lang="es-ES" dirty="0"/>
              <a:t>Lógicas</a:t>
            </a:r>
            <a:r>
              <a:rPr lang="es-ES" dirty="0" smtClean="0"/>
              <a:t>, Ethernet</a:t>
            </a:r>
            <a:r>
              <a:rPr lang="es-ES" dirty="0"/>
              <a:t>, </a:t>
            </a:r>
            <a:r>
              <a:rPr lang="es-ES" dirty="0" err="1"/>
              <a:t>Token</a:t>
            </a:r>
            <a:r>
              <a:rPr lang="es-ES" dirty="0"/>
              <a:t> Ring. Red Cliente servidor y Red Peer </a:t>
            </a:r>
            <a:r>
              <a:rPr lang="es-ES" dirty="0" err="1"/>
              <a:t>to</a:t>
            </a:r>
            <a:r>
              <a:rPr lang="es-ES" dirty="0"/>
              <a:t> Peer, Descripción, Componentes, Funcionamiento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053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7024744" cy="1143000"/>
          </a:xfrm>
        </p:spPr>
        <p:txBody>
          <a:bodyPr/>
          <a:lstStyle/>
          <a:p>
            <a:r>
              <a:rPr lang="es-ES" dirty="0" smtClean="0"/>
              <a:t>Estrategias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340768"/>
            <a:ext cx="8280920" cy="5040560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Paso 1. </a:t>
            </a:r>
          </a:p>
          <a:p>
            <a:pPr marL="68580" indent="0">
              <a:buNone/>
            </a:pPr>
            <a:r>
              <a:rPr lang="es-ES" dirty="0" smtClean="0"/>
              <a:t>Explicar a los alumnos la modalidad de trabajo de la unidad 2.</a:t>
            </a:r>
          </a:p>
          <a:p>
            <a:r>
              <a:rPr lang="es-ES" dirty="0" smtClean="0"/>
              <a:t>Paso 2.</a:t>
            </a:r>
          </a:p>
          <a:p>
            <a:pPr marL="68580" indent="0">
              <a:buNone/>
            </a:pPr>
            <a:r>
              <a:rPr lang="es-ES" dirty="0" smtClean="0"/>
              <a:t>Conformar grupos de alumnos (Heterogéneos). Para ello se toma el listado de alumnos, del cual se toma el primero y el ultimo, segundo con el penúltimo y así sucesivamente.</a:t>
            </a:r>
          </a:p>
          <a:p>
            <a:r>
              <a:rPr lang="es-ES" dirty="0" smtClean="0"/>
              <a:t>Paso 3.</a:t>
            </a:r>
          </a:p>
          <a:p>
            <a:pPr marL="68580" indent="0">
              <a:buNone/>
            </a:pPr>
            <a:r>
              <a:rPr lang="es-ES" dirty="0" smtClean="0"/>
              <a:t>Se escribe en el pizarrón los </a:t>
            </a:r>
            <a:r>
              <a:rPr lang="es-ES" dirty="0" smtClean="0"/>
              <a:t>3 </a:t>
            </a:r>
            <a:r>
              <a:rPr lang="es-ES" dirty="0" smtClean="0"/>
              <a:t>ejes principales de la unidad, Tema 1, tema 2 y tema 3.</a:t>
            </a:r>
          </a:p>
          <a:p>
            <a:pPr marL="68580" indent="0">
              <a:buNone/>
            </a:pPr>
            <a:r>
              <a:rPr lang="es-ES" dirty="0" smtClean="0"/>
              <a:t>Se los escribe en un papel y luego un integrante de cada grupo pasa a elegir un papel, en el cual esta el tema que corresponde desarrollar.</a:t>
            </a:r>
          </a:p>
          <a:p>
            <a:pPr marL="68580" indent="0">
              <a:buNone/>
            </a:pPr>
            <a:endParaRPr lang="es-ES" dirty="0" smtClean="0"/>
          </a:p>
          <a:p>
            <a:pPr marL="68580" indent="0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 marL="6858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31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692696"/>
            <a:ext cx="7992888" cy="5472608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Paso 5.</a:t>
            </a:r>
          </a:p>
          <a:p>
            <a:pPr marL="68580" indent="0">
              <a:buNone/>
            </a:pPr>
            <a:r>
              <a:rPr lang="es-ES" dirty="0" smtClean="0"/>
              <a:t>Desarrollo del tema. </a:t>
            </a:r>
          </a:p>
          <a:p>
            <a:pPr lvl="1">
              <a:buFont typeface="Wingdings" pitchFamily="2" charset="2"/>
              <a:buChar char="§"/>
            </a:pPr>
            <a:r>
              <a:rPr lang="es-ES" dirty="0" smtClean="0"/>
              <a:t>Los alumnos trabajan fuera y dentro del aula. </a:t>
            </a:r>
          </a:p>
          <a:p>
            <a:pPr lvl="1">
              <a:buFont typeface="Wingdings" pitchFamily="2" charset="2"/>
              <a:buChar char="§"/>
            </a:pPr>
            <a:r>
              <a:rPr lang="es-ES" dirty="0" smtClean="0"/>
              <a:t>Desarrollo del cuestionario evaluativo. (Dicho cuestionario es realizado por los integrantes del grupo, y luego de la exposición se reparte a sus compañeros asistentes)</a:t>
            </a:r>
          </a:p>
          <a:p>
            <a:pPr marL="365760" lvl="1" indent="0">
              <a:buNone/>
            </a:pPr>
            <a:r>
              <a:rPr lang="es-ES" dirty="0"/>
              <a:t>Se dedican 3 clases para tutorías y control del trabajo.</a:t>
            </a:r>
          </a:p>
          <a:p>
            <a:r>
              <a:rPr lang="es-ES" dirty="0" smtClean="0"/>
              <a:t>Paso 6.</a:t>
            </a:r>
          </a:p>
          <a:p>
            <a:pPr marL="68580" indent="0">
              <a:buNone/>
            </a:pPr>
            <a:r>
              <a:rPr lang="es-ES" dirty="0" smtClean="0"/>
              <a:t>Sorteo del orden de exposición.</a:t>
            </a:r>
          </a:p>
          <a:p>
            <a:r>
              <a:rPr lang="es-ES" dirty="0" smtClean="0"/>
              <a:t>Paso 7.</a:t>
            </a:r>
          </a:p>
          <a:p>
            <a:pPr marL="68580" indent="0">
              <a:buNone/>
            </a:pPr>
            <a:r>
              <a:rPr lang="es-ES" dirty="0" smtClean="0"/>
              <a:t>Exposición. Los alumnos exponen el tema, al finalizar reparten el cuestionario a sus compañeros y los evalúan.</a:t>
            </a:r>
          </a:p>
          <a:p>
            <a:pPr marL="68580" indent="0">
              <a:buNone/>
            </a:pPr>
            <a:endParaRPr lang="es-ES" dirty="0" smtClean="0"/>
          </a:p>
          <a:p>
            <a:pPr marL="6858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600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764704"/>
            <a:ext cx="7024744" cy="1143000"/>
          </a:xfrm>
        </p:spPr>
        <p:txBody>
          <a:bodyPr/>
          <a:lstStyle/>
          <a:p>
            <a:r>
              <a:rPr lang="es-ES" dirty="0" smtClean="0"/>
              <a:t>Evaluación del Alumno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916832"/>
            <a:ext cx="7776864" cy="4464496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Cada alumno recibe una nota del grupo expositor, como asistente</a:t>
            </a:r>
          </a:p>
          <a:p>
            <a:r>
              <a:rPr lang="es-ES" dirty="0" smtClean="0"/>
              <a:t>El alumno expositor recibe una nota del docente.</a:t>
            </a:r>
          </a:p>
          <a:p>
            <a:r>
              <a:rPr lang="es-ES" dirty="0" smtClean="0"/>
              <a:t>Se realiza el promedio de ambas notas.</a:t>
            </a:r>
          </a:p>
          <a:p>
            <a:r>
              <a:rPr lang="es-ES" dirty="0" smtClean="0"/>
              <a:t>Se aplica la técnica de Estudio de Casos, donde los alumnos deberán integrar los contenidos </a:t>
            </a:r>
            <a:r>
              <a:rPr lang="es-ES" dirty="0" smtClean="0"/>
              <a:t>del los tres temas proporcionando </a:t>
            </a:r>
            <a:r>
              <a:rPr lang="es-ES" dirty="0" smtClean="0"/>
              <a:t>la solución al caso propuesto.</a:t>
            </a:r>
          </a:p>
          <a:p>
            <a:r>
              <a:rPr lang="es-ES" dirty="0" smtClean="0"/>
              <a:t>Luego se realiza un debate comparando las conclusiones de cada grupo, cerrando el tema con una conclusión final. </a:t>
            </a:r>
            <a:endParaRPr lang="es-ES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931680" y="4386778"/>
            <a:ext cx="7488832" cy="139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826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135</TotalTime>
  <Words>507</Words>
  <Application>Microsoft Office PowerPoint</Application>
  <PresentationFormat>Presentación en pantalla (4:3)</PresentationFormat>
  <Paragraphs>58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Austin</vt:lpstr>
      <vt:lpstr>Trabajo Practico Nº1</vt:lpstr>
      <vt:lpstr>Actividad 2</vt:lpstr>
      <vt:lpstr>Actividad 4</vt:lpstr>
      <vt:lpstr>Objetivos de la Unidad 2</vt:lpstr>
      <vt:lpstr>Mapa Conceptual  Unidad 2</vt:lpstr>
      <vt:lpstr>Presentación de PowerPoint</vt:lpstr>
      <vt:lpstr>Estrategias</vt:lpstr>
      <vt:lpstr>Presentación de PowerPoint</vt:lpstr>
      <vt:lpstr>Evaluación del Alumno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Practico Nº1</dc:title>
  <dc:creator>Alumnos</dc:creator>
  <cp:lastModifiedBy>LuisM</cp:lastModifiedBy>
  <cp:revision>15</cp:revision>
  <dcterms:created xsi:type="dcterms:W3CDTF">2020-03-06T18:16:03Z</dcterms:created>
  <dcterms:modified xsi:type="dcterms:W3CDTF">2020-03-11T13:26:36Z</dcterms:modified>
</cp:coreProperties>
</file>