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Fira Code" panose="020B0809050000020004" pitchFamily="49" charset="0"/>
      <p:regular r:id="rId30"/>
      <p:bold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bxnQZOgIHhrbJzX95E/T24bCO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A7541D-A4E2-47B4-B4F8-D8EAEBA40BCF}">
  <a:tblStyle styleId="{EDA7541D-A4E2-47B4-B4F8-D8EAEBA40B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customschemas.google.com/relationships/presentationmetadata" Target="meta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F1BD2-6B4A-4C6E-80E2-4694834CEBD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2248CB-8B59-4FC0-8DFD-E83C2BB3A3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Glestiano Tiétre</a:t>
          </a:r>
          <a:endParaRPr lang="en-US"/>
        </a:p>
      </dgm:t>
    </dgm:pt>
    <dgm:pt modelId="{8881F364-8ED8-4BDA-B6B9-008673E13AAA}" type="parTrans" cxnId="{D9FD6430-8D09-4BB7-A92B-1D6A58B0CD60}">
      <dgm:prSet/>
      <dgm:spPr/>
      <dgm:t>
        <a:bodyPr/>
        <a:lstStyle/>
        <a:p>
          <a:endParaRPr lang="en-US"/>
        </a:p>
      </dgm:t>
    </dgm:pt>
    <dgm:pt modelId="{3A5935FB-F46B-401B-B87A-B59637AA8A56}" type="sibTrans" cxnId="{D9FD6430-8D09-4BB7-A92B-1D6A58B0CD60}">
      <dgm:prSet/>
      <dgm:spPr/>
      <dgm:t>
        <a:bodyPr/>
        <a:lstStyle/>
        <a:p>
          <a:endParaRPr lang="en-US"/>
        </a:p>
      </dgm:t>
    </dgm:pt>
    <dgm:pt modelId="{BF27B685-AA13-4B5B-BFD7-F49B33CF6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Analista de sistemas</a:t>
          </a:r>
          <a:endParaRPr lang="en-US"/>
        </a:p>
      </dgm:t>
    </dgm:pt>
    <dgm:pt modelId="{3AF4BF0E-3196-4709-B6CC-F88F356FB131}" type="parTrans" cxnId="{897705D9-3A24-4C87-92D5-1528B85A7D5D}">
      <dgm:prSet/>
      <dgm:spPr/>
      <dgm:t>
        <a:bodyPr/>
        <a:lstStyle/>
        <a:p>
          <a:endParaRPr lang="en-US"/>
        </a:p>
      </dgm:t>
    </dgm:pt>
    <dgm:pt modelId="{44C784EE-21E9-44DD-8675-A449B70A0B3F}" type="sibTrans" cxnId="{897705D9-3A24-4C87-92D5-1528B85A7D5D}">
      <dgm:prSet/>
      <dgm:spPr/>
      <dgm:t>
        <a:bodyPr/>
        <a:lstStyle/>
        <a:p>
          <a:endParaRPr lang="en-US"/>
        </a:p>
      </dgm:t>
    </dgm:pt>
    <dgm:pt modelId="{4074A6CF-632F-42A6-A803-EEF28C717746}" type="pres">
      <dgm:prSet presAssocID="{6DBF1BD2-6B4A-4C6E-80E2-4694834CEBD0}" presName="root" presStyleCnt="0">
        <dgm:presLayoutVars>
          <dgm:dir/>
          <dgm:resizeHandles val="exact"/>
        </dgm:presLayoutVars>
      </dgm:prSet>
      <dgm:spPr/>
    </dgm:pt>
    <dgm:pt modelId="{745C4FE4-7EFF-4AF7-973F-D6FD759F2E4B}" type="pres">
      <dgm:prSet presAssocID="{3C2248CB-8B59-4FC0-8DFD-E83C2BB3A3C1}" presName="compNode" presStyleCnt="0"/>
      <dgm:spPr/>
    </dgm:pt>
    <dgm:pt modelId="{0AA79E51-02F0-4ADC-AD54-2916897736F0}" type="pres">
      <dgm:prSet presAssocID="{3C2248CB-8B59-4FC0-8DFD-E83C2BB3A3C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E8DA0018-B572-4132-A0BC-3741D8399ED6}" type="pres">
      <dgm:prSet presAssocID="{3C2248CB-8B59-4FC0-8DFD-E83C2BB3A3C1}" presName="spaceRect" presStyleCnt="0"/>
      <dgm:spPr/>
    </dgm:pt>
    <dgm:pt modelId="{34E64387-A98E-4F0A-9478-F865DEC728EC}" type="pres">
      <dgm:prSet presAssocID="{3C2248CB-8B59-4FC0-8DFD-E83C2BB3A3C1}" presName="textRect" presStyleLbl="revTx" presStyleIdx="0" presStyleCnt="2">
        <dgm:presLayoutVars>
          <dgm:chMax val="1"/>
          <dgm:chPref val="1"/>
        </dgm:presLayoutVars>
      </dgm:prSet>
      <dgm:spPr/>
    </dgm:pt>
    <dgm:pt modelId="{1AB42E0E-7478-45DD-A65D-FB8835AD8808}" type="pres">
      <dgm:prSet presAssocID="{3A5935FB-F46B-401B-B87A-B59637AA8A56}" presName="sibTrans" presStyleCnt="0"/>
      <dgm:spPr/>
    </dgm:pt>
    <dgm:pt modelId="{95F275FA-CC10-45F9-B162-FB9C9193475B}" type="pres">
      <dgm:prSet presAssocID="{BF27B685-AA13-4B5B-BFD7-F49B33CF66BB}" presName="compNode" presStyleCnt="0"/>
      <dgm:spPr/>
    </dgm:pt>
    <dgm:pt modelId="{4C424882-14BB-4271-B558-1B96BC6BB11F}" type="pres">
      <dgm:prSet presAssocID="{BF27B685-AA13-4B5B-BFD7-F49B33CF6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F808C3C0-8DC0-46B6-8E6F-E2D865759D59}" type="pres">
      <dgm:prSet presAssocID="{BF27B685-AA13-4B5B-BFD7-F49B33CF66BB}" presName="spaceRect" presStyleCnt="0"/>
      <dgm:spPr/>
    </dgm:pt>
    <dgm:pt modelId="{1A8D9DAE-7386-4D47-8F4A-5EBF1B5C0DF7}" type="pres">
      <dgm:prSet presAssocID="{BF27B685-AA13-4B5B-BFD7-F49B33CF66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FD6430-8D09-4BB7-A92B-1D6A58B0CD60}" srcId="{6DBF1BD2-6B4A-4C6E-80E2-4694834CEBD0}" destId="{3C2248CB-8B59-4FC0-8DFD-E83C2BB3A3C1}" srcOrd="0" destOrd="0" parTransId="{8881F364-8ED8-4BDA-B6B9-008673E13AAA}" sibTransId="{3A5935FB-F46B-401B-B87A-B59637AA8A56}"/>
    <dgm:cxn modelId="{C9FF7CA7-07B6-490B-B595-6962382656CA}" type="presOf" srcId="{BF27B685-AA13-4B5B-BFD7-F49B33CF66BB}" destId="{1A8D9DAE-7386-4D47-8F4A-5EBF1B5C0DF7}" srcOrd="0" destOrd="0" presId="urn:microsoft.com/office/officeart/2018/2/layout/IconLabelList"/>
    <dgm:cxn modelId="{5AD90CCA-1DBD-47C1-A788-BC7C2EA9716A}" type="presOf" srcId="{3C2248CB-8B59-4FC0-8DFD-E83C2BB3A3C1}" destId="{34E64387-A98E-4F0A-9478-F865DEC728EC}" srcOrd="0" destOrd="0" presId="urn:microsoft.com/office/officeart/2018/2/layout/IconLabelList"/>
    <dgm:cxn modelId="{D9B33DD8-0B45-497E-AAD3-A69E3508FC90}" type="presOf" srcId="{6DBF1BD2-6B4A-4C6E-80E2-4694834CEBD0}" destId="{4074A6CF-632F-42A6-A803-EEF28C717746}" srcOrd="0" destOrd="0" presId="urn:microsoft.com/office/officeart/2018/2/layout/IconLabelList"/>
    <dgm:cxn modelId="{897705D9-3A24-4C87-92D5-1528B85A7D5D}" srcId="{6DBF1BD2-6B4A-4C6E-80E2-4694834CEBD0}" destId="{BF27B685-AA13-4B5B-BFD7-F49B33CF66BB}" srcOrd="1" destOrd="0" parTransId="{3AF4BF0E-3196-4709-B6CC-F88F356FB131}" sibTransId="{44C784EE-21E9-44DD-8675-A449B70A0B3F}"/>
    <dgm:cxn modelId="{62A78FCF-6EF9-40F4-BC63-929A09540BC7}" type="presParOf" srcId="{4074A6CF-632F-42A6-A803-EEF28C717746}" destId="{745C4FE4-7EFF-4AF7-973F-D6FD759F2E4B}" srcOrd="0" destOrd="0" presId="urn:microsoft.com/office/officeart/2018/2/layout/IconLabelList"/>
    <dgm:cxn modelId="{780033D0-AC20-4342-9DC5-F1D130A5B0A2}" type="presParOf" srcId="{745C4FE4-7EFF-4AF7-973F-D6FD759F2E4B}" destId="{0AA79E51-02F0-4ADC-AD54-2916897736F0}" srcOrd="0" destOrd="0" presId="urn:microsoft.com/office/officeart/2018/2/layout/IconLabelList"/>
    <dgm:cxn modelId="{EA9481BA-8B5C-4AFA-BEB4-E8F14A051442}" type="presParOf" srcId="{745C4FE4-7EFF-4AF7-973F-D6FD759F2E4B}" destId="{E8DA0018-B572-4132-A0BC-3741D8399ED6}" srcOrd="1" destOrd="0" presId="urn:microsoft.com/office/officeart/2018/2/layout/IconLabelList"/>
    <dgm:cxn modelId="{2BB46EDB-55E4-44F3-83BB-88E50F78D83B}" type="presParOf" srcId="{745C4FE4-7EFF-4AF7-973F-D6FD759F2E4B}" destId="{34E64387-A98E-4F0A-9478-F865DEC728EC}" srcOrd="2" destOrd="0" presId="urn:microsoft.com/office/officeart/2018/2/layout/IconLabelList"/>
    <dgm:cxn modelId="{20A43DA9-76E8-45CB-B99A-08A8D8D22162}" type="presParOf" srcId="{4074A6CF-632F-42A6-A803-EEF28C717746}" destId="{1AB42E0E-7478-45DD-A65D-FB8835AD8808}" srcOrd="1" destOrd="0" presId="urn:microsoft.com/office/officeart/2018/2/layout/IconLabelList"/>
    <dgm:cxn modelId="{EAC80079-7837-40D4-B3E8-670D18A79092}" type="presParOf" srcId="{4074A6CF-632F-42A6-A803-EEF28C717746}" destId="{95F275FA-CC10-45F9-B162-FB9C9193475B}" srcOrd="2" destOrd="0" presId="urn:microsoft.com/office/officeart/2018/2/layout/IconLabelList"/>
    <dgm:cxn modelId="{687BC580-45E9-4313-856F-A75211C4C80A}" type="presParOf" srcId="{95F275FA-CC10-45F9-B162-FB9C9193475B}" destId="{4C424882-14BB-4271-B558-1B96BC6BB11F}" srcOrd="0" destOrd="0" presId="urn:microsoft.com/office/officeart/2018/2/layout/IconLabelList"/>
    <dgm:cxn modelId="{9CBDB098-C03A-44DE-BF8C-F64F71DD52D4}" type="presParOf" srcId="{95F275FA-CC10-45F9-B162-FB9C9193475B}" destId="{F808C3C0-8DC0-46B6-8E6F-E2D865759D59}" srcOrd="1" destOrd="0" presId="urn:microsoft.com/office/officeart/2018/2/layout/IconLabelList"/>
    <dgm:cxn modelId="{9F9EAD26-835A-4493-85DF-D72223853144}" type="presParOf" srcId="{95F275FA-CC10-45F9-B162-FB9C9193475B}" destId="{1A8D9DAE-7386-4D47-8F4A-5EBF1B5C0D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79E51-02F0-4ADC-AD54-2916897736F0}">
      <dsp:nvSpPr>
        <dsp:cNvPr id="0" name=""/>
        <dsp:cNvSpPr/>
      </dsp:nvSpPr>
      <dsp:spPr>
        <a:xfrm>
          <a:off x="1966909" y="97531"/>
          <a:ext cx="783105" cy="78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4387-A98E-4F0A-9478-F865DEC728EC}">
      <dsp:nvSpPr>
        <dsp:cNvPr id="0" name=""/>
        <dsp:cNvSpPr/>
      </dsp:nvSpPr>
      <dsp:spPr>
        <a:xfrm>
          <a:off x="1488345" y="1141675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Glestiano Tiétre</a:t>
          </a:r>
          <a:endParaRPr lang="en-US" sz="2300" kern="1200"/>
        </a:p>
      </dsp:txBody>
      <dsp:txXfrm>
        <a:off x="1488345" y="1141675"/>
        <a:ext cx="1740234" cy="696093"/>
      </dsp:txXfrm>
    </dsp:sp>
    <dsp:sp modelId="{4C424882-14BB-4271-B558-1B96BC6BB11F}">
      <dsp:nvSpPr>
        <dsp:cNvPr id="0" name=""/>
        <dsp:cNvSpPr/>
      </dsp:nvSpPr>
      <dsp:spPr>
        <a:xfrm>
          <a:off x="4011684" y="97531"/>
          <a:ext cx="783105" cy="78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D9DAE-7386-4D47-8F4A-5EBF1B5C0DF7}">
      <dsp:nvSpPr>
        <dsp:cNvPr id="0" name=""/>
        <dsp:cNvSpPr/>
      </dsp:nvSpPr>
      <dsp:spPr>
        <a:xfrm>
          <a:off x="3533120" y="1141675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Analista de sistemas</a:t>
          </a:r>
          <a:endParaRPr lang="en-US" sz="2300" kern="1200"/>
        </a:p>
      </dsp:txBody>
      <dsp:txXfrm>
        <a:off x="3533120" y="1141675"/>
        <a:ext cx="1740234" cy="696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5acd9454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25acd9454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5acd9454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25acd9454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cd9454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25acd9454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25acd9454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20393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6036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4570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38574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81040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33726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29069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870315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50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29647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12097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5958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89087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50896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85696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3891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24043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44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aritméticos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1" name="Google Shape;57;p2">
            <a:extLst>
              <a:ext uri="{FF2B5EF4-FFF2-40B4-BE49-F238E27FC236}">
                <a16:creationId xmlns:a16="http://schemas.microsoft.com/office/drawing/2014/main" id="{BF077CDE-281C-5DFE-1AC6-C83F0E1F05C5}"/>
              </a:ext>
            </a:extLst>
          </p:cNvPr>
          <p:cNvGraphicFramePr/>
          <p:nvPr/>
        </p:nvGraphicFramePr>
        <p:xfrm>
          <a:off x="215570" y="3011351"/>
          <a:ext cx="6761700" cy="193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235a5df4d9_0_6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0" name="Google Shape;130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5acd94546_0_18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1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25acd94546_0_1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Precedência de operadores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g125acd94546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25acd94546_0_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0" name="Isosceles Triangle 15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151" name="Picture 150" descr="Fórmulas escritas em um quadro-negro">
            <a:extLst>
              <a:ext uri="{FF2B5EF4-FFF2-40B4-BE49-F238E27FC236}">
                <a16:creationId xmlns:a16="http://schemas.microsoft.com/office/drawing/2014/main" id="{EA808A27-B6B8-5316-6209-2444F58D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77" r="13215"/>
          <a:stretch>
            <a:fillRect/>
          </a:stretch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48" name="Google Shape;148;g125acd94546_0_37"/>
          <p:cNvSpPr txBox="1"/>
          <p:nvPr/>
        </p:nvSpPr>
        <p:spPr>
          <a:xfrm>
            <a:off x="507999" y="457200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28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Na matemática</a:t>
            </a:r>
            <a:endParaRPr lang="en-US" sz="28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47" name="Google Shape;147;g125acd94546_0_37"/>
          <p:cNvSpPr txBox="1"/>
          <p:nvPr/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Na matemática existe uma regra que indica quais operações devem ser executadas primeiro. Isso é útil pois ao analisar uma expressão, a depender da ordem das operações o valor pode ser diferente:</a:t>
            </a:r>
          </a:p>
          <a:p>
            <a:pPr marL="0" marR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x = 10 - 5 * 2 </a:t>
            </a:r>
          </a:p>
          <a:p>
            <a:pPr marL="0" marR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x é igual a 10 ou 0?</a:t>
            </a:r>
          </a:p>
          <a:p>
            <a:pPr marL="0" marR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  <a:sym typeface="Calibri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5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9" name="Google Shape;149;g125acd94546_0_37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7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158" name="Picture 157" descr="Uma fórmula de cálculo">
            <a:extLst>
              <a:ext uri="{FF2B5EF4-FFF2-40B4-BE49-F238E27FC236}">
                <a16:creationId xmlns:a16="http://schemas.microsoft.com/office/drawing/2014/main" id="{74D230DA-39C9-6BCE-4AD3-40F44F05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24" r="14469"/>
          <a:stretch>
            <a:fillRect/>
          </a:stretch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55" name="Google Shape;155;g125acd94546_0_43"/>
          <p:cNvSpPr txBox="1"/>
          <p:nvPr/>
        </p:nvSpPr>
        <p:spPr>
          <a:xfrm>
            <a:off x="507999" y="457200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28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Na matemática</a:t>
            </a:r>
            <a:endParaRPr lang="en-US" sz="28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54" name="Google Shape;154;g125acd94546_0_43"/>
          <p:cNvSpPr txBox="1"/>
          <p:nvPr/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A definição indica a seguinte ordem como a correta:</a:t>
            </a:r>
          </a:p>
          <a:p>
            <a:pPr marL="457200" marR="0" lvl="0" indent="-3810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Parêntesis</a:t>
            </a:r>
          </a:p>
          <a:p>
            <a:pPr marL="457200" marR="0" lvl="0" indent="-3810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Expoêntes</a:t>
            </a:r>
          </a:p>
          <a:p>
            <a:pPr marL="457200" marR="0" lvl="0" indent="-3810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Multiplicações e divisões (da esquerda para a direita)</a:t>
            </a:r>
          </a:p>
          <a:p>
            <a:pPr marL="457200" marR="0" lvl="0" indent="-3810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Somas e subtrações (da esquerda para a direita)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6" name="Google Shape;156;g125acd94546_0_43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8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acd94546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25acd94546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25acd94546_0_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4" name="Google Shape;164;g125acd94546_0_49"/>
          <p:cNvGraphicFramePr/>
          <p:nvPr/>
        </p:nvGraphicFramePr>
        <p:xfrm>
          <a:off x="566928" y="1481328"/>
          <a:ext cx="8019300" cy="3429254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20.0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25acd94546_0_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71" name="Google Shape;171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5acd94546_0_2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25acd94546_0_2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22e536b825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82" name="Google Shape;182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00422" y="-6351"/>
            <a:ext cx="3572669" cy="5149850"/>
            <a:chOff x="67175" y="-8467"/>
            <a:chExt cx="4763558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8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2" name="Isosceles Triangle 89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" name="Isosceles Triangle 91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65" name="Google Shape;65;p3"/>
          <p:cNvSpPr txBox="1"/>
          <p:nvPr/>
        </p:nvSpPr>
        <p:spPr>
          <a:xfrm>
            <a:off x="508001" y="962025"/>
            <a:ext cx="3822045" cy="323036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Objetivo Geral</a:t>
            </a:r>
            <a:endParaRPr lang="en-US" sz="54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05" name="Freeform: Shape 93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2372" y="-6351"/>
            <a:ext cx="3806198" cy="5149851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Google Shape;64;p3"/>
          <p:cNvSpPr txBox="1"/>
          <p:nvPr/>
        </p:nvSpPr>
        <p:spPr>
          <a:xfrm>
            <a:off x="5865840" y="1882589"/>
            <a:ext cx="2701925" cy="137196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rgbClr val="FFFFFF"/>
                </a:solidFill>
                <a:sym typeface="Calibri"/>
              </a:rPr>
              <a:t>O que são operadores aritméticos e como utilizá-los.</a:t>
            </a:r>
            <a:endParaRPr lang="en-US" b="0" i="0" u="none" strike="noStrike" cap="none">
              <a:solidFill>
                <a:srgbClr val="FFFFFF"/>
              </a:solidFill>
              <a:sym typeface="Calibri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75" name="Picture 74" descr="Jiboia de árvore amazônica enrolada em galho">
            <a:extLst>
              <a:ext uri="{FF2B5EF4-FFF2-40B4-BE49-F238E27FC236}">
                <a16:creationId xmlns:a16="http://schemas.microsoft.com/office/drawing/2014/main" id="{E962EE12-F81F-A245-093D-33183101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44" r="1849"/>
          <a:stretch>
            <a:fillRect/>
          </a:stretch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72" name="Google Shape;72;g116295da5bc_0_62"/>
          <p:cNvSpPr txBox="1"/>
          <p:nvPr/>
        </p:nvSpPr>
        <p:spPr>
          <a:xfrm>
            <a:off x="507999" y="457200"/>
            <a:ext cx="288834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100" b="1" i="0" u="none" strike="noStrike" cap="none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Pré-requisitos</a:t>
            </a:r>
            <a:endParaRPr lang="en-US" sz="3100" b="0" i="0" u="none" strike="noStrike" cap="none">
              <a:solidFill>
                <a:schemeClr val="accent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71" name="Google Shape;71;g116295da5bc_0_62"/>
          <p:cNvSpPr txBox="1"/>
          <p:nvPr/>
        </p:nvSpPr>
        <p:spPr>
          <a:xfrm>
            <a:off x="508000" y="1620441"/>
            <a:ext cx="2888342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381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Python 3 </a:t>
            </a:r>
          </a:p>
          <a:p>
            <a:pPr marL="457200" marR="0" lvl="0" indent="-3810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VSCode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0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aritméticos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Precedência de operadores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5"/>
          <p:cNvSpPr txBox="1"/>
          <p:nvPr/>
        </p:nvSpPr>
        <p:spPr>
          <a:xfrm>
            <a:off x="1130299" y="749595"/>
            <a:ext cx="4273550" cy="33598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54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entury Gothic"/>
              </a:rPr>
              <a:t>Conhecendo os operadores aritméticos</a:t>
            </a:r>
          </a:p>
        </p:txBody>
      </p:sp>
      <p:sp>
        <p:nvSpPr>
          <p:cNvPr id="89" name="Google Shape;89;p5"/>
          <p:cNvSpPr txBox="1"/>
          <p:nvPr/>
        </p:nvSpPr>
        <p:spPr>
          <a:xfrm>
            <a:off x="5903978" y="749595"/>
            <a:ext cx="2342715" cy="33598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1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sym typeface="Century Gothic"/>
              </a:rPr>
              <a:t>Etapa 1</a:t>
            </a:r>
            <a:endParaRPr lang="en-US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sym typeface="Century Gothic"/>
            </a:endParaRP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229389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 sz="7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913317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8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0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1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2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2761059"/>
            <a:ext cx="3572669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6350"/>
            <a:ext cx="2255512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2286000"/>
            <a:ext cx="2444750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2692400"/>
            <a:ext cx="1362870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08000" y="457200"/>
            <a:ext cx="2882531" cy="3881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entury Gothic"/>
              </a:rPr>
              <a:t>O que são?</a:t>
            </a:r>
            <a:endParaRPr lang="en-US" sz="3600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6350"/>
            <a:ext cx="5332385" cy="5149850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Google Shape;97;g109ffa863cd_0_328"/>
          <p:cNvSpPr txBox="1"/>
          <p:nvPr/>
        </p:nvSpPr>
        <p:spPr>
          <a:xfrm>
            <a:off x="4587063" y="457200"/>
            <a:ext cx="4133472" cy="38817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  <a:sym typeface="Calibri"/>
              </a:rPr>
              <a:t>Os operadores aritméticos executam operações matemáticas, como adição, subtração com operandos.</a:t>
            </a:r>
          </a:p>
          <a:p>
            <a:pPr marL="0" marR="0" lv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sym typeface="Calibri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6442997" y="4531021"/>
            <a:ext cx="512504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Adição, subtração e multiplicação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7861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Adição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Subtração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Multiplicação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Divisão e divisão inteira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25acd94546_0_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5" name="Google Shape;115;g125acd94546_0_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Divisão inteira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 e exponenciação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g125acd94546_0_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3" name="Google Shape;123;g125acd94546_0_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{EDA7541D-A4E2-47B4-B4F8-D8EAEBA40BCF}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Módulo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Exponenciação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6C04CE-55EC-4CBF-BB15-A0DE24CAF7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AEF70-3984-4013-8999-93C7A388043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D20288-BF4E-47C6-BF50-7BC177643D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404</Words>
  <Application>Microsoft Office PowerPoint</Application>
  <PresentationFormat>Apresentação na tela (16:9)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Fira Code</vt:lpstr>
      <vt:lpstr>Wingdings 3</vt:lpstr>
      <vt:lpstr>Consolas</vt:lpstr>
      <vt:lpstr>Trebuchet MS</vt:lpstr>
      <vt:lpstr>Century Gothic</vt:lpstr>
      <vt:lpstr>Calibri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Glestiano Tavares</cp:lastModifiedBy>
  <cp:revision>2</cp:revision>
  <dcterms:modified xsi:type="dcterms:W3CDTF">2025-08-27T03:30:19Z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