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bH//WUk8t9tZR9pSauXqjSlNu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7FD287-7C6F-40E8-BFF1-58FE680F2B2C}">
  <a:tblStyle styleId="{657FD287-7C6F-40E8-BFF1-58FE680F2B2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0606B-42B8-4C9C-985C-4F45A7D7003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CD59B5-A207-4B41-A0C1-B51BC069C39B}">
      <dgm:prSet/>
      <dgm:spPr/>
      <dgm:t>
        <a:bodyPr/>
        <a:lstStyle/>
        <a:p>
          <a:r>
            <a:rPr lang="pt-BR" b="1" i="0"/>
            <a:t>GLESTIANO TAVARES TIÉTRE </a:t>
          </a:r>
          <a:endParaRPr lang="en-US"/>
        </a:p>
      </dgm:t>
    </dgm:pt>
    <dgm:pt modelId="{97317F55-A1C5-47BA-AF4F-4D6F2D7AA0DC}" type="parTrans" cxnId="{77297153-F531-4BEE-84A2-ACD1648C8148}">
      <dgm:prSet/>
      <dgm:spPr/>
      <dgm:t>
        <a:bodyPr/>
        <a:lstStyle/>
        <a:p>
          <a:endParaRPr lang="en-US"/>
        </a:p>
      </dgm:t>
    </dgm:pt>
    <dgm:pt modelId="{0CA89C9A-BCA7-40EE-87C9-A19FBCA95A97}" type="sibTrans" cxnId="{77297153-F531-4BEE-84A2-ACD1648C8148}">
      <dgm:prSet/>
      <dgm:spPr/>
      <dgm:t>
        <a:bodyPr/>
        <a:lstStyle/>
        <a:p>
          <a:endParaRPr lang="en-US"/>
        </a:p>
      </dgm:t>
    </dgm:pt>
    <dgm:pt modelId="{E70F9227-83E1-4323-96A2-84C1E914AB1B}">
      <dgm:prSet/>
      <dgm:spPr/>
      <dgm:t>
        <a:bodyPr/>
        <a:lstStyle/>
        <a:p>
          <a:r>
            <a:rPr lang="en-US" b="0" i="0"/>
            <a:t>Analista de sistemas</a:t>
          </a:r>
          <a:endParaRPr lang="en-US"/>
        </a:p>
      </dgm:t>
    </dgm:pt>
    <dgm:pt modelId="{F5DB2C2D-536B-41EA-BEBD-8CF256806AF7}" type="parTrans" cxnId="{2DC5D837-8D18-408F-ABEB-7322E6968B1B}">
      <dgm:prSet/>
      <dgm:spPr/>
      <dgm:t>
        <a:bodyPr/>
        <a:lstStyle/>
        <a:p>
          <a:endParaRPr lang="en-US"/>
        </a:p>
      </dgm:t>
    </dgm:pt>
    <dgm:pt modelId="{EBF8B3A2-681A-4339-A437-CD1CD62F7E13}" type="sibTrans" cxnId="{2DC5D837-8D18-408F-ABEB-7322E6968B1B}">
      <dgm:prSet/>
      <dgm:spPr/>
      <dgm:t>
        <a:bodyPr/>
        <a:lstStyle/>
        <a:p>
          <a:endParaRPr lang="en-US"/>
        </a:p>
      </dgm:t>
    </dgm:pt>
    <dgm:pt modelId="{43DD0E12-A497-4EF4-8034-968495AD9C5A}" type="pres">
      <dgm:prSet presAssocID="{3630606B-42B8-4C9C-985C-4F45A7D7003F}" presName="linear" presStyleCnt="0">
        <dgm:presLayoutVars>
          <dgm:animLvl val="lvl"/>
          <dgm:resizeHandles val="exact"/>
        </dgm:presLayoutVars>
      </dgm:prSet>
      <dgm:spPr/>
    </dgm:pt>
    <dgm:pt modelId="{E6D1BBE5-8472-489B-AC6B-9A59C2CF75D1}" type="pres">
      <dgm:prSet presAssocID="{BDCD59B5-A207-4B41-A0C1-B51BC069C3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FFA246-612D-4118-8011-420780F2647A}" type="pres">
      <dgm:prSet presAssocID="{0CA89C9A-BCA7-40EE-87C9-A19FBCA95A97}" presName="spacer" presStyleCnt="0"/>
      <dgm:spPr/>
    </dgm:pt>
    <dgm:pt modelId="{D2577125-69C7-4693-9377-E6F9B6FE98F0}" type="pres">
      <dgm:prSet presAssocID="{E70F9227-83E1-4323-96A2-84C1E914AB1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195B601-BF9B-4576-8A56-E9FB0EE77522}" type="presOf" srcId="{E70F9227-83E1-4323-96A2-84C1E914AB1B}" destId="{D2577125-69C7-4693-9377-E6F9B6FE98F0}" srcOrd="0" destOrd="0" presId="urn:microsoft.com/office/officeart/2005/8/layout/vList2"/>
    <dgm:cxn modelId="{0C825802-9AB5-426A-88FB-9ACAF6EC3625}" type="presOf" srcId="{3630606B-42B8-4C9C-985C-4F45A7D7003F}" destId="{43DD0E12-A497-4EF4-8034-968495AD9C5A}" srcOrd="0" destOrd="0" presId="urn:microsoft.com/office/officeart/2005/8/layout/vList2"/>
    <dgm:cxn modelId="{2DC5D837-8D18-408F-ABEB-7322E6968B1B}" srcId="{3630606B-42B8-4C9C-985C-4F45A7D7003F}" destId="{E70F9227-83E1-4323-96A2-84C1E914AB1B}" srcOrd="1" destOrd="0" parTransId="{F5DB2C2D-536B-41EA-BEBD-8CF256806AF7}" sibTransId="{EBF8B3A2-681A-4339-A437-CD1CD62F7E13}"/>
    <dgm:cxn modelId="{77297153-F531-4BEE-84A2-ACD1648C8148}" srcId="{3630606B-42B8-4C9C-985C-4F45A7D7003F}" destId="{BDCD59B5-A207-4B41-A0C1-B51BC069C39B}" srcOrd="0" destOrd="0" parTransId="{97317F55-A1C5-47BA-AF4F-4D6F2D7AA0DC}" sibTransId="{0CA89C9A-BCA7-40EE-87C9-A19FBCA95A97}"/>
    <dgm:cxn modelId="{74E1B4C0-8A73-4B76-BF59-1B17A6C3E472}" type="presOf" srcId="{BDCD59B5-A207-4B41-A0C1-B51BC069C39B}" destId="{E6D1BBE5-8472-489B-AC6B-9A59C2CF75D1}" srcOrd="0" destOrd="0" presId="urn:microsoft.com/office/officeart/2005/8/layout/vList2"/>
    <dgm:cxn modelId="{B20CC060-9672-4237-9B00-259C33E17665}" type="presParOf" srcId="{43DD0E12-A497-4EF4-8034-968495AD9C5A}" destId="{E6D1BBE5-8472-489B-AC6B-9A59C2CF75D1}" srcOrd="0" destOrd="0" presId="urn:microsoft.com/office/officeart/2005/8/layout/vList2"/>
    <dgm:cxn modelId="{02862B90-9627-4B3C-AA4C-A1D289289E1B}" type="presParOf" srcId="{43DD0E12-A497-4EF4-8034-968495AD9C5A}" destId="{97FFA246-612D-4118-8011-420780F2647A}" srcOrd="1" destOrd="0" presId="urn:microsoft.com/office/officeart/2005/8/layout/vList2"/>
    <dgm:cxn modelId="{D646BF7B-D2A2-4EC2-8CB9-F3607D8CEEF1}" type="presParOf" srcId="{43DD0E12-A497-4EF4-8034-968495AD9C5A}" destId="{D2577125-69C7-4693-9377-E6F9B6FE98F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1BBE5-8472-489B-AC6B-9A59C2CF75D1}">
      <dsp:nvSpPr>
        <dsp:cNvPr id="0" name=""/>
        <dsp:cNvSpPr/>
      </dsp:nvSpPr>
      <dsp:spPr>
        <a:xfrm>
          <a:off x="0" y="25042"/>
          <a:ext cx="4971603" cy="1776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1" i="0" kern="1200"/>
            <a:t>GLESTIANO TAVARES TIÉTRE </a:t>
          </a:r>
          <a:endParaRPr lang="en-US" sz="4600" kern="1200"/>
        </a:p>
      </dsp:txBody>
      <dsp:txXfrm>
        <a:off x="86700" y="111742"/>
        <a:ext cx="4798203" cy="1602660"/>
      </dsp:txXfrm>
    </dsp:sp>
    <dsp:sp modelId="{D2577125-69C7-4693-9377-E6F9B6FE98F0}">
      <dsp:nvSpPr>
        <dsp:cNvPr id="0" name=""/>
        <dsp:cNvSpPr/>
      </dsp:nvSpPr>
      <dsp:spPr>
        <a:xfrm>
          <a:off x="0" y="1933583"/>
          <a:ext cx="4971603" cy="17760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i="0" kern="1200"/>
            <a:t>Analista de sistemas</a:t>
          </a:r>
          <a:endParaRPr lang="en-US" sz="4600" kern="1200"/>
        </a:p>
      </dsp:txBody>
      <dsp:txXfrm>
        <a:off x="86700" y="2020283"/>
        <a:ext cx="4798203" cy="160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526cba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1b526cba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526cba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b526cba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7935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66057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8891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47141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3739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46312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93815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042670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79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4851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34782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54449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73770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2988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306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179992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30342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85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58;p2"/>
          <p:cNvSpPr txBox="1"/>
          <p:nvPr/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300" b="1" i="0" u="none" strike="noStrike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Operadores de </a:t>
            </a:r>
            <a:r>
              <a:rPr lang="en-US" sz="33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lógicos</a:t>
            </a:r>
            <a:endParaRPr lang="en-US" sz="3300" b="1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6350"/>
            <a:ext cx="3575050" cy="5149850"/>
            <a:chOff x="7425267" y="-8467"/>
            <a:chExt cx="4766733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789681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graphicFrame>
        <p:nvGraphicFramePr>
          <p:cNvPr id="61" name="Google Shape;57;p2">
            <a:extLst>
              <a:ext uri="{FF2B5EF4-FFF2-40B4-BE49-F238E27FC236}">
                <a16:creationId xmlns:a16="http://schemas.microsoft.com/office/drawing/2014/main" id="{4617C2F8-4A6E-C67C-ACBC-0FA0788EF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390193"/>
              </p:ext>
            </p:extLst>
          </p:nvPr>
        </p:nvGraphicFramePr>
        <p:xfrm>
          <a:off x="3687414" y="708422"/>
          <a:ext cx="4971603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27" name="Google Shape;127;g11b526cba6d_0_3"/>
          <p:cNvSpPr txBox="1"/>
          <p:nvPr/>
        </p:nvSpPr>
        <p:spPr>
          <a:xfrm>
            <a:off x="4571141" y="945998"/>
            <a:ext cx="2623174" cy="2251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Operador Negação</a:t>
            </a:r>
            <a:endParaRPr lang="en-US" sz="3300" b="0" i="0" u="none" strike="noStrike" kern="1200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8" name="Google Shape;128;g11b526cba6d_0_3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26" name="Google Shape;126;g11b526cba6d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g11b526cba6d_0_3"/>
          <p:cNvGraphicFramePr/>
          <p:nvPr>
            <p:extLst>
              <p:ext uri="{D42A27DB-BD31-4B8C-83A1-F6EECF244321}">
                <p14:modId xmlns:p14="http://schemas.microsoft.com/office/powerpoint/2010/main" val="2726399163"/>
              </p:ext>
            </p:extLst>
          </p:nvPr>
        </p:nvGraphicFramePr>
        <p:xfrm>
          <a:off x="926886" y="945997"/>
          <a:ext cx="3144646" cy="3251505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314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1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contatos_emergencia = []</a:t>
                      </a: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0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0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 </a:t>
                      </a:r>
                      <a: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n-US" sz="10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1500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0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0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contatos_emergencia</a:t>
                      </a: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0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0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0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0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1500;"</a:t>
                      </a: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0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0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0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0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br>
                        <a:rPr lang="en-US" sz="1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0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0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lang="en-US" sz="11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48643" marR="48643" marT="48643" marB="48643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526cba6d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1b526cba6d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Parênteses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1b526cba6d_0_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1b526cba6d_0_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conta_especial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&gt;=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limite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conta_especial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(saldo &gt;=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limite)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(conta_especial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125acd94546_0_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44" name="Google Shape;14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lógicos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143375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0950" y="2761059"/>
            <a:ext cx="3572668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4415" y="-6350"/>
            <a:ext cx="2255512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034" y="-6350"/>
            <a:ext cx="1941418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034" y="2286000"/>
            <a:ext cx="2444750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4414" y="-6350"/>
            <a:ext cx="2140745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4415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6350"/>
            <a:ext cx="6881784" cy="5149850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65;p3"/>
          <p:cNvSpPr txBox="1"/>
          <p:nvPr/>
        </p:nvSpPr>
        <p:spPr>
          <a:xfrm>
            <a:off x="1165590" y="765653"/>
            <a:ext cx="5220569" cy="213725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5000" b="1" i="0" u="none" strike="noStrike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rPr>
              <a:t>Objetivo Geral</a:t>
            </a:r>
            <a:endParaRPr lang="en-US" sz="5000" b="0" i="0" u="none" strike="noStrike" cap="none">
              <a:solidFill>
                <a:srgbClr val="FFFFFF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1262316" y="2971566"/>
            <a:ext cx="4584057" cy="88958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b="0" i="0" u="none" strike="noStrike" cap="none">
                <a:solidFill>
                  <a:srgbClr val="FFFFFF">
                    <a:alpha val="70000"/>
                  </a:srgbClr>
                </a:solidFill>
                <a:sym typeface="Calibri"/>
              </a:rPr>
              <a:t>O que são operadores </a:t>
            </a:r>
            <a:r>
              <a:rPr lang="en-US" sz="1500">
                <a:solidFill>
                  <a:srgbClr val="FFFFFF">
                    <a:alpha val="70000"/>
                  </a:srgbClr>
                </a:solidFill>
                <a:sym typeface="Calibri"/>
              </a:rPr>
              <a:t>lógicos</a:t>
            </a:r>
            <a:r>
              <a:rPr lang="en-US" sz="1500" b="0" i="0" u="none" strike="noStrike" cap="none">
                <a:solidFill>
                  <a:srgbClr val="FFFFFF">
                    <a:alpha val="70000"/>
                  </a:srgbClr>
                </a:solidFill>
                <a:sym typeface="Calibri"/>
              </a:rPr>
              <a:t> e como utilizá-los.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4110" y="2453615"/>
            <a:ext cx="165495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5333869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75" name="Picture 74" descr="Jiboia de árvore amazônica enrolada em galho">
            <a:extLst>
              <a:ext uri="{FF2B5EF4-FFF2-40B4-BE49-F238E27FC236}">
                <a16:creationId xmlns:a16="http://schemas.microsoft.com/office/drawing/2014/main" id="{6D6D53F1-C569-6796-546E-8CDE69A9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44" r="1849"/>
          <a:stretch>
            <a:fillRect/>
          </a:stretch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72" name="Google Shape;72;g116295da5bc_0_62"/>
          <p:cNvSpPr txBox="1"/>
          <p:nvPr/>
        </p:nvSpPr>
        <p:spPr>
          <a:xfrm>
            <a:off x="507999" y="457200"/>
            <a:ext cx="288834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100" b="1" i="0" u="none" strike="noStrike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Pré-requisitos</a:t>
            </a:r>
            <a:endParaRPr lang="en-US" sz="31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71" name="Google Shape;71;g116295da5bc_0_62"/>
          <p:cNvSpPr txBox="1"/>
          <p:nvPr/>
        </p:nvSpPr>
        <p:spPr>
          <a:xfrm>
            <a:off x="508000" y="1620441"/>
            <a:ext cx="2888342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381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Python 3 </a:t>
            </a:r>
          </a:p>
          <a:p>
            <a:pPr marL="457200" marR="0" lvl="0" indent="-381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VSCode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0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Google Shape;87;p5"/>
          <p:cNvSpPr txBox="1"/>
          <p:nvPr/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R="0" lvl="0"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sym typeface="Century Gothic"/>
              </a:rPr>
              <a:t>Etapa 1</a:t>
            </a:r>
            <a:endParaRPr lang="en-US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r"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50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Conhecendo os operadores lógicos</a:t>
            </a:r>
            <a:endParaRPr lang="en-US" sz="5000" b="1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7801896" y="4531021"/>
            <a:ext cx="512505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01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8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cxnSp>
        <p:nvCxnSpPr>
          <p:cNvPr id="138" name="Straight Connector 1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Google Shape;96;g109ffa863cd_0_328"/>
          <p:cNvSpPr txBox="1"/>
          <p:nvPr/>
        </p:nvSpPr>
        <p:spPr>
          <a:xfrm>
            <a:off x="482600" y="612478"/>
            <a:ext cx="2525519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O que são?</a:t>
            </a:r>
            <a:endParaRPr lang="en-US" sz="36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 sz="7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95" name="Google Shape;95;g109ffa863cd_0_328"/>
          <p:cNvSpPr txBox="1"/>
          <p:nvPr/>
        </p:nvSpPr>
        <p:spPr>
          <a:xfrm>
            <a:off x="3490721" y="612478"/>
            <a:ext cx="3464779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São operadores utilizados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em conjunto com os operadores de comparação, para montar uma expressão lógica</a:t>
            </a: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. Quando um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operador de comparação é utilizado, o resultado retornado é um booleano, dessa forma podemos combinar operadores de comparação com os operadores lógicos, exemplo:</a:t>
            </a: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op_comparacao + op_logico + op_comparacao… N 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03" name="Google Shape;103;g125acd94546_0_2"/>
          <p:cNvSpPr txBox="1"/>
          <p:nvPr/>
        </p:nvSpPr>
        <p:spPr>
          <a:xfrm>
            <a:off x="1200149" y="3428999"/>
            <a:ext cx="5755351" cy="8157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Exemplo</a:t>
            </a:r>
            <a:endParaRPr lang="en-US" sz="3600" b="0" i="0" u="none" strike="noStrike" kern="1200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04" name="Google Shape;104;g125acd94546_0_2"/>
          <p:cNvSpPr txBox="1">
            <a:spLocks noGrp="1"/>
          </p:cNvSpPr>
          <p:nvPr>
            <p:ph type="sldNum" idx="12"/>
          </p:nvPr>
        </p:nvSpPr>
        <p:spPr>
          <a:xfrm>
            <a:off x="6406517" y="4764488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02" name="Google Shape;10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g125acd94546_0_2"/>
          <p:cNvGraphicFramePr/>
          <p:nvPr>
            <p:extLst>
              <p:ext uri="{D42A27DB-BD31-4B8C-83A1-F6EECF244321}">
                <p14:modId xmlns:p14="http://schemas.microsoft.com/office/powerpoint/2010/main" val="1545172488"/>
              </p:ext>
            </p:extLst>
          </p:nvPr>
        </p:nvGraphicFramePr>
        <p:xfrm>
          <a:off x="1938718" y="457200"/>
          <a:ext cx="4241737" cy="2731767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424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17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 sz="1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 sz="1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 sz="1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2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limite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2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lang="en-US"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57992" marR="57992" marT="57992" marB="57992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11" name="Google Shape;111;g125acd94546_0_9"/>
          <p:cNvSpPr txBox="1"/>
          <p:nvPr/>
        </p:nvSpPr>
        <p:spPr>
          <a:xfrm>
            <a:off x="4571141" y="945998"/>
            <a:ext cx="2623174" cy="2251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Operador E</a:t>
            </a:r>
            <a:endParaRPr lang="en-US" sz="3300" b="0" i="0" u="none" strike="noStrike" kern="1200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2" name="Google Shape;112;g125acd94546_0_9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10" name="Google Shape;110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g125acd94546_0_9"/>
          <p:cNvGraphicFramePr/>
          <p:nvPr>
            <p:extLst>
              <p:ext uri="{D42A27DB-BD31-4B8C-83A1-F6EECF244321}">
                <p14:modId xmlns:p14="http://schemas.microsoft.com/office/powerpoint/2010/main" val="482641945"/>
              </p:ext>
            </p:extLst>
          </p:nvPr>
        </p:nvGraphicFramePr>
        <p:xfrm>
          <a:off x="666452" y="980568"/>
          <a:ext cx="3665515" cy="3182364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236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1000</a:t>
                      </a:r>
                      <a:b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200</a:t>
                      </a:r>
                      <a:b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100</a:t>
                      </a:r>
                      <a:b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and </a:t>
                      </a: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False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1626" marR="111626" marT="155037" marB="130812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19" name="Google Shape;119;g125bbdb0af8_0_0"/>
          <p:cNvSpPr txBox="1"/>
          <p:nvPr/>
        </p:nvSpPr>
        <p:spPr>
          <a:xfrm>
            <a:off x="4571141" y="945998"/>
            <a:ext cx="2623174" cy="2251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Operador OU</a:t>
            </a:r>
            <a:r>
              <a:rPr lang="en-US" sz="3300" b="1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 </a:t>
            </a:r>
            <a:endParaRPr lang="en-US" sz="3300" b="0" i="0" u="none" strike="noStrike" kern="1200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0" name="Google Shape;120;g125bbdb0af8_0_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18" name="Google Shape;11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g125bbdb0af8_0_0"/>
          <p:cNvGraphicFramePr/>
          <p:nvPr>
            <p:extLst>
              <p:ext uri="{D42A27DB-BD31-4B8C-83A1-F6EECF244321}">
                <p14:modId xmlns:p14="http://schemas.microsoft.com/office/powerpoint/2010/main" val="537477141"/>
              </p:ext>
            </p:extLst>
          </p:nvPr>
        </p:nvGraphicFramePr>
        <p:xfrm>
          <a:off x="666452" y="1434556"/>
          <a:ext cx="3665515" cy="2274388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43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 sz="13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 sz="13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 sz="13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</a:t>
                      </a: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or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&lt;=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lang="en-US"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1189" marR="61189" marT="61189" marB="61189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783A82-8D5A-4923-9E39-BCF04A89D7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3F1761-7A70-4CF1-A5BE-02FE7A9FD5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027C23-22DF-4A54-AFE3-997F5E5A70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323</Words>
  <Application>Microsoft Office PowerPoint</Application>
  <PresentationFormat>Apresentação na tela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Fira Code</vt:lpstr>
      <vt:lpstr>Wingdings 3</vt:lpstr>
      <vt:lpstr>Consolas</vt:lpstr>
      <vt:lpstr>Trebuchet MS</vt:lpstr>
      <vt:lpstr>Calibri</vt:lpstr>
      <vt:lpstr>Century Gothic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Glestiano Tavares</cp:lastModifiedBy>
  <cp:revision>1</cp:revision>
  <dcterms:modified xsi:type="dcterms:W3CDTF">2025-08-27T03:19:11Z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