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4" r:id="rId15"/>
    <p:sldId id="273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112"/>
    <a:srgbClr val="FFFF8B"/>
    <a:srgbClr val="F13B7C"/>
    <a:srgbClr val="F48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6FE66-EB41-4D1E-96A0-9786BB4D488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220DB-729F-4286-87E0-5FF0AE11D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49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99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6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8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1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50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15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65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6D88B-73A8-4858-9D40-AD8F93E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6BAEF-64C5-4E1D-81A1-01D23224D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C8109C-73DD-4B16-80CB-E8FD18B9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2EC05-C490-4E9E-B26B-3FB2EAFD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4D57A-39D5-4068-8848-305470C7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82B38-1EDC-462D-B0B3-9C9D41D9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6B7FF5-95D8-4C68-AF96-3A27AA12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9AF60-1B49-4643-AD0D-DB3328BF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D75CD-924E-4FAD-BDFE-BCF398F8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A41DE-7F45-423E-B277-2C7C26ED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61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E2948F-0698-40AB-9942-62B2C29C1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AA0726-4095-4B2A-B392-CCFD7360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C5968-BAB1-4B3A-841B-15AD53E0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03A55-EA11-439D-B842-2971030F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634EB9-6809-4984-A693-6ADFF488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16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5F576-941E-453D-8190-69146446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7D760-42CA-4398-9AE2-35922BC2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210E73-B651-4441-B911-1A087D70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F7AF97-B50A-4AAB-8672-D3F690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1CC3B-49A7-4D54-8378-95D0F24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8BE94-584A-4667-ABD7-37EC50EC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7B9E53-4B3B-4CD1-B4BA-AEA53E7A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E0259-6F2E-44A0-BC26-2068A6A6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C56A1-B628-40AF-A251-2A6EEE3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8FC47-4788-4340-A71F-AF460B93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95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354B5-9ACD-4DC8-A600-CCF53294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E00BE-0F0B-44A2-8BE9-EE9C6D268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98AF3A-9D8F-4186-BB7D-D912D73F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E36073-3BDE-412E-82C1-0DAFB566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DCADD8-9864-4B17-BD70-D86F11D4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5533CC-7F14-44D5-95AF-91E0D7AD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6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0F8FC-56CB-4E4E-986C-E43BAB1F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ABC9A2-24C8-4A72-8A3A-5573A783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77B384-6FF1-44F2-AC92-01A72679E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F9B6DD-407A-4E90-A39B-692FCC61C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CF035D-9A9F-4C0A-85C1-848CD8DBC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E1EA19-2EEA-4DC7-9F6E-6C7D4EA1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978C48-1FCD-4AB2-BE07-7DD640D6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D6C82D-2915-4926-8971-0DF7FB2A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74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44AF-164B-4F72-89FD-8135A3BE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C831DE-826C-4730-AD72-AE1B1503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EE6C2A-C348-43DF-9C0E-4834E7D4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18FB-6671-42D5-B6A3-1CACEE86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26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FF562B-3D06-4739-B8DF-ADAE9C40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F779D4-85B6-4423-8005-CC76A8A9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551D9D-2EAF-4639-9534-849C91B1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25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9CB17-D933-47EE-A0D4-7A13A1C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7432A9-0F36-498D-A8C0-E088FA75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64399-9D85-46F7-9A82-B12E5FE17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02E025-5E76-4294-A5CB-5F5543C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F76131-F007-4331-A192-8203E8F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466268-82C7-4DEE-AA37-7982B45A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42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CA6A1-A153-430C-A5AF-63575A3C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DDE755-214F-44C6-86C4-60B39116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E397E1-3D99-4E89-BE47-035FC894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3C3147-66D5-4280-AB0E-DCBA5834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69C525-B61E-42DF-84C5-98AF3AE3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593658-64AF-4ADE-882C-5E7E1827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0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5E1431-BB4D-44BC-9556-BE096024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2E687-D9C7-4901-BA99-3CE760ED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C4C48-9726-42F8-9C3D-711486866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E6E4-367E-47A7-ABD6-C4774F84505F}" type="datetimeFigureOut">
              <a:rPr lang="pt-BR" smtClean="0"/>
              <a:t>13/02/2018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4BE1E-05E1-4B35-98A7-2FC951241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9DDA7-4335-452C-A97C-727054C69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CF68-B64A-4E40-8F34-E3D556BF4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0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qussay.com/2013/09/14/create-jsf-2-2-maven-project-with-primefaces-3-5-using-eclip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www.mkyong.com/jsf2/jsf-2-0-hello-world-examp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kyong.com/tutorials/jsf-2-0-tutorials/" TargetMode="External"/><Relationship Id="rId5" Type="http://schemas.openxmlformats.org/officeDocument/2006/relationships/hyperlink" Target="http://www.rponte.com.br/2008/02/18/qual-implementacao-jsf-voce-usa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tutorialspoint.com/jsf/index.htm" TargetMode="External"/><Relationship Id="rId9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www.mkyong.com/jsf2/customize-validation-error-message-in-jsf-2-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kyong.com/jsf2/custom-validator-in-jsf-2-0/" TargetMode="External"/><Relationship Id="rId5" Type="http://schemas.openxmlformats.org/officeDocument/2006/relationships/hyperlink" Target="https://www.devmedia.com.br/usando-convertnumbers-no-jsf/29146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sp/jsp_standard_tag_library.htm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www.caelum.com.br/apostila-java-web/o-que-e-java-e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utorialspoint.com/jsp/jsp_standard_tag_library.htm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19A2B2-149E-496C-9BFD-2D9CB16D8C7D}"/>
              </a:ext>
            </a:extLst>
          </p:cNvPr>
          <p:cNvSpPr txBox="1"/>
          <p:nvPr/>
        </p:nvSpPr>
        <p:spPr>
          <a:xfrm>
            <a:off x="3232597" y="6375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3EB895-54E6-452D-9353-15F39E1EF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5" y="2440707"/>
            <a:ext cx="3470310" cy="3376997"/>
          </a:xfrm>
          <a:prstGeom prst="rect">
            <a:avLst/>
          </a:prstGeom>
        </p:spPr>
      </p:pic>
      <p:sp>
        <p:nvSpPr>
          <p:cNvPr id="5" name="Shape 197">
            <a:extLst>
              <a:ext uri="{FF2B5EF4-FFF2-40B4-BE49-F238E27FC236}">
                <a16:creationId xmlns:a16="http://schemas.microsoft.com/office/drawing/2014/main" id="{CEE3A81B-26EB-4CE1-90AB-BE294BEB5A7F}"/>
              </a:ext>
            </a:extLst>
          </p:cNvPr>
          <p:cNvSpPr txBox="1">
            <a:spLocks/>
          </p:cNvSpPr>
          <p:nvPr/>
        </p:nvSpPr>
        <p:spPr>
          <a:xfrm>
            <a:off x="119269" y="1225826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Introdução ao Java EE</a:t>
            </a:r>
          </a:p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com ênfase em JSF e </a:t>
            </a:r>
            <a:r>
              <a:rPr lang="pt-BR" sz="4800" b="1" dirty="0" err="1">
                <a:latin typeface="Varela Round"/>
                <a:cs typeface="Arial"/>
                <a:sym typeface="Arial"/>
              </a:rPr>
              <a:t>Primefaces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64201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7">
            <a:extLst>
              <a:ext uri="{FF2B5EF4-FFF2-40B4-BE49-F238E27FC236}">
                <a16:creationId xmlns:a16="http://schemas.microsoft.com/office/drawing/2014/main" id="{C3792777-52AB-420C-B8E2-21F383C69798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1589DC-EEC8-44D3-88A8-5B2C6D2A9237}"/>
              </a:ext>
            </a:extLst>
          </p:cNvPr>
          <p:cNvSpPr/>
          <p:nvPr/>
        </p:nvSpPr>
        <p:spPr>
          <a:xfrm>
            <a:off x="1223493" y="1899196"/>
            <a:ext cx="10058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i="1" dirty="0"/>
              <a:t>	</a:t>
            </a:r>
            <a:r>
              <a:rPr lang="pt-BR" sz="2800" dirty="0"/>
              <a:t>JSTL é o acrônimo de </a:t>
            </a:r>
            <a:r>
              <a:rPr lang="pt-BR" sz="2800" b="1" dirty="0" err="1"/>
              <a:t>JavaServer</a:t>
            </a:r>
            <a:r>
              <a:rPr lang="pt-BR" sz="2800" b="1" dirty="0"/>
              <a:t> </a:t>
            </a:r>
            <a:r>
              <a:rPr lang="pt-BR" sz="2800" b="1" dirty="0" err="1"/>
              <a:t>Pages</a:t>
            </a:r>
            <a:r>
              <a:rPr lang="pt-BR" sz="2800" b="1" dirty="0"/>
              <a:t> Standard </a:t>
            </a:r>
            <a:r>
              <a:rPr lang="pt-BR" sz="2800" b="1" dirty="0" err="1"/>
              <a:t>Template</a:t>
            </a:r>
            <a:r>
              <a:rPr lang="pt-BR" sz="2800" b="1" dirty="0"/>
              <a:t> Library</a:t>
            </a:r>
            <a:r>
              <a:rPr lang="pt-BR" sz="2800" dirty="0"/>
              <a:t>, o qual podemos usar para recuperar dados de forma transparente usando como componente básico da JEE o qual é muito usado na programação pura, como costumo chamar quando programamos diretamente e tão somente no JSP </a:t>
            </a:r>
            <a:r>
              <a:rPr lang="pt-BR" sz="2800" b="1" dirty="0"/>
              <a:t>(Java Server </a:t>
            </a:r>
            <a:r>
              <a:rPr lang="pt-BR" sz="2800" b="1" dirty="0" err="1"/>
              <a:t>Pages</a:t>
            </a:r>
            <a:r>
              <a:rPr lang="pt-BR" sz="2800" b="1" dirty="0"/>
              <a:t>)</a:t>
            </a:r>
            <a:r>
              <a:rPr lang="pt-BR" sz="2800" dirty="0"/>
              <a:t>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A5ECE9-703A-48AA-9116-880E238F1ADD}"/>
              </a:ext>
            </a:extLst>
          </p:cNvPr>
          <p:cNvSpPr/>
          <p:nvPr/>
        </p:nvSpPr>
        <p:spPr>
          <a:xfrm>
            <a:off x="1094704" y="131442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JSTL</a:t>
            </a:r>
            <a:endParaRPr lang="pt-BR" sz="32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B85935-B466-41A4-9487-AF9113297D15}"/>
              </a:ext>
            </a:extLst>
          </p:cNvPr>
          <p:cNvSpPr/>
          <p:nvPr/>
        </p:nvSpPr>
        <p:spPr>
          <a:xfrm>
            <a:off x="1223493" y="4712849"/>
            <a:ext cx="10058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i="1" dirty="0">
                <a:solidFill>
                  <a:srgbClr val="FF0000"/>
                </a:solidFill>
              </a:rPr>
              <a:t>	</a:t>
            </a:r>
            <a:r>
              <a:rPr lang="pt-BR" sz="3200" i="1" dirty="0">
                <a:solidFill>
                  <a:srgbClr val="0070C0"/>
                </a:solidFill>
              </a:rPr>
              <a:t>Enquanto um </a:t>
            </a:r>
            <a:r>
              <a:rPr lang="pt-BR" sz="3200" b="1" i="1" dirty="0" err="1">
                <a:solidFill>
                  <a:srgbClr val="0070C0"/>
                </a:solidFill>
              </a:rPr>
              <a:t>Servlet</a:t>
            </a:r>
            <a:r>
              <a:rPr lang="pt-BR" sz="3200" i="1" dirty="0">
                <a:solidFill>
                  <a:srgbClr val="0070C0"/>
                </a:solidFill>
              </a:rPr>
              <a:t> possui código </a:t>
            </a:r>
            <a:r>
              <a:rPr lang="pt-BR" sz="3200" i="1" dirty="0" err="1">
                <a:solidFill>
                  <a:srgbClr val="0070C0"/>
                </a:solidFill>
              </a:rPr>
              <a:t>html</a:t>
            </a:r>
            <a:r>
              <a:rPr lang="pt-BR" sz="3200" i="1" dirty="0">
                <a:solidFill>
                  <a:srgbClr val="0070C0"/>
                </a:solidFill>
              </a:rPr>
              <a:t> em uma classe </a:t>
            </a:r>
            <a:r>
              <a:rPr lang="pt-BR" sz="3200" i="1" dirty="0" err="1">
                <a:solidFill>
                  <a:srgbClr val="0070C0"/>
                </a:solidFill>
              </a:rPr>
              <a:t>java</a:t>
            </a:r>
            <a:r>
              <a:rPr lang="pt-BR" sz="3200" i="1" dirty="0">
                <a:solidFill>
                  <a:srgbClr val="0070C0"/>
                </a:solidFill>
              </a:rPr>
              <a:t> e </a:t>
            </a:r>
            <a:r>
              <a:rPr lang="pt-BR" sz="3200" b="1" i="1" dirty="0">
                <a:solidFill>
                  <a:srgbClr val="0070C0"/>
                </a:solidFill>
              </a:rPr>
              <a:t>JSP</a:t>
            </a:r>
            <a:r>
              <a:rPr lang="pt-BR" sz="3200" i="1" dirty="0">
                <a:solidFill>
                  <a:srgbClr val="0070C0"/>
                </a:solidFill>
              </a:rPr>
              <a:t> contém código </a:t>
            </a:r>
            <a:r>
              <a:rPr lang="pt-BR" sz="3200" i="1" dirty="0" err="1">
                <a:solidFill>
                  <a:srgbClr val="0070C0"/>
                </a:solidFill>
              </a:rPr>
              <a:t>java</a:t>
            </a:r>
            <a:r>
              <a:rPr lang="pt-BR" sz="3200" i="1" dirty="0">
                <a:solidFill>
                  <a:srgbClr val="0070C0"/>
                </a:solidFill>
              </a:rPr>
              <a:t> (</a:t>
            </a:r>
            <a:r>
              <a:rPr lang="pt-BR" sz="3200" b="1" i="1" dirty="0" err="1">
                <a:solidFill>
                  <a:srgbClr val="0070C0"/>
                </a:solidFill>
              </a:rPr>
              <a:t>scriplet</a:t>
            </a:r>
            <a:r>
              <a:rPr lang="pt-BR" sz="3200" b="1" i="1" dirty="0">
                <a:solidFill>
                  <a:srgbClr val="0070C0"/>
                </a:solidFill>
              </a:rPr>
              <a:t> &lt;% </a:t>
            </a:r>
            <a:r>
              <a:rPr lang="pt-BR" sz="3200" i="1" dirty="0">
                <a:solidFill>
                  <a:srgbClr val="0070C0"/>
                </a:solidFill>
              </a:rPr>
              <a:t>e</a:t>
            </a:r>
            <a:r>
              <a:rPr lang="pt-BR" sz="3200" b="1" i="1" dirty="0">
                <a:solidFill>
                  <a:srgbClr val="0070C0"/>
                </a:solidFill>
              </a:rPr>
              <a:t> %&gt;</a:t>
            </a:r>
            <a:r>
              <a:rPr lang="pt-BR" sz="3200" i="1" dirty="0">
                <a:solidFill>
                  <a:srgbClr val="0070C0"/>
                </a:solidFill>
              </a:rPr>
              <a:t>) em uma página. Podemos evitar essa forma com </a:t>
            </a:r>
            <a:r>
              <a:rPr lang="pt-BR" sz="3200" b="1" i="1" dirty="0">
                <a:solidFill>
                  <a:srgbClr val="0070C0"/>
                </a:solidFill>
              </a:rPr>
              <a:t>JSTL</a:t>
            </a:r>
            <a:r>
              <a:rPr lang="pt-BR" sz="3200" i="1" dirty="0">
                <a:solidFill>
                  <a:srgbClr val="0070C0"/>
                </a:solidFill>
              </a:rPr>
              <a:t>  e </a:t>
            </a:r>
            <a:r>
              <a:rPr lang="pt-BR" sz="3200" b="1" dirty="0">
                <a:solidFill>
                  <a:srgbClr val="0070C0"/>
                </a:solidFill>
              </a:rPr>
              <a:t>Expression </a:t>
            </a:r>
            <a:r>
              <a:rPr lang="pt-BR" sz="3200" b="1" dirty="0" err="1">
                <a:solidFill>
                  <a:srgbClr val="0070C0"/>
                </a:solidFill>
              </a:rPr>
              <a:t>Language</a:t>
            </a:r>
            <a:r>
              <a:rPr lang="pt-BR" sz="3200" b="1" dirty="0">
                <a:solidFill>
                  <a:srgbClr val="0070C0"/>
                </a:solidFill>
              </a:rPr>
              <a:t> </a:t>
            </a:r>
            <a:r>
              <a:rPr lang="pt-BR" sz="3200" i="1" u="sng" dirty="0">
                <a:solidFill>
                  <a:srgbClr val="0070C0"/>
                </a:solidFill>
              </a:rPr>
              <a:t> (EL)</a:t>
            </a:r>
            <a:r>
              <a:rPr lang="pt-BR" sz="3200" i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4E1197-847B-4FAC-B027-4CC7A7664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7">
            <a:extLst>
              <a:ext uri="{FF2B5EF4-FFF2-40B4-BE49-F238E27FC236}">
                <a16:creationId xmlns:a16="http://schemas.microsoft.com/office/drawing/2014/main" id="{C3792777-52AB-420C-B8E2-21F383C69798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1589DC-EEC8-44D3-88A8-5B2C6D2A9237}"/>
              </a:ext>
            </a:extLst>
          </p:cNvPr>
          <p:cNvSpPr/>
          <p:nvPr/>
        </p:nvSpPr>
        <p:spPr>
          <a:xfrm>
            <a:off x="1223493" y="1899196"/>
            <a:ext cx="1005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	Sempre que vamos utilizar uma </a:t>
            </a:r>
            <a:r>
              <a:rPr lang="pt-BR" sz="2800" dirty="0" err="1"/>
              <a:t>taglib</a:t>
            </a:r>
            <a:r>
              <a:rPr lang="pt-BR" sz="2800" dirty="0"/>
              <a:t> devemos primeiro escrever um cabeçalho através de uma </a:t>
            </a:r>
            <a:r>
              <a:rPr lang="pt-BR" sz="2800" dirty="0" err="1"/>
              <a:t>tag</a:t>
            </a:r>
            <a:r>
              <a:rPr lang="pt-BR" sz="2800" dirty="0"/>
              <a:t> JSP que define qual </a:t>
            </a:r>
            <a:r>
              <a:rPr lang="pt-BR" sz="2800" dirty="0" err="1"/>
              <a:t>taglib</a:t>
            </a:r>
            <a:r>
              <a:rPr lang="pt-BR" sz="2800" dirty="0"/>
              <a:t> vamos utilizar e um nome, chamado </a:t>
            </a:r>
            <a:r>
              <a:rPr lang="pt-BR" sz="2800" i="1" dirty="0"/>
              <a:t>prefixo</a:t>
            </a:r>
            <a:r>
              <a:rPr lang="pt-BR" sz="2800" dirty="0"/>
              <a:t>.</a:t>
            </a:r>
          </a:p>
          <a:p>
            <a:pPr algn="just"/>
            <a:r>
              <a:rPr lang="it-IT" sz="2800" b="1" i="1" dirty="0"/>
              <a:t>&lt;%@ taglib uri="http://java.sun.com/jsp/jstl/core" prefix="c" %&gt;</a:t>
            </a:r>
            <a:endParaRPr lang="pt-BR" sz="2800" b="1" i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A5ECE9-703A-48AA-9116-880E238F1ADD}"/>
              </a:ext>
            </a:extLst>
          </p:cNvPr>
          <p:cNvSpPr/>
          <p:nvPr/>
        </p:nvSpPr>
        <p:spPr>
          <a:xfrm>
            <a:off x="1094704" y="131442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CONFIGURAÇÃO JSTL</a:t>
            </a:r>
            <a:endParaRPr lang="pt-BR" sz="32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A8A7A6-2A82-455B-9564-641AA41B4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6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7">
            <a:extLst>
              <a:ext uri="{FF2B5EF4-FFF2-40B4-BE49-F238E27FC236}">
                <a16:creationId xmlns:a16="http://schemas.microsoft.com/office/drawing/2014/main" id="{C3792777-52AB-420C-B8E2-21F383C69798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1589DC-EEC8-44D3-88A8-5B2C6D2A9237}"/>
              </a:ext>
            </a:extLst>
          </p:cNvPr>
          <p:cNvSpPr/>
          <p:nvPr/>
        </p:nvSpPr>
        <p:spPr>
          <a:xfrm>
            <a:off x="1223493" y="1899196"/>
            <a:ext cx="1005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i="1" dirty="0" err="1"/>
              <a:t>Servlet</a:t>
            </a:r>
            <a:r>
              <a:rPr lang="pt-BR" sz="3600" i="1" dirty="0"/>
              <a:t> no web </a:t>
            </a:r>
            <a:r>
              <a:rPr lang="pt-BR" sz="3600" i="1" dirty="0" err="1"/>
              <a:t>xml</a:t>
            </a:r>
            <a:endParaRPr lang="pt-BR" sz="3600" i="1" dirty="0"/>
          </a:p>
          <a:p>
            <a:r>
              <a:rPr lang="pt-BR" sz="1600" dirty="0"/>
              <a:t>&lt;</a:t>
            </a:r>
            <a:r>
              <a:rPr lang="pt-BR" sz="1600" dirty="0" err="1"/>
              <a:t>servlet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servlet-name</a:t>
            </a:r>
            <a:r>
              <a:rPr lang="pt-BR" sz="1600" dirty="0"/>
              <a:t>&gt;</a:t>
            </a:r>
            <a:r>
              <a:rPr lang="pt-BR" sz="1600" b="1" dirty="0" err="1"/>
              <a:t>estadosServlet</a:t>
            </a:r>
            <a:r>
              <a:rPr lang="pt-BR" sz="1600" dirty="0"/>
              <a:t>&lt;/</a:t>
            </a:r>
            <a:r>
              <a:rPr lang="pt-BR" sz="1600" dirty="0" err="1"/>
              <a:t>servlet-name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servlet-class</a:t>
            </a:r>
            <a:r>
              <a:rPr lang="pt-BR" sz="1600" dirty="0"/>
              <a:t>&gt;</a:t>
            </a:r>
            <a:r>
              <a:rPr lang="pt-BR" sz="1600" b="1" dirty="0" err="1"/>
              <a:t>com.tecmind.sge.web.EstadosConsulta</a:t>
            </a:r>
            <a:r>
              <a:rPr lang="pt-BR" sz="1600" dirty="0"/>
              <a:t>&lt;/</a:t>
            </a:r>
            <a:r>
              <a:rPr lang="pt-BR" sz="1600" dirty="0" err="1"/>
              <a:t>servlet-class</a:t>
            </a:r>
            <a:r>
              <a:rPr lang="pt-BR" sz="1600" dirty="0"/>
              <a:t>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servlet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servlet-mapping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servlet-name</a:t>
            </a:r>
            <a:r>
              <a:rPr lang="pt-BR" sz="1600" dirty="0"/>
              <a:t>&gt;</a:t>
            </a:r>
            <a:r>
              <a:rPr lang="pt-BR" sz="1600" b="1" dirty="0" err="1"/>
              <a:t>estadosServlet</a:t>
            </a:r>
            <a:r>
              <a:rPr lang="pt-BR" sz="1600" dirty="0"/>
              <a:t>&lt;/</a:t>
            </a:r>
            <a:r>
              <a:rPr lang="pt-BR" sz="1600" dirty="0" err="1"/>
              <a:t>servlet-name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url-pattern</a:t>
            </a:r>
            <a:r>
              <a:rPr lang="pt-BR" sz="1600" dirty="0"/>
              <a:t>&gt;</a:t>
            </a:r>
            <a:r>
              <a:rPr lang="pt-BR" sz="1600" b="1" dirty="0"/>
              <a:t>/</a:t>
            </a:r>
            <a:r>
              <a:rPr lang="pt-BR" sz="1600" b="1" u="sng" dirty="0"/>
              <a:t>estados</a:t>
            </a:r>
            <a:r>
              <a:rPr lang="pt-BR" sz="1600" u="sng" dirty="0"/>
              <a:t>&lt;/</a:t>
            </a:r>
            <a:r>
              <a:rPr lang="pt-BR" sz="1600" u="sng" dirty="0" err="1"/>
              <a:t>url-pattern</a:t>
            </a:r>
            <a:r>
              <a:rPr lang="pt-BR" sz="1600" u="sng" dirty="0"/>
              <a:t>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servlet-mapping</a:t>
            </a:r>
            <a:r>
              <a:rPr lang="pt-BR" sz="1600" dirty="0"/>
              <a:t>&gt;</a:t>
            </a:r>
            <a:endParaRPr lang="pt-BR" sz="3600" i="1" dirty="0"/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i="1" dirty="0" err="1"/>
              <a:t>Servelt</a:t>
            </a:r>
            <a:r>
              <a:rPr lang="pt-BR" sz="3600" i="1" dirty="0"/>
              <a:t> (3.0) via anotação </a:t>
            </a:r>
          </a:p>
          <a:p>
            <a:pPr algn="just"/>
            <a:r>
              <a:rPr lang="pt-BR" sz="1600" i="1" dirty="0"/>
              <a:t>@</a:t>
            </a:r>
            <a:r>
              <a:rPr lang="pt-BR" sz="1600" i="1" dirty="0" err="1"/>
              <a:t>WebServlet</a:t>
            </a:r>
            <a:r>
              <a:rPr lang="pt-BR" sz="1600" i="1" dirty="0"/>
              <a:t>(</a:t>
            </a:r>
            <a:r>
              <a:rPr lang="pt-BR" sz="1600" i="1" dirty="0" err="1"/>
              <a:t>name</a:t>
            </a:r>
            <a:r>
              <a:rPr lang="pt-BR" sz="1600" i="1" dirty="0"/>
              <a:t> = "</a:t>
            </a:r>
            <a:r>
              <a:rPr lang="pt-BR" sz="1600" b="1" dirty="0"/>
              <a:t> </a:t>
            </a:r>
            <a:r>
              <a:rPr lang="pt-BR" sz="1600" b="1" dirty="0" err="1"/>
              <a:t>estadosServlet</a:t>
            </a:r>
            <a:r>
              <a:rPr lang="pt-BR" sz="1600" i="1" dirty="0"/>
              <a:t>", </a:t>
            </a:r>
            <a:r>
              <a:rPr lang="pt-BR" sz="1600" i="1" dirty="0" err="1"/>
              <a:t>urlPatterns</a:t>
            </a:r>
            <a:r>
              <a:rPr lang="pt-BR" sz="1600" i="1" dirty="0"/>
              <a:t> = {"</a:t>
            </a:r>
            <a:r>
              <a:rPr lang="pt-BR" sz="1600" b="1" i="1" dirty="0"/>
              <a:t>/estados</a:t>
            </a:r>
            <a:r>
              <a:rPr lang="pt-BR" sz="1600" i="1" dirty="0"/>
              <a:t>", "</a:t>
            </a:r>
            <a:r>
              <a:rPr lang="pt-BR" sz="1600" b="1" i="1" u="sng" dirty="0"/>
              <a:t>/</a:t>
            </a:r>
            <a:r>
              <a:rPr lang="pt-BR" sz="1600" b="1" i="1" u="sng" dirty="0" err="1"/>
              <a:t>ufs</a:t>
            </a:r>
            <a:r>
              <a:rPr lang="pt-BR" sz="1600" i="1" dirty="0"/>
              <a:t>"}) </a:t>
            </a:r>
          </a:p>
          <a:p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</a:t>
            </a:r>
            <a:r>
              <a:rPr lang="pt-BR" sz="1600" u="sng" dirty="0" err="1"/>
              <a:t>EstadosConsulta</a:t>
            </a:r>
            <a:r>
              <a:rPr lang="pt-BR" sz="1600" u="sng" dirty="0"/>
              <a:t> </a:t>
            </a:r>
            <a:r>
              <a:rPr lang="pt-BR" sz="1600" u="sng" dirty="0" err="1"/>
              <a:t>extends</a:t>
            </a:r>
            <a:r>
              <a:rPr lang="pt-BR" sz="1600" u="sng" dirty="0"/>
              <a:t> </a:t>
            </a:r>
            <a:r>
              <a:rPr lang="pt-BR" sz="1600" u="sng" dirty="0" err="1"/>
              <a:t>HttpServlet</a:t>
            </a:r>
            <a:r>
              <a:rPr lang="pt-BR" sz="1600" u="sng" dirty="0"/>
              <a:t> {</a:t>
            </a:r>
          </a:p>
          <a:p>
            <a:r>
              <a:rPr lang="pt-BR" sz="1600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service</a:t>
            </a:r>
            <a:r>
              <a:rPr lang="pt-BR" sz="1600" dirty="0"/>
              <a:t>(</a:t>
            </a:r>
            <a:r>
              <a:rPr lang="pt-BR" sz="1600" dirty="0" err="1"/>
              <a:t>HttpServletRequest</a:t>
            </a:r>
            <a:r>
              <a:rPr lang="pt-BR" sz="1600" dirty="0"/>
              <a:t> </a:t>
            </a:r>
            <a:r>
              <a:rPr lang="pt-BR" sz="1600" dirty="0" err="1"/>
              <a:t>request</a:t>
            </a:r>
            <a:r>
              <a:rPr lang="pt-BR" sz="1600" dirty="0"/>
              <a:t>, </a:t>
            </a:r>
            <a:r>
              <a:rPr lang="pt-BR" sz="1600" dirty="0" err="1"/>
              <a:t>HttpServletResponse</a:t>
            </a:r>
            <a:r>
              <a:rPr lang="pt-BR" sz="1600" dirty="0"/>
              <a:t> response) </a:t>
            </a:r>
            <a:r>
              <a:rPr lang="pt-BR" sz="1600" dirty="0" err="1"/>
              <a:t>throws</a:t>
            </a:r>
            <a:r>
              <a:rPr lang="pt-BR" sz="1600" dirty="0"/>
              <a:t> </a:t>
            </a:r>
            <a:r>
              <a:rPr lang="pt-BR" sz="1600" dirty="0" err="1"/>
              <a:t>ServletException</a:t>
            </a:r>
            <a:r>
              <a:rPr lang="pt-BR" sz="1600" dirty="0"/>
              <a:t>, </a:t>
            </a:r>
            <a:r>
              <a:rPr lang="pt-BR" sz="1600" dirty="0" err="1"/>
              <a:t>IOException</a:t>
            </a:r>
            <a:r>
              <a:rPr lang="pt-BR" sz="1600" dirty="0"/>
              <a:t> { } }</a:t>
            </a:r>
            <a:r>
              <a:rPr lang="pt-BR" sz="2800" i="1" dirty="0"/>
              <a:t>	</a:t>
            </a:r>
            <a:endParaRPr lang="pt-BR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A5ECE9-703A-48AA-9116-880E238F1ADD}"/>
              </a:ext>
            </a:extLst>
          </p:cNvPr>
          <p:cNvSpPr/>
          <p:nvPr/>
        </p:nvSpPr>
        <p:spPr>
          <a:xfrm>
            <a:off x="1094704" y="131442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CONFIGURAÇÃO SERVLET</a:t>
            </a:r>
            <a:endParaRPr lang="pt-BR" sz="32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1B9A30-6860-435C-A633-2D913C08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0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97">
            <a:extLst>
              <a:ext uri="{FF2B5EF4-FFF2-40B4-BE49-F238E27FC236}">
                <a16:creationId xmlns:a16="http://schemas.microsoft.com/office/drawing/2014/main" id="{B10E051C-B809-41CA-92CC-3FBCFDF00ABD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JAVA SERVER FACES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EFE22F1-9AC0-43EE-A6A1-6049662B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196" y="1099502"/>
            <a:ext cx="6774287" cy="10579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19A2B2-149E-496C-9BFD-2D9CB16D8C7D}"/>
              </a:ext>
            </a:extLst>
          </p:cNvPr>
          <p:cNvSpPr txBox="1"/>
          <p:nvPr/>
        </p:nvSpPr>
        <p:spPr>
          <a:xfrm>
            <a:off x="3232597" y="6375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BA70CD-F867-43B7-9767-6D54E5DE08B8}"/>
              </a:ext>
            </a:extLst>
          </p:cNvPr>
          <p:cNvSpPr txBox="1"/>
          <p:nvPr/>
        </p:nvSpPr>
        <p:spPr>
          <a:xfrm>
            <a:off x="1429555" y="5804707"/>
            <a:ext cx="1014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4"/>
              </a:rPr>
              <a:t>https://www.tutorialspoint.com/jsf/index.htm</a:t>
            </a:r>
            <a:endParaRPr lang="pt-BR" sz="1200" dirty="0"/>
          </a:p>
          <a:p>
            <a:r>
              <a:rPr lang="pt-BR" sz="1200" dirty="0">
                <a:hlinkClick r:id="rId5"/>
              </a:rPr>
              <a:t>http://www.rponte.com.br/2008/02/18/qual-implementacao-jsf-voce-usa/</a:t>
            </a:r>
            <a:r>
              <a:rPr lang="pt-BR" sz="1200" dirty="0"/>
              <a:t> </a:t>
            </a:r>
          </a:p>
          <a:p>
            <a:r>
              <a:rPr lang="pt-BR" sz="1200" dirty="0">
                <a:hlinkClick r:id="rId6"/>
              </a:rPr>
              <a:t>http://www.mkyong.com/tutorials/jsf-2-0-tutorials/</a:t>
            </a:r>
            <a:endParaRPr lang="pt-BR" sz="1200" dirty="0"/>
          </a:p>
          <a:p>
            <a:r>
              <a:rPr lang="pt-BR" sz="1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http://www.mkyong.com/jsf2/jsf-2-0-hello-world-example/</a:t>
            </a:r>
            <a:r>
              <a:rPr lang="pt-BR" sz="1200" dirty="0"/>
              <a:t> </a:t>
            </a:r>
          </a:p>
          <a:p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http://qussay.com/2013/09/14/create-jsf-2-2-maven-project-with-primefaces-3-5-using-eclipse/</a:t>
            </a:r>
            <a:r>
              <a:rPr lang="pt-BR" sz="1200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B5C52E-A7B9-4C56-B532-B599301BDE78}"/>
              </a:ext>
            </a:extLst>
          </p:cNvPr>
          <p:cNvSpPr txBox="1"/>
          <p:nvPr/>
        </p:nvSpPr>
        <p:spPr>
          <a:xfrm>
            <a:off x="9092483" y="2439334"/>
            <a:ext cx="30995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MVC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COMPONENTES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</a:rPr>
              <a:t>+ COMPONENTES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LAYOUT - FACELETS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SESSÃO</a:t>
            </a:r>
          </a:p>
          <a:p>
            <a:r>
              <a:rPr lang="pt-BR" sz="2400" dirty="0"/>
              <a:t>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365A8B-60D7-44AB-932C-4F3F296090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5" y="2157414"/>
            <a:ext cx="7662928" cy="36328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7BD44A-BF4A-4E0A-BD69-4E7F38956C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78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97">
            <a:extLst>
              <a:ext uri="{FF2B5EF4-FFF2-40B4-BE49-F238E27FC236}">
                <a16:creationId xmlns:a16="http://schemas.microsoft.com/office/drawing/2014/main" id="{B10E051C-B809-41CA-92CC-3FBCFDF00ABD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JAVA SERVER FACES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EFE22F1-9AC0-43EE-A6A1-6049662B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44" y="920967"/>
            <a:ext cx="6774287" cy="10579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19A2B2-149E-496C-9BFD-2D9CB16D8C7D}"/>
              </a:ext>
            </a:extLst>
          </p:cNvPr>
          <p:cNvSpPr txBox="1"/>
          <p:nvPr/>
        </p:nvSpPr>
        <p:spPr>
          <a:xfrm>
            <a:off x="3232597" y="6375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7BD44A-BF4A-4E0A-BD69-4E7F3895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78" y="339034"/>
            <a:ext cx="759101" cy="5819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D4CCA9E-63C4-4833-9885-5D5F26D1F38F}"/>
              </a:ext>
            </a:extLst>
          </p:cNvPr>
          <p:cNvSpPr txBox="1"/>
          <p:nvPr/>
        </p:nvSpPr>
        <p:spPr>
          <a:xfrm>
            <a:off x="675860" y="2101715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/>
              <a:t>CICLO DE VIDA DO JSF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/>
              <a:t>VALIDADOR PADRÃO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/>
              <a:t>VALIDADOR CUSTOMIZADO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/>
              <a:t>CONVERSOR PADRÃO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/>
              <a:t>CONVERSOR CUSTOMIZADO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/>
              <a:t>MENSAGENS PADRÃO (LOCALE)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/>
              <a:t>MENSAGENS CUSTOMIZADOS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</a:rPr>
              <a:t>String</a:t>
            </a:r>
            <a:r>
              <a:rPr lang="pt-BR" sz="2400" b="1" dirty="0">
                <a:solidFill>
                  <a:srgbClr val="FF0000"/>
                </a:solidFill>
              </a:rPr>
              <a:t> e </a:t>
            </a:r>
            <a:r>
              <a:rPr lang="pt-BR" sz="2400" b="1" dirty="0" err="1">
                <a:solidFill>
                  <a:srgbClr val="FF0000"/>
                </a:solidFill>
              </a:rPr>
              <a:t>Integer</a:t>
            </a:r>
            <a:r>
              <a:rPr lang="pt-BR" sz="2400" b="1" dirty="0">
                <a:solidFill>
                  <a:srgbClr val="FF0000"/>
                </a:solidFill>
              </a:rPr>
              <a:t> NOT DEFAULT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64F965-0C1A-4754-9669-7FAAE0CA4C52}"/>
              </a:ext>
            </a:extLst>
          </p:cNvPr>
          <p:cNvSpPr txBox="1"/>
          <p:nvPr/>
        </p:nvSpPr>
        <p:spPr>
          <a:xfrm>
            <a:off x="7898296" y="4363872"/>
            <a:ext cx="41479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hlinkClick r:id="rId5"/>
              </a:rPr>
              <a:t>https://www.devmedia.com.br/usando-convertnumbers-no-jsf/29146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6"/>
              </a:rPr>
              <a:t>https://www.mkyong.com/jsf2/custom-validator-in-jsf-2-0/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>
                <a:hlinkClick r:id="rId7"/>
              </a:rPr>
              <a:t>https://www.mkyong.com/jsf2/customize-validation-error-message-in-jsf-2-0/</a:t>
            </a:r>
            <a:r>
              <a:rPr lang="pt-BR" sz="1600" dirty="0"/>
              <a:t> </a:t>
            </a:r>
          </a:p>
          <a:p>
            <a:endParaRPr lang="pt-BR" sz="1400" dirty="0"/>
          </a:p>
        </p:txBody>
      </p:sp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F84821A6-0F3C-4364-9928-049B29F83E5E}"/>
              </a:ext>
            </a:extLst>
          </p:cNvPr>
          <p:cNvSpPr/>
          <p:nvPr/>
        </p:nvSpPr>
        <p:spPr>
          <a:xfrm>
            <a:off x="5646918" y="2024539"/>
            <a:ext cx="3907899" cy="2116907"/>
          </a:xfrm>
          <a:prstGeom prst="cloudCallout">
            <a:avLst>
              <a:gd name="adj1" fmla="val -61518"/>
              <a:gd name="adj2" fmla="val 847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i="1" dirty="0">
              <a:solidFill>
                <a:srgbClr val="FF0000"/>
              </a:solidFill>
            </a:endParaRPr>
          </a:p>
          <a:p>
            <a:pPr algn="ctr"/>
            <a:r>
              <a:rPr lang="pt-BR" sz="2400" i="1" dirty="0">
                <a:solidFill>
                  <a:srgbClr val="FF0000"/>
                </a:solidFill>
              </a:rPr>
              <a:t>Analise o papel do web.xml e faces-config.xml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23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97">
            <a:extLst>
              <a:ext uri="{FF2B5EF4-FFF2-40B4-BE49-F238E27FC236}">
                <a16:creationId xmlns:a16="http://schemas.microsoft.com/office/drawing/2014/main" id="{B10E051C-B809-41CA-92CC-3FBCFDF00ABD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JAVA SERVER FACES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EFE22F1-9AC0-43EE-A6A1-6049662B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196" y="1099502"/>
            <a:ext cx="6774287" cy="10579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19A2B2-149E-496C-9BFD-2D9CB16D8C7D}"/>
              </a:ext>
            </a:extLst>
          </p:cNvPr>
          <p:cNvSpPr txBox="1"/>
          <p:nvPr/>
        </p:nvSpPr>
        <p:spPr>
          <a:xfrm>
            <a:off x="3232597" y="6375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7BD44A-BF4A-4E0A-BD69-4E7F3895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78" y="339034"/>
            <a:ext cx="759101" cy="5819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A48734-4DA6-4AD4-A499-9CCA6B01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17" y="2280514"/>
            <a:ext cx="8653670" cy="374922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930BC4-57EF-40E7-86FB-7F2B09F43D56}"/>
              </a:ext>
            </a:extLst>
          </p:cNvPr>
          <p:cNvSpPr txBox="1"/>
          <p:nvPr/>
        </p:nvSpPr>
        <p:spPr>
          <a:xfrm>
            <a:off x="1442807" y="6282709"/>
            <a:ext cx="10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https://www.devmedia.com.br/como-depurar-o-ciclo-de-vida-do-jsf-java-server-faces/29038</a:t>
            </a:r>
          </a:p>
        </p:txBody>
      </p:sp>
    </p:spTree>
    <p:extLst>
      <p:ext uri="{BB962C8B-B14F-4D97-AF65-F5344CB8AC3E}">
        <p14:creationId xmlns:p14="http://schemas.microsoft.com/office/powerpoint/2010/main" val="67350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19A2B2-149E-496C-9BFD-2D9CB16D8C7D}"/>
              </a:ext>
            </a:extLst>
          </p:cNvPr>
          <p:cNvSpPr txBox="1"/>
          <p:nvPr/>
        </p:nvSpPr>
        <p:spPr>
          <a:xfrm>
            <a:off x="3232597" y="6375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3EB895-54E6-452D-9353-15F39E1EF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5" y="2440707"/>
            <a:ext cx="3470310" cy="3376997"/>
          </a:xfrm>
          <a:prstGeom prst="rect">
            <a:avLst/>
          </a:prstGeom>
        </p:spPr>
      </p:pic>
      <p:sp>
        <p:nvSpPr>
          <p:cNvPr id="5" name="Shape 197">
            <a:extLst>
              <a:ext uri="{FF2B5EF4-FFF2-40B4-BE49-F238E27FC236}">
                <a16:creationId xmlns:a16="http://schemas.microsoft.com/office/drawing/2014/main" id="{CEE3A81B-26EB-4CE1-90AB-BE294BEB5A7F}"/>
              </a:ext>
            </a:extLst>
          </p:cNvPr>
          <p:cNvSpPr txBox="1">
            <a:spLocks/>
          </p:cNvSpPr>
          <p:nvPr/>
        </p:nvSpPr>
        <p:spPr>
          <a:xfrm>
            <a:off x="119269" y="1225826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Vamos </a:t>
            </a:r>
            <a:r>
              <a:rPr lang="pt-BR" sz="4800" b="1" dirty="0" err="1">
                <a:latin typeface="Varela Round"/>
                <a:cs typeface="Arial"/>
                <a:sym typeface="Arial"/>
              </a:rPr>
              <a:t>Porgamar</a:t>
            </a:r>
            <a:r>
              <a:rPr lang="pt-BR" sz="4800" b="1" dirty="0">
                <a:latin typeface="Varela Round"/>
                <a:cs typeface="Arial"/>
                <a:sym typeface="Arial"/>
              </a:rPr>
              <a:t> ???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1309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19A2B2-149E-496C-9BFD-2D9CB16D8C7D}"/>
              </a:ext>
            </a:extLst>
          </p:cNvPr>
          <p:cNvSpPr txBox="1"/>
          <p:nvPr/>
        </p:nvSpPr>
        <p:spPr>
          <a:xfrm>
            <a:off x="3232597" y="6375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6" name="Shape 198">
            <a:extLst>
              <a:ext uri="{FF2B5EF4-FFF2-40B4-BE49-F238E27FC236}">
                <a16:creationId xmlns:a16="http://schemas.microsoft.com/office/drawing/2014/main" id="{EF16F44E-2BBC-4039-A764-36C838A24604}"/>
              </a:ext>
            </a:extLst>
          </p:cNvPr>
          <p:cNvSpPr txBox="1">
            <a:spLocks/>
          </p:cNvSpPr>
          <p:nvPr/>
        </p:nvSpPr>
        <p:spPr>
          <a:xfrm>
            <a:off x="0" y="3234761"/>
            <a:ext cx="12191999" cy="75247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pt-BR" sz="3600" b="1" dirty="0" err="1">
                <a:solidFill>
                  <a:srgbClr val="002060"/>
                </a:solidFill>
              </a:rPr>
              <a:t>Porgamador</a:t>
            </a:r>
            <a:endParaRPr lang="pt-BR" sz="3600" b="1" dirty="0">
              <a:solidFill>
                <a:srgbClr val="002060"/>
              </a:solidFill>
            </a:endParaRP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100" b="1" dirty="0">
                <a:solidFill>
                  <a:srgbClr val="002060"/>
                </a:solidFill>
              </a:rPr>
              <a:t>Gleyson Sampaio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" sz="3600" b="1" dirty="0">
              <a:solidFill>
                <a:srgbClr val="002060"/>
              </a:solidFill>
            </a:endParaRPr>
          </a:p>
        </p:txBody>
      </p:sp>
      <p:sp>
        <p:nvSpPr>
          <p:cNvPr id="17" name="Shape 199">
            <a:extLst>
              <a:ext uri="{FF2B5EF4-FFF2-40B4-BE49-F238E27FC236}">
                <a16:creationId xmlns:a16="http://schemas.microsoft.com/office/drawing/2014/main" id="{6F3C12B3-84AD-4206-9477-258C5BF6C1CC}"/>
              </a:ext>
            </a:extLst>
          </p:cNvPr>
          <p:cNvSpPr txBox="1">
            <a:spLocks/>
          </p:cNvSpPr>
          <p:nvPr/>
        </p:nvSpPr>
        <p:spPr>
          <a:xfrm>
            <a:off x="236509" y="6375042"/>
            <a:ext cx="12191999" cy="79216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b="1" dirty="0">
                <a:solidFill>
                  <a:srgbClr val="002060"/>
                </a:solidFill>
              </a:rPr>
              <a:t>E-mail: gleyson.s@hotmail.com / porgamador@gmail.com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3EB895-54E6-452D-9353-15F39E1EF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31" y="4059431"/>
            <a:ext cx="2317798" cy="19463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FEA169-67DA-4B9F-818A-EDF0189AB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52" y="638175"/>
            <a:ext cx="2601356" cy="25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97">
            <a:extLst>
              <a:ext uri="{FF2B5EF4-FFF2-40B4-BE49-F238E27FC236}">
                <a16:creationId xmlns:a16="http://schemas.microsoft.com/office/drawing/2014/main" id="{B10E051C-B809-41CA-92CC-3FBCFDF00ABD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EFE22F1-9AC0-43EE-A6A1-6049662B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57" y="3851985"/>
            <a:ext cx="4356429" cy="2007795"/>
          </a:xfrm>
          <a:prstGeom prst="rect">
            <a:avLst/>
          </a:prstGeom>
        </p:spPr>
      </p:pic>
      <p:pic>
        <p:nvPicPr>
          <p:cNvPr id="354" name="Imagem 353">
            <a:extLst>
              <a:ext uri="{FF2B5EF4-FFF2-40B4-BE49-F238E27FC236}">
                <a16:creationId xmlns:a16="http://schemas.microsoft.com/office/drawing/2014/main" id="{EF9D6345-EEFB-415A-9382-2BC474182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366" y="4186869"/>
            <a:ext cx="1347720" cy="11209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56C99F-6114-42D9-B433-CDD80F668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9" y="3851985"/>
            <a:ext cx="1905000" cy="1790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3BDA5D-B79E-4F6F-B518-D858248CA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9" y="998220"/>
            <a:ext cx="8399417" cy="26289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19A2B2-149E-496C-9BFD-2D9CB16D8C7D}"/>
              </a:ext>
            </a:extLst>
          </p:cNvPr>
          <p:cNvSpPr txBox="1"/>
          <p:nvPr/>
        </p:nvSpPr>
        <p:spPr>
          <a:xfrm>
            <a:off x="3232597" y="6375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BA70CD-F867-43B7-9767-6D54E5DE08B8}"/>
              </a:ext>
            </a:extLst>
          </p:cNvPr>
          <p:cNvSpPr txBox="1"/>
          <p:nvPr/>
        </p:nvSpPr>
        <p:spPr>
          <a:xfrm>
            <a:off x="4404575" y="6001555"/>
            <a:ext cx="637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linkClick r:id="rId7"/>
              </a:rPr>
              <a:t>https://www.caelum.com.br/apostila-java-web/o-que-e-java-ee/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hlinkClick r:id="rId8"/>
              </a:rPr>
              <a:t>https://www.tutorialspoint.com/jsp/jsp_standard_tag_library.htm</a:t>
            </a:r>
            <a:r>
              <a:rPr lang="pt-BR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B93A5C-415D-4076-A734-8E7BF228AC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C4CA1-BC97-4981-863A-01735B1C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04" y="3361388"/>
            <a:ext cx="10376594" cy="33742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Entender o que é o Java Enterprise </a:t>
            </a:r>
            <a:r>
              <a:rPr lang="pt-BR" dirty="0" err="1"/>
              <a:t>Edition</a:t>
            </a:r>
            <a:r>
              <a:rPr lang="pt-BR" dirty="0"/>
              <a:t>;</a:t>
            </a:r>
          </a:p>
          <a:p>
            <a:r>
              <a:rPr lang="pt-BR" dirty="0"/>
              <a:t>Diferenciar um Servidor de Aplicação de um </a:t>
            </a:r>
            <a:r>
              <a:rPr lang="pt-BR" dirty="0" err="1"/>
              <a:t>Servlet</a:t>
            </a:r>
            <a:r>
              <a:rPr lang="pt-BR" dirty="0"/>
              <a:t> Container;</a:t>
            </a:r>
          </a:p>
          <a:p>
            <a:r>
              <a:rPr lang="pt-BR" dirty="0"/>
              <a:t>Instalar um </a:t>
            </a:r>
            <a:r>
              <a:rPr lang="pt-BR" dirty="0" err="1"/>
              <a:t>Servlet</a:t>
            </a:r>
            <a:r>
              <a:rPr lang="pt-BR" dirty="0"/>
              <a:t> Container como o Apache </a:t>
            </a:r>
            <a:r>
              <a:rPr lang="pt-BR" dirty="0" err="1"/>
              <a:t>Tomcat</a:t>
            </a:r>
            <a:r>
              <a:rPr lang="pt-BR" dirty="0"/>
              <a:t>;</a:t>
            </a:r>
          </a:p>
          <a:p>
            <a:r>
              <a:rPr lang="pt-BR" dirty="0"/>
              <a:t>Configurar um </a:t>
            </a:r>
            <a:r>
              <a:rPr lang="pt-BR" dirty="0" err="1"/>
              <a:t>Servlet</a:t>
            </a:r>
            <a:r>
              <a:rPr lang="pt-BR" dirty="0"/>
              <a:t> Container dentro do Eclipse.</a:t>
            </a:r>
          </a:p>
          <a:p>
            <a:pPr marL="0" indent="0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sz="1600" dirty="0"/>
              <a:t>https://www.caelum.com.br/apostila-java-web/o-que-e-java-ee/#3-4-servlet-container</a:t>
            </a:r>
          </a:p>
        </p:txBody>
      </p:sp>
      <p:sp>
        <p:nvSpPr>
          <p:cNvPr id="5" name="Shape 197">
            <a:extLst>
              <a:ext uri="{FF2B5EF4-FFF2-40B4-BE49-F238E27FC236}">
                <a16:creationId xmlns:a16="http://schemas.microsoft.com/office/drawing/2014/main" id="{C3792777-52AB-420C-B8E2-21F383C69798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1589DC-EEC8-44D3-88A8-5B2C6D2A9237}"/>
              </a:ext>
            </a:extLst>
          </p:cNvPr>
          <p:cNvSpPr/>
          <p:nvPr/>
        </p:nvSpPr>
        <p:spPr>
          <a:xfrm>
            <a:off x="1094704" y="1314421"/>
            <a:ext cx="1005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i="1" dirty="0"/>
              <a:t>	O Java EE (Java Enterprise </a:t>
            </a:r>
            <a:r>
              <a:rPr lang="pt-BR" sz="2800" b="1" i="1" dirty="0" err="1"/>
              <a:t>Edition</a:t>
            </a:r>
            <a:r>
              <a:rPr lang="pt-BR" sz="2800" b="1" i="1" dirty="0"/>
              <a:t>) consiste de uma série de especificações bem detalhadas, dando uma receita de como deve ser implementado um software que faz cada um desses serviços de infraestrutura.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A9A963-BAA7-4FD9-9F3A-E5B471BE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97">
            <a:extLst>
              <a:ext uri="{FF2B5EF4-FFF2-40B4-BE49-F238E27FC236}">
                <a16:creationId xmlns:a16="http://schemas.microsoft.com/office/drawing/2014/main" id="{B10E051C-B809-41CA-92CC-3FBCFDF00ABD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64C205-8C68-437D-B8C3-1E33493B796F}"/>
              </a:ext>
            </a:extLst>
          </p:cNvPr>
          <p:cNvSpPr/>
          <p:nvPr/>
        </p:nvSpPr>
        <p:spPr>
          <a:xfrm>
            <a:off x="1094704" y="1314421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ALGUMAS ESPECIFICAÇÕES DO JAVA EE</a:t>
            </a:r>
          </a:p>
          <a:p>
            <a:pPr algn="just"/>
            <a:r>
              <a:rPr lang="pt-BR" sz="2200" dirty="0"/>
              <a:t>As APIs a seguir são as principais dentre as disponibilizadas pelo Java Enterprise:</a:t>
            </a:r>
            <a:endParaRPr lang="pt-BR" sz="22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C166231-1802-45A7-9372-D12177F88CCA}"/>
              </a:ext>
            </a:extLst>
          </p:cNvPr>
          <p:cNvSpPr txBox="1">
            <a:spLocks/>
          </p:cNvSpPr>
          <p:nvPr/>
        </p:nvSpPr>
        <p:spPr>
          <a:xfrm>
            <a:off x="1094704" y="2704563"/>
            <a:ext cx="10376594" cy="391517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JavaServer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Pages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(JSP), Java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Servlets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, Java Server Faces (JSF) </a:t>
            </a:r>
          </a:p>
          <a:p>
            <a:r>
              <a:rPr lang="pt-BR" dirty="0"/>
              <a:t>Enterprise </a:t>
            </a:r>
            <a:r>
              <a:rPr lang="pt-BR" dirty="0" err="1"/>
              <a:t>Javabeans</a:t>
            </a:r>
            <a:r>
              <a:rPr lang="pt-BR" dirty="0"/>
              <a:t> </a:t>
            </a:r>
            <a:r>
              <a:rPr lang="pt-BR" dirty="0" err="1"/>
              <a:t>Components</a:t>
            </a:r>
            <a:r>
              <a:rPr lang="pt-BR" dirty="0"/>
              <a:t> (EJB) e Java </a:t>
            </a:r>
            <a:r>
              <a:rPr lang="pt-BR" dirty="0" err="1"/>
              <a:t>Persistence</a:t>
            </a:r>
            <a:r>
              <a:rPr lang="pt-BR" dirty="0"/>
              <a:t> API (JPA). (objetos distribuídos, clusters,</a:t>
            </a:r>
          </a:p>
          <a:p>
            <a:r>
              <a:rPr lang="pt-BR" dirty="0"/>
              <a:t>acesso remoto a objetos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r>
              <a:rPr lang="pt-BR" dirty="0" err="1"/>
              <a:t>JavaAPI</a:t>
            </a:r>
            <a:r>
              <a:rPr lang="pt-BR" dirty="0"/>
              <a:t> </a:t>
            </a:r>
            <a:r>
              <a:rPr lang="pt-BR" dirty="0" err="1"/>
              <a:t>forXMLWeb</a:t>
            </a:r>
            <a:r>
              <a:rPr lang="pt-BR" dirty="0"/>
              <a:t> Services (JAX-WS), </a:t>
            </a:r>
            <a:r>
              <a:rPr lang="pt-BR" dirty="0" err="1"/>
              <a:t>JavaAPI</a:t>
            </a:r>
            <a:r>
              <a:rPr lang="pt-BR" dirty="0"/>
              <a:t> </a:t>
            </a:r>
            <a:r>
              <a:rPr lang="pt-BR" dirty="0" err="1"/>
              <a:t>forXMLBinding</a:t>
            </a:r>
            <a:r>
              <a:rPr lang="pt-BR" dirty="0"/>
              <a:t> (JAX-B) (trabalhar </a:t>
            </a:r>
            <a:r>
              <a:rPr lang="pt-BR" dirty="0" err="1"/>
              <a:t>comarquivos</a:t>
            </a:r>
            <a:endParaRPr lang="pt-BR" dirty="0"/>
          </a:p>
          <a:p>
            <a:r>
              <a:rPr lang="pt-BR" dirty="0" err="1"/>
              <a:t>xml</a:t>
            </a:r>
            <a:r>
              <a:rPr lang="pt-BR" dirty="0"/>
              <a:t> e webservices)</a:t>
            </a:r>
          </a:p>
          <a:p>
            <a:r>
              <a:rPr lang="pt-BR" dirty="0"/>
              <a:t>Java </a:t>
            </a:r>
            <a:r>
              <a:rPr lang="pt-BR" dirty="0" err="1"/>
              <a:t>Autenthication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Authorization</a:t>
            </a:r>
            <a:r>
              <a:rPr lang="pt-BR" dirty="0"/>
              <a:t> Service (JAAS) (API padrão do Java para segurança)</a:t>
            </a:r>
          </a:p>
          <a:p>
            <a:r>
              <a:rPr lang="pt-BR" dirty="0"/>
              <a:t>Java </a:t>
            </a:r>
            <a:r>
              <a:rPr lang="pt-BR" dirty="0" err="1"/>
              <a:t>Transaction</a:t>
            </a:r>
            <a:r>
              <a:rPr lang="pt-BR" dirty="0"/>
              <a:t> API (JTA) (controle de transação no contêiner)</a:t>
            </a:r>
          </a:p>
          <a:p>
            <a:r>
              <a:rPr lang="pt-BR" dirty="0"/>
              <a:t>Java </a:t>
            </a:r>
            <a:r>
              <a:rPr lang="pt-BR" dirty="0" err="1"/>
              <a:t>Message</a:t>
            </a:r>
            <a:r>
              <a:rPr lang="pt-BR" dirty="0"/>
              <a:t> Service (JMS) (troca de mensagens assíncronas)</a:t>
            </a:r>
          </a:p>
          <a:p>
            <a:r>
              <a:rPr lang="pt-BR" dirty="0"/>
              <a:t>Java </a:t>
            </a:r>
            <a:r>
              <a:rPr lang="pt-BR" dirty="0" err="1"/>
              <a:t>Naming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 Interface (JNDI) (espaço de nomes e objetos)</a:t>
            </a:r>
          </a:p>
          <a:p>
            <a:r>
              <a:rPr lang="pt-BR" dirty="0"/>
              <a:t>Java Management </a:t>
            </a:r>
            <a:r>
              <a:rPr lang="pt-BR" dirty="0" err="1"/>
              <a:t>Extensions</a:t>
            </a:r>
            <a:r>
              <a:rPr lang="pt-BR" dirty="0"/>
              <a:t> (JMX) (administração da sua aplicação e estatísticas sobre a mesma)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3AB0E6-3D8B-44B7-B58B-338BDD4B2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7">
            <a:extLst>
              <a:ext uri="{FF2B5EF4-FFF2-40B4-BE49-F238E27FC236}">
                <a16:creationId xmlns:a16="http://schemas.microsoft.com/office/drawing/2014/main" id="{C3792777-52AB-420C-B8E2-21F383C69798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1589DC-EEC8-44D3-88A8-5B2C6D2A9237}"/>
              </a:ext>
            </a:extLst>
          </p:cNvPr>
          <p:cNvSpPr/>
          <p:nvPr/>
        </p:nvSpPr>
        <p:spPr>
          <a:xfrm>
            <a:off x="1159098" y="2190184"/>
            <a:ext cx="10058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	</a:t>
            </a:r>
            <a:r>
              <a:rPr lang="pt-BR" sz="3200" dirty="0" err="1"/>
              <a:t>Tomcat</a:t>
            </a:r>
            <a:r>
              <a:rPr lang="pt-BR" sz="3200" dirty="0"/>
              <a:t>, que só implementa JSP e </a:t>
            </a:r>
            <a:r>
              <a:rPr lang="pt-BR" sz="3200" dirty="0" err="1"/>
              <a:t>Servlets</a:t>
            </a:r>
            <a:r>
              <a:rPr lang="pt-BR" sz="3200" dirty="0"/>
              <a:t> (as duas das principais especificações), portanto não é totalmente correto chamá-lo de servidor de aplicação. A partir do Java EE 6, existe o termo “</a:t>
            </a:r>
            <a:r>
              <a:rPr lang="pt-BR" sz="3200" dirty="0" err="1"/>
              <a:t>application</a:t>
            </a:r>
            <a:r>
              <a:rPr lang="pt-BR" sz="3200" dirty="0"/>
              <a:t> server web profile”, para poder se referenciar a servidores que não oferecem tudo, mas um grupo menor de especificações, consideradas essenciais para o desenvolvimento web.</a:t>
            </a:r>
            <a:endParaRPr lang="pt-BR" sz="3200" i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A5ECE9-703A-48AA-9116-880E238F1ADD}"/>
              </a:ext>
            </a:extLst>
          </p:cNvPr>
          <p:cNvSpPr/>
          <p:nvPr/>
        </p:nvSpPr>
        <p:spPr>
          <a:xfrm>
            <a:off x="1094704" y="131442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CURIOSIDADE!!!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A17B35-C8C8-4530-9DB1-7E29316A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0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7">
            <a:extLst>
              <a:ext uri="{FF2B5EF4-FFF2-40B4-BE49-F238E27FC236}">
                <a16:creationId xmlns:a16="http://schemas.microsoft.com/office/drawing/2014/main" id="{C3792777-52AB-420C-B8E2-21F383C69798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1589DC-EEC8-44D3-88A8-5B2C6D2A9237}"/>
              </a:ext>
            </a:extLst>
          </p:cNvPr>
          <p:cNvSpPr/>
          <p:nvPr/>
        </p:nvSpPr>
        <p:spPr>
          <a:xfrm>
            <a:off x="1223493" y="1899196"/>
            <a:ext cx="10058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i="1" dirty="0"/>
              <a:t>	</a:t>
            </a:r>
            <a:r>
              <a:rPr lang="pt-BR" sz="2400" dirty="0"/>
              <a:t>O Java EE possui várias especificações, entre elas, algumas específicas para lidar com o desenvolvimento de uma aplicação Web:</a:t>
            </a:r>
          </a:p>
          <a:p>
            <a:r>
              <a:rPr lang="pt-BR" sz="2400" dirty="0"/>
              <a:t>• </a:t>
            </a:r>
            <a:r>
              <a:rPr lang="pt-BR" sz="2400" dirty="0" err="1"/>
              <a:t>Servlet</a:t>
            </a:r>
            <a:endParaRPr lang="pt-BR" sz="2400" dirty="0"/>
          </a:p>
          <a:p>
            <a:r>
              <a:rPr lang="pt-BR" sz="2400" dirty="0"/>
              <a:t>• JSP</a:t>
            </a:r>
          </a:p>
          <a:p>
            <a:r>
              <a:rPr lang="pt-BR" sz="2400" dirty="0"/>
              <a:t>• JSTL : </a:t>
            </a:r>
            <a:r>
              <a:rPr lang="pt-BR" sz="2400" dirty="0">
                <a:hlinkClick r:id="rId2"/>
              </a:rPr>
              <a:t>https://www.tutorialspoint.com/jsp/jsp_standard_tag_library.htm</a:t>
            </a:r>
            <a:r>
              <a:rPr lang="pt-BR" sz="2400" dirty="0"/>
              <a:t> </a:t>
            </a:r>
          </a:p>
          <a:p>
            <a:r>
              <a:rPr lang="pt-BR" sz="2400" dirty="0"/>
              <a:t>• </a:t>
            </a:r>
            <a:r>
              <a:rPr lang="pt-BR" sz="2400"/>
              <a:t>JSF   : </a:t>
            </a:r>
            <a:r>
              <a:rPr lang="pt-BR" sz="2400" dirty="0">
                <a:solidFill>
                  <a:srgbClr val="FF0000"/>
                </a:solidFill>
              </a:rPr>
              <a:t>Próxima fase</a:t>
            </a:r>
          </a:p>
          <a:p>
            <a:endParaRPr lang="pt-BR" sz="2400" i="1" dirty="0"/>
          </a:p>
          <a:p>
            <a:pPr algn="just"/>
            <a:r>
              <a:rPr lang="pt-BR" sz="2400" dirty="0"/>
              <a:t>Um </a:t>
            </a:r>
            <a:r>
              <a:rPr lang="pt-BR" sz="2400" b="1" dirty="0" err="1"/>
              <a:t>Servlet</a:t>
            </a:r>
            <a:r>
              <a:rPr lang="pt-BR" sz="2400" b="1" dirty="0"/>
              <a:t> Container </a:t>
            </a:r>
            <a:r>
              <a:rPr lang="pt-BR" sz="2400" dirty="0"/>
              <a:t>é um servidor que suporta essas funcionalidades, mas não necessariamente o Java EE Web Profile nem o Java EE completo. É indicado a quem não precisa de tudo do Java EE e está interessado apenas na parte web (boa parte das aplicações de médio porte encaixam-se nessa categoria).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A5ECE9-703A-48AA-9116-880E238F1ADD}"/>
              </a:ext>
            </a:extLst>
          </p:cNvPr>
          <p:cNvSpPr/>
          <p:nvPr/>
        </p:nvSpPr>
        <p:spPr>
          <a:xfrm>
            <a:off x="1094704" y="131442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SERVLET CONTAINER</a:t>
            </a:r>
            <a:endParaRPr lang="pt-BR" sz="32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8CC60-68A1-457E-86AA-5F4211C67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7">
            <a:extLst>
              <a:ext uri="{FF2B5EF4-FFF2-40B4-BE49-F238E27FC236}">
                <a16:creationId xmlns:a16="http://schemas.microsoft.com/office/drawing/2014/main" id="{C3792777-52AB-420C-B8E2-21F383C69798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1589DC-EEC8-44D3-88A8-5B2C6D2A9237}"/>
              </a:ext>
            </a:extLst>
          </p:cNvPr>
          <p:cNvSpPr/>
          <p:nvPr/>
        </p:nvSpPr>
        <p:spPr>
          <a:xfrm>
            <a:off x="1223493" y="1899196"/>
            <a:ext cx="1005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i="1" dirty="0"/>
              <a:t>	</a:t>
            </a:r>
            <a:r>
              <a:rPr lang="pt-BR" sz="3600" dirty="0" err="1"/>
              <a:t>Servlets</a:t>
            </a:r>
            <a:r>
              <a:rPr lang="pt-BR" sz="3600" dirty="0"/>
              <a:t> são classes Java, desenvolvidas de acordo com uma estrutura bem definida que quando instaladas e configuradas em um Servidor que implemente um </a:t>
            </a:r>
            <a:r>
              <a:rPr lang="pt-BR" sz="3600" dirty="0" err="1"/>
              <a:t>Servlet</a:t>
            </a:r>
            <a:r>
              <a:rPr lang="pt-BR" sz="3600" dirty="0"/>
              <a:t> Container, podem tratar requisições recebidas de clientes Web, como por exemplo os Browsers.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A5ECE9-703A-48AA-9116-880E238F1ADD}"/>
              </a:ext>
            </a:extLst>
          </p:cNvPr>
          <p:cNvSpPr/>
          <p:nvPr/>
        </p:nvSpPr>
        <p:spPr>
          <a:xfrm>
            <a:off x="1094704" y="131442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SERVLET</a:t>
            </a:r>
            <a:endParaRPr lang="pt-BR" sz="32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BC2F34-AF3F-4731-932F-DBE3A9D99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7">
            <a:extLst>
              <a:ext uri="{FF2B5EF4-FFF2-40B4-BE49-F238E27FC236}">
                <a16:creationId xmlns:a16="http://schemas.microsoft.com/office/drawing/2014/main" id="{C3792777-52AB-420C-B8E2-21F383C69798}"/>
              </a:ext>
            </a:extLst>
          </p:cNvPr>
          <p:cNvSpPr txBox="1">
            <a:spLocks/>
          </p:cNvSpPr>
          <p:nvPr/>
        </p:nvSpPr>
        <p:spPr>
          <a:xfrm>
            <a:off x="0" y="52700"/>
            <a:ext cx="12192000" cy="10468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Clr>
                <a:srgbClr val="A1BECC"/>
              </a:buClr>
            </a:pPr>
            <a:r>
              <a:rPr lang="pt-BR" sz="4800" b="1" dirty="0">
                <a:latin typeface="Varela Round"/>
                <a:cs typeface="Arial"/>
                <a:sym typeface="Arial"/>
              </a:rPr>
              <a:t>AMBIENTE WEB</a:t>
            </a:r>
            <a:endParaRPr lang="en" sz="4800" b="1" dirty="0">
              <a:latin typeface="Varela Round"/>
              <a:cs typeface="Arial"/>
              <a:sym typeface="Varela Round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1589DC-EEC8-44D3-88A8-5B2C6D2A9237}"/>
              </a:ext>
            </a:extLst>
          </p:cNvPr>
          <p:cNvSpPr/>
          <p:nvPr/>
        </p:nvSpPr>
        <p:spPr>
          <a:xfrm>
            <a:off x="1223493" y="1899196"/>
            <a:ext cx="10058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	</a:t>
            </a:r>
            <a:r>
              <a:rPr lang="pt-BR" sz="3200" b="1" dirty="0" err="1"/>
              <a:t>JavaServer</a:t>
            </a:r>
            <a:r>
              <a:rPr lang="pt-BR" sz="3200" b="1" dirty="0"/>
              <a:t> </a:t>
            </a:r>
            <a:r>
              <a:rPr lang="pt-BR" sz="3200" b="1" dirty="0" err="1"/>
              <a:t>Pages</a:t>
            </a:r>
            <a:r>
              <a:rPr lang="pt-BR" sz="3200" dirty="0"/>
              <a:t> (</a:t>
            </a:r>
            <a:r>
              <a:rPr lang="pt-BR" sz="3200" b="1" dirty="0"/>
              <a:t>JSP</a:t>
            </a:r>
            <a:r>
              <a:rPr lang="pt-BR" sz="3200" dirty="0"/>
              <a:t>) é uma tecnologia que ajuda os desenvolvedores de software a criarem páginas web geradas dinamicamente baseadas em HTML, XML ou outros tipos de documentos. Lançada em 1999 pela Sun Microsystems, JSP é similar ao PHP, mas usa a linguagem de programação Java.</a:t>
            </a:r>
          </a:p>
          <a:p>
            <a:r>
              <a:rPr lang="pt-BR" sz="3200" dirty="0"/>
              <a:t>Para implantar e executar </a:t>
            </a:r>
            <a:r>
              <a:rPr lang="pt-BR" sz="3200" dirty="0" err="1"/>
              <a:t>JavaServer</a:t>
            </a:r>
            <a:r>
              <a:rPr lang="pt-BR" sz="3200" dirty="0"/>
              <a:t> </a:t>
            </a:r>
            <a:r>
              <a:rPr lang="pt-BR" sz="3200" dirty="0" err="1"/>
              <a:t>Pages</a:t>
            </a:r>
            <a:r>
              <a:rPr lang="pt-BR" sz="3200" dirty="0"/>
              <a:t>, um servidor web compatível com um </a:t>
            </a:r>
            <a:r>
              <a:rPr lang="pt-BR" sz="3200" i="1" dirty="0"/>
              <a:t>container</a:t>
            </a:r>
            <a:r>
              <a:rPr lang="pt-BR" sz="3200" dirty="0"/>
              <a:t> </a:t>
            </a:r>
            <a:r>
              <a:rPr lang="pt-BR" sz="3200" dirty="0" err="1"/>
              <a:t>servlet</a:t>
            </a:r>
            <a:r>
              <a:rPr lang="pt-BR" sz="3200" dirty="0"/>
              <a:t>, como Apache </a:t>
            </a:r>
            <a:r>
              <a:rPr lang="pt-BR" sz="3200" dirty="0" err="1"/>
              <a:t>Tomcat</a:t>
            </a:r>
            <a:r>
              <a:rPr lang="pt-BR" sz="3200" dirty="0"/>
              <a:t>, </a:t>
            </a:r>
            <a:r>
              <a:rPr lang="pt-BR" sz="3200" dirty="0" err="1"/>
              <a:t>Jetty</a:t>
            </a:r>
            <a:r>
              <a:rPr lang="pt-BR" sz="3200" dirty="0"/>
              <a:t> ou </a:t>
            </a:r>
            <a:r>
              <a:rPr lang="pt-BR" sz="3200" dirty="0" err="1"/>
              <a:t>Glassfish</a:t>
            </a:r>
            <a:r>
              <a:rPr lang="pt-BR" sz="3200" dirty="0"/>
              <a:t>, é requerido.</a:t>
            </a:r>
          </a:p>
          <a:p>
            <a:pPr algn="just"/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A5ECE9-703A-48AA-9116-880E238F1ADD}"/>
              </a:ext>
            </a:extLst>
          </p:cNvPr>
          <p:cNvSpPr/>
          <p:nvPr/>
        </p:nvSpPr>
        <p:spPr>
          <a:xfrm>
            <a:off x="1094704" y="131442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JSP – JAVA SERVER PAGE</a:t>
            </a:r>
            <a:endParaRPr lang="pt-BR" sz="32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B974D5-C782-4EF9-BF7B-2A85BAEE2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56" y="339034"/>
            <a:ext cx="759101" cy="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561</Words>
  <Application>Microsoft Office PowerPoint</Application>
  <PresentationFormat>Widescreen</PresentationFormat>
  <Paragraphs>102</Paragraphs>
  <Slides>16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Nixie One</vt:lpstr>
      <vt:lpstr>Varela Round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Gleyson Sampaio</dc:creator>
  <cp:lastModifiedBy>Gleyson Sampaio</cp:lastModifiedBy>
  <cp:revision>291</cp:revision>
  <dcterms:created xsi:type="dcterms:W3CDTF">2017-07-21T21:12:53Z</dcterms:created>
  <dcterms:modified xsi:type="dcterms:W3CDTF">2018-02-13T14:34:17Z</dcterms:modified>
</cp:coreProperties>
</file>