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70" r:id="rId4"/>
    <p:sldId id="267" r:id="rId5"/>
    <p:sldId id="268" r:id="rId6"/>
    <p:sldId id="269" r:id="rId7"/>
    <p:sldId id="271" r:id="rId8"/>
    <p:sldId id="273" r:id="rId9"/>
    <p:sldId id="401" r:id="rId10"/>
    <p:sldId id="274" r:id="rId11"/>
    <p:sldId id="275" r:id="rId12"/>
    <p:sldId id="276" r:id="rId13"/>
    <p:sldId id="277" r:id="rId14"/>
    <p:sldId id="402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403" r:id="rId23"/>
    <p:sldId id="398" r:id="rId24"/>
    <p:sldId id="285" r:id="rId25"/>
    <p:sldId id="4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F"/>
    <a:srgbClr val="17212D"/>
    <a:srgbClr val="50E3C2"/>
    <a:srgbClr val="5480C8"/>
    <a:srgbClr val="779AD3"/>
    <a:srgbClr val="28487C"/>
    <a:srgbClr val="320B79"/>
    <a:srgbClr val="090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424" autoAdjust="0"/>
  </p:normalViewPr>
  <p:slideViewPr>
    <p:cSldViewPr snapToGrid="0">
      <p:cViewPr varScale="1">
        <p:scale>
          <a:sx n="94" d="100"/>
          <a:sy n="94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DD9C-EC32-45FD-8278-BD5A3D0152C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1752-7EFB-42EA-A15D-73A0E3E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Fondo</a:t>
            </a:r>
            <a:r>
              <a:rPr lang="en-US" dirty="0"/>
              <a:t> de NASA Marshall, </a:t>
            </a:r>
            <a:r>
              <a:rPr lang="en-US" dirty="0" err="1"/>
              <a:t>atribuciones</a:t>
            </a:r>
            <a:r>
              <a:rPr lang="en-US" dirty="0"/>
              <a:t>: https://www.flickr.com/photos/nasamarshall/33350284091/in/photostream/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1752-7EFB-42EA-A15D-73A0E3EC21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with high test coverage, measured as a percentage, has had more of its source code executed during testing, which suggests it has a lower chance of containing undetected software bugs compared to a program with low test coverage. Many different metrics can be used to calculate test coverage; some of the most basic are the percentage of program subroutines and the percentage of program statements called during execution of the test suite.</a:t>
            </a:r>
          </a:p>
          <a:p>
            <a:endParaRPr lang="en-US" dirty="0"/>
          </a:p>
          <a:p>
            <a:r>
              <a:rPr lang="en-US" dirty="0"/>
              <a:t>Test coverage was among the first methods invented for systematic software testing. The first published reference was by Miller and Maloney in Communications of the ACM in 1963.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1752-7EFB-42EA-A15D-73A0E3EC21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1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1752-7EFB-42EA-A15D-73A0E3EC211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6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3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94C9-8374-4D03-8430-C6D5BC5E5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2B94B-EDCD-4A5B-9DDD-B6E082DD6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0333-1A68-406C-9133-789B9CE4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DBB02-CDDD-4FBC-AA48-0C0277F1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EB4F-E8C1-48DE-8FEF-2D96B76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9D75-DE8D-411A-9F71-D347874C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72559-1F7F-466B-8FAE-90F2088B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2045-100C-40B5-AFFB-82AA30B4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08FF-3D87-4174-86CD-83504BCC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88B6-1CEB-4019-B616-8793C7CD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42140-933F-43FB-B349-1E3EF982F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2DC8E-E814-454B-B8A8-DF67CE017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ACC2-4998-4FAA-9D0B-DC138651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5DEB-CF73-4EE8-9A04-40936270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DECCE-FEFA-495A-9B4C-64DB91C3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62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120650-A3FA-4470-98F0-9DCC255EDAF6}"/>
              </a:ext>
            </a:extLst>
          </p:cNvPr>
          <p:cNvSpPr/>
          <p:nvPr userDrawn="1"/>
        </p:nvSpPr>
        <p:spPr>
          <a:xfrm>
            <a:off x="6639635" y="3264837"/>
            <a:ext cx="4054412" cy="743825"/>
          </a:xfrm>
          <a:prstGeom prst="rect">
            <a:avLst/>
          </a:prstGeom>
          <a:solidFill>
            <a:srgbClr val="00D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E1AD1F-5971-48F6-8AF0-4A46FB42D291}"/>
              </a:ext>
            </a:extLst>
          </p:cNvPr>
          <p:cNvSpPr txBox="1"/>
          <p:nvPr userDrawn="1"/>
        </p:nvSpPr>
        <p:spPr>
          <a:xfrm>
            <a:off x="6546373" y="2772394"/>
            <a:ext cx="4443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prstClr val="white"/>
                </a:solidFill>
              </a:rPr>
              <a:t>REDISCOVER THE MEANING OF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03F66-CBF4-440E-9D5F-3B09E0544DC5}"/>
              </a:ext>
            </a:extLst>
          </p:cNvPr>
          <p:cNvSpPr txBox="1"/>
          <p:nvPr userDrawn="1"/>
        </p:nvSpPr>
        <p:spPr>
          <a:xfrm>
            <a:off x="6736412" y="3221250"/>
            <a:ext cx="395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18222E"/>
                </a:solidFill>
              </a:rPr>
              <a:t>TECHNOLOGY</a:t>
            </a:r>
            <a:endParaRPr lang="en-GB" sz="3600" b="1" dirty="0">
              <a:solidFill>
                <a:srgbClr val="182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9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UDA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46418" y="66009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00D0FF"/>
                </a:solidFill>
              </a:rPr>
              <a:t>www.plainconcepts.com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861417-819D-48F0-8556-D6E3B69699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7273" y="4154168"/>
            <a:ext cx="1625138" cy="162513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3D38A59-9D7E-4478-B43B-24AC5147617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166" y="1760511"/>
            <a:ext cx="1625138" cy="16251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81D2DAE-DB0B-47E0-86CD-E67B0247C2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186" y="1774931"/>
            <a:ext cx="1625138" cy="162513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3729E6E-DCA0-4E18-895B-97FFB18803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88297" y="4154168"/>
            <a:ext cx="1625138" cy="1625138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95E66340-53CD-4AF5-A63A-24C7329FB2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98526" y="1776792"/>
            <a:ext cx="1625138" cy="162513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9AABA26-AF53-4A10-B30A-99615F431D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57785" y="4154168"/>
            <a:ext cx="1625138" cy="162513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82DAD00-6C63-4A14-8A25-A12F22617D0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96761" y="4154168"/>
            <a:ext cx="1625138" cy="1625138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53BF99D3-A717-469A-A398-D47FAC0F658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93846" y="1774834"/>
            <a:ext cx="1625138" cy="1625138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37EE149-5D8C-4296-B099-F27F632A583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72111" y="4154168"/>
            <a:ext cx="1625138" cy="162513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8C9F5C-1FA1-4518-A7C4-D491DAF67909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700866" y="1778818"/>
            <a:ext cx="1625138" cy="1625138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6B4A9C5B-3720-4A85-BD9C-F5D89454781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91506" y="1760166"/>
            <a:ext cx="1625138" cy="162513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B9AC801-9063-41D9-810F-53802F797B90}"/>
              </a:ext>
            </a:extLst>
          </p:cNvPr>
          <p:cNvSpPr txBox="1"/>
          <p:nvPr userDrawn="1"/>
        </p:nvSpPr>
        <p:spPr>
          <a:xfrm>
            <a:off x="933907" y="3348070"/>
            <a:ext cx="11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D0FF"/>
                </a:solidFill>
              </a:rPr>
              <a:t>BARCELONA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AC7CA5-7915-47E5-B373-24704DD608AB}"/>
              </a:ext>
            </a:extLst>
          </p:cNvPr>
          <p:cNvSpPr txBox="1"/>
          <p:nvPr userDrawn="1"/>
        </p:nvSpPr>
        <p:spPr>
          <a:xfrm>
            <a:off x="2742965" y="3350093"/>
            <a:ext cx="11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D0FF"/>
                </a:solidFill>
              </a:rPr>
              <a:t>SEVILLA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2D8E25-717A-4420-8F99-F2AB26C2525C}"/>
              </a:ext>
            </a:extLst>
          </p:cNvPr>
          <p:cNvSpPr txBox="1"/>
          <p:nvPr userDrawn="1"/>
        </p:nvSpPr>
        <p:spPr>
          <a:xfrm>
            <a:off x="4543873" y="3352160"/>
            <a:ext cx="11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D0FF"/>
                </a:solidFill>
              </a:rPr>
              <a:t>LONDON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FE47DB-3CA2-464E-8037-15122758D227}"/>
              </a:ext>
            </a:extLst>
          </p:cNvPr>
          <p:cNvSpPr txBox="1"/>
          <p:nvPr userDrawn="1"/>
        </p:nvSpPr>
        <p:spPr>
          <a:xfrm>
            <a:off x="6336748" y="3348070"/>
            <a:ext cx="11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D0FF"/>
                </a:solidFill>
              </a:rPr>
              <a:t>BILBAO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5BBFE1-9B44-4CB4-AC5A-666B3A84289C}"/>
              </a:ext>
            </a:extLst>
          </p:cNvPr>
          <p:cNvSpPr txBox="1"/>
          <p:nvPr userDrawn="1"/>
        </p:nvSpPr>
        <p:spPr>
          <a:xfrm>
            <a:off x="8167792" y="3348070"/>
            <a:ext cx="11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D0FF"/>
                </a:solidFill>
              </a:rPr>
              <a:t>DUBÁI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FB9E0D-E46E-4605-811D-60EF35DC5737}"/>
              </a:ext>
            </a:extLst>
          </p:cNvPr>
          <p:cNvSpPr txBox="1"/>
          <p:nvPr userDrawn="1"/>
        </p:nvSpPr>
        <p:spPr>
          <a:xfrm>
            <a:off x="9952325" y="3348070"/>
            <a:ext cx="11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D0FF"/>
                </a:solidFill>
              </a:rPr>
              <a:t>SEATTLE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C7DDAC-B98B-43AF-A453-F93D7C63CFBD}"/>
              </a:ext>
            </a:extLst>
          </p:cNvPr>
          <p:cNvSpPr txBox="1"/>
          <p:nvPr userDrawn="1"/>
        </p:nvSpPr>
        <p:spPr>
          <a:xfrm>
            <a:off x="1786446" y="5706689"/>
            <a:ext cx="11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D0FF"/>
                </a:solidFill>
              </a:rPr>
              <a:t>MADRID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5CBC1-9721-4846-AA66-4E6479192D61}"/>
              </a:ext>
            </a:extLst>
          </p:cNvPr>
          <p:cNvSpPr txBox="1"/>
          <p:nvPr userDrawn="1"/>
        </p:nvSpPr>
        <p:spPr>
          <a:xfrm>
            <a:off x="3648220" y="5708650"/>
            <a:ext cx="11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D0FF"/>
                </a:solidFill>
              </a:rPr>
              <a:t>LEÓN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9630FF-C4C4-4E82-998C-4E1F9147900D}"/>
              </a:ext>
            </a:extLst>
          </p:cNvPr>
          <p:cNvSpPr txBox="1"/>
          <p:nvPr userDrawn="1"/>
        </p:nvSpPr>
        <p:spPr>
          <a:xfrm>
            <a:off x="5511362" y="5716963"/>
            <a:ext cx="11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D0FF"/>
                </a:solidFill>
              </a:rPr>
              <a:t>AMSTERDAM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8C0E45-5743-42CE-BF05-735940354336}"/>
              </a:ext>
            </a:extLst>
          </p:cNvPr>
          <p:cNvSpPr txBox="1"/>
          <p:nvPr userDrawn="1"/>
        </p:nvSpPr>
        <p:spPr>
          <a:xfrm>
            <a:off x="7341874" y="5711995"/>
            <a:ext cx="11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D0FF"/>
                </a:solidFill>
              </a:rPr>
              <a:t>FRANKFURT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530657-4BE7-4202-9154-075C6AD741D8}"/>
              </a:ext>
            </a:extLst>
          </p:cNvPr>
          <p:cNvSpPr txBox="1"/>
          <p:nvPr userDrawn="1"/>
        </p:nvSpPr>
        <p:spPr>
          <a:xfrm>
            <a:off x="9139756" y="5715917"/>
            <a:ext cx="11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D0FF"/>
                </a:solidFill>
              </a:rPr>
              <a:t>CORUÑA</a:t>
            </a:r>
          </a:p>
        </p:txBody>
      </p:sp>
    </p:spTree>
    <p:extLst>
      <p:ext uri="{BB962C8B-B14F-4D97-AF65-F5344CB8AC3E}">
        <p14:creationId xmlns:p14="http://schemas.microsoft.com/office/powerpoint/2010/main" val="66667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517189" y="3251028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517189" y="955503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cxnSp>
        <p:nvCxnSpPr>
          <p:cNvPr id="29" name="linea"/>
          <p:cNvCxnSpPr/>
          <p:nvPr userDrawn="1"/>
        </p:nvCxnSpPr>
        <p:spPr>
          <a:xfrm>
            <a:off x="5607805" y="3870932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517189" y="5044016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Nombre</a:t>
            </a:r>
            <a:r>
              <a:rPr lang="en-US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517189" y="3934339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517189" y="5514808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Cargo del ponente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33374C2-B6A9-4B48-9237-67F71F025D53}"/>
              </a:ext>
            </a:extLst>
          </p:cNvPr>
          <p:cNvCxnSpPr>
            <a:cxnSpLocks/>
          </p:cNvCxnSpPr>
          <p:nvPr userDrawn="1"/>
        </p:nvCxnSpPr>
        <p:spPr>
          <a:xfrm>
            <a:off x="5187245" y="721947"/>
            <a:ext cx="0" cy="5462722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logo">
            <a:extLst>
              <a:ext uri="{FF2B5EF4-FFF2-40B4-BE49-F238E27FC236}">
                <a16:creationId xmlns:a16="http://schemas.microsoft.com/office/drawing/2014/main" id="{E3464CC6-ABE9-4B42-82B2-95DB05C91E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E432D404-24A9-4546-BF08-6F549739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731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HO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/>
              <a:t>Event    </a:t>
            </a:r>
            <a:endParaRPr lang="es-ES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381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DD.MM.YY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290BC05-F1E1-4878-B17F-EE19FA138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667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B68C1-7578-4F46-8EA1-050B73E030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4224" y="556578"/>
            <a:ext cx="2889250" cy="723900"/>
          </a:xfrm>
        </p:spPr>
        <p:txBody>
          <a:bodyPr>
            <a:normAutofit/>
          </a:bodyPr>
          <a:lstStyle>
            <a:lvl1pPr algn="r">
              <a:defRPr sz="4000">
                <a:solidFill>
                  <a:srgbClr val="00D0FF"/>
                </a:solidFill>
              </a:defRPr>
            </a:lvl1pPr>
          </a:lstStyle>
          <a:p>
            <a:pPr lvl="0"/>
            <a:r>
              <a:rPr lang="en-US" dirty="0" err="1"/>
              <a:t>Contenidos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 err="1"/>
              <a:t>Tema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Tema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Tema</a:t>
            </a:r>
            <a:r>
              <a:rPr lang="en-US" dirty="0"/>
              <a:t> 3…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CD48463-EFD6-4D74-A7CC-94405408D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6688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C203C72-16FF-4AF4-9D64-F1275FDB09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3106" y="1269000"/>
            <a:ext cx="7126255" cy="4320000"/>
          </a:xfrm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/>
              <a:t>Name Surname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85A2D-F365-4050-8373-A05D85C8C71C}"/>
              </a:ext>
            </a:extLst>
          </p:cNvPr>
          <p:cNvCxnSpPr>
            <a:cxnSpLocks/>
          </p:cNvCxnSpPr>
          <p:nvPr userDrawn="1"/>
        </p:nvCxnSpPr>
        <p:spPr>
          <a:xfrm>
            <a:off x="3912973" y="1269000"/>
            <a:ext cx="0" cy="4320000"/>
          </a:xfrm>
          <a:prstGeom prst="line">
            <a:avLst/>
          </a:prstGeom>
          <a:ln w="50800">
            <a:solidFill>
              <a:srgbClr val="07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97343562-345F-41AC-96A4-5F0B3B8A1F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2858" y="5193000"/>
            <a:ext cx="2329414" cy="396000"/>
          </a:xfrm>
          <a:prstGeom prst="rect">
            <a:avLst/>
          </a:prstGeom>
        </p:spPr>
      </p:pic>
      <p:sp>
        <p:nvSpPr>
          <p:cNvPr id="5" name="titulo">
            <a:extLst>
              <a:ext uri="{FF2B5EF4-FFF2-40B4-BE49-F238E27FC236}">
                <a16:creationId xmlns:a16="http://schemas.microsoft.com/office/drawing/2014/main" id="{3D2A1669-6F6A-4D57-B409-0CF25315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2" y="1268999"/>
            <a:ext cx="2627870" cy="3747843"/>
          </a:xfrm>
        </p:spPr>
        <p:txBody>
          <a:bodyPr numCol="1" anchor="ctr"/>
          <a:lstStyle>
            <a:lvl1pPr algn="r">
              <a:defRPr sz="4000" b="0">
                <a:solidFill>
                  <a:srgbClr val="07D0FF"/>
                </a:solidFill>
              </a:defRPr>
            </a:lvl1pPr>
          </a:lstStyle>
          <a:p>
            <a:r>
              <a:rPr lang="en-US"/>
              <a:t>Event    </a:t>
            </a:r>
            <a:endParaRPr lang="es-E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D7A2982-730D-4634-8E55-4FAC5DF3D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69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  <a:endParaRPr lang="es-E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5D9C918-C675-4B6A-9706-63A8335D4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12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HashtagEvento</a:t>
            </a:r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/>
              <a:t>@</a:t>
            </a:r>
            <a:r>
              <a:rPr lang="es-ES" err="1"/>
              <a:t>nombretwitter</a:t>
            </a:r>
            <a:endParaRPr lang="es-ES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719190FD-18B4-49A9-A970-2D4ECC80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37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E9C-A6DE-47EE-9B6A-38415C36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64F6-92E3-45BD-ADA8-19C15B69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3757-771F-4688-BD68-A42C5439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6A94-A537-4487-A056-C25823E8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D51D-48AD-4BAB-9846-2AD93B8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890584"/>
            <a:ext cx="3362258" cy="621567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2292"/>
            <a:ext cx="3362258" cy="333223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/>
              <a:t>@</a:t>
            </a:r>
            <a:r>
              <a:rPr lang="es-ES" err="1"/>
              <a:t>nombretwitter</a:t>
            </a:r>
            <a:endParaRPr lang="es-ES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/>
              <a:t>@</a:t>
            </a:r>
            <a:r>
              <a:rPr lang="es-ES" err="1"/>
              <a:t>nombretwitter</a:t>
            </a:r>
            <a:endParaRPr lang="es-ES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861218C1-C831-4EDC-BFAF-FD17E693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636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C8AC37E9-5EDD-4BFC-A190-A64AE6787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155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5571F56-FA1A-4E6A-90F7-AF1C643BD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11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line</a:t>
            </a:r>
          </a:p>
          <a:p>
            <a:pPr lvl="2"/>
            <a:r>
              <a:rPr lang="en-US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9F76714-77B5-4456-8DC5-95C951EC9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443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B2DC3DD-1F9C-4AF1-9FEB-6D8837F66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78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C8FE7132-972E-46BB-B003-0E012A93F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110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9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FOTO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75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 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268E5E6-67BA-42FA-8660-61BED73E6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93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6B6A209-635E-46B6-B908-57B6DAED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485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A8E8-B788-4F6E-93BC-6F102909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D29C-FC99-44CE-BED1-7487595B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F88C-6F7C-404C-8D30-1C73CE7C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D7BB-20B2-4559-A96C-A5855183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20B7-0140-4A6D-BBC9-3A9BC4F8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58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573B7-CE88-41D0-B654-FEE67177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282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961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RUITING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Content Placeholder 11">
            <a:extLst>
              <a:ext uri="{FF2B5EF4-FFF2-40B4-BE49-F238E27FC236}">
                <a16:creationId xmlns:a16="http://schemas.microsoft.com/office/drawing/2014/main" id="{F0DDAE67-0D15-4530-BDD8-D980EA5E03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25" y="4253843"/>
            <a:ext cx="5290801" cy="1770888"/>
          </a:xfrm>
          <a:prstGeom prst="rect">
            <a:avLst/>
          </a:prstGeom>
        </p:spPr>
      </p:pic>
      <p:pic>
        <p:nvPicPr>
          <p:cNvPr id="23" name="Picture Placeholder 15">
            <a:extLst>
              <a:ext uri="{FF2B5EF4-FFF2-40B4-BE49-F238E27FC236}">
                <a16:creationId xmlns:a16="http://schemas.microsoft.com/office/drawing/2014/main" id="{110ECAB1-BEF5-4C75-B365-97786253CD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" r="39772"/>
          <a:stretch/>
        </p:blipFill>
        <p:spPr>
          <a:xfrm>
            <a:off x="0" y="0"/>
            <a:ext cx="5849938" cy="6858000"/>
          </a:xfrm>
          <a:prstGeom prst="rect">
            <a:avLst/>
          </a:prstGeom>
        </p:spPr>
      </p:pic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BD264741-94DF-4B23-99C1-6CCCB8249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BF445F6-AF25-4925-B1F5-3A54130E22E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E4EDB4AA-7FDF-4D2B-AE23-9C933506E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E8EFA-CA3D-4652-A1A7-C626962F7934}"/>
              </a:ext>
            </a:extLst>
          </p:cNvPr>
          <p:cNvSpPr txBox="1"/>
          <p:nvPr userDrawn="1"/>
        </p:nvSpPr>
        <p:spPr>
          <a:xfrm>
            <a:off x="6365941" y="3257437"/>
            <a:ext cx="511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quieres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unirte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nuestro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equipo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echa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vistazo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 las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ofertas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trabajo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tenemos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publicadas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actualmente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n-GB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nuestro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b="1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LinkedIn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GB" b="1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página</a:t>
            </a:r>
            <a:r>
              <a:rPr lang="en-GB" b="1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web</a:t>
            </a:r>
            <a:r>
              <a:rPr lang="en-GB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E7DB6-71ED-40D0-A2BC-47B0FCC2CF3E}"/>
              </a:ext>
            </a:extLst>
          </p:cNvPr>
          <p:cNvSpPr txBox="1"/>
          <p:nvPr userDrawn="1"/>
        </p:nvSpPr>
        <p:spPr>
          <a:xfrm>
            <a:off x="6365941" y="1134898"/>
            <a:ext cx="5290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43536D"/>
                </a:solidFill>
              </a:rPr>
              <a:t>¡ESTAMOS CRECIENDO!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94C79051-C3EC-42E6-AAB4-7BFB74C7D9CE}"/>
              </a:ext>
            </a:extLst>
          </p:cNvPr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16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¡GRACIAS!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0CB3E44-6F63-4644-B773-F849E513D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952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C759-B589-428D-BDA0-54843EA0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8745-0FE3-4084-BD72-8A0B38E97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C0F8-545B-432B-BA26-E0225077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7581C-72C7-47D8-AD2D-3E13CB1B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82E4F-F924-4D61-82E6-0C157A92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3AD0F-BE24-46FA-8703-8EACADB1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3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ED30-7754-453D-8199-F46B3A55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6BAF-BAF5-4675-8242-51B61C9B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F7F52-5805-4D3D-83EA-4702AD945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7B416-477A-4A43-B967-E4A0757D9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80B34-8976-4CA0-8240-53F3EEF42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EC159-18F7-4E32-AC28-4F691A4C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8D4F7-FFC8-4111-8060-B13F625C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739E0-6679-4107-BC32-156B0E3E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CE28-AF06-4479-80EC-0BFFD786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67918-2D19-495A-B1F0-496D73C1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2BA1E-DEE1-40C7-8994-D56B66B3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742AA-FDFD-4819-9598-27AC8A86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EE712-9B31-494A-8300-CF41FA07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8EDBC-46BA-4D0D-941D-B6C6FA64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B3845-1E0F-445C-9754-FC265159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BB50-94CD-40D5-AE28-5BECBE12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D4C5-21E9-4E9C-9AF7-70D9F2FD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1CE7C-89D7-45F5-8837-07FEA8A6B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10D6E-16BB-4C04-9384-E47B47DA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706DD-A273-4F7B-82DE-CD50562D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8D8B0-8B49-4861-9116-B42D3C04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0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D99D-FA2D-4D04-982A-4CDA8CB8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8E353-A968-4086-A595-E264F4895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BA886-7AD0-4204-8E61-B6986BA34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BFE0B-F459-4916-8E9E-FADB88AE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248A-F4E1-44A0-81B1-C91B49F1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6D3D5-F860-48A5-BC9F-1B404D84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339BA-0B56-4FB1-ACEF-32F64950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4B672-1B11-47CE-8C93-02AC9337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8D8CA-D297-461B-AF9A-8F6269C00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2C733-A32D-4644-9A74-C63BBE040F1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8BF9-286C-4198-AB5B-612526776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8E00-5174-4450-B76A-39A98ECDF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82C5-1758-4094-96BB-A22639B3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78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59067-41C2-4B47-AF22-3F69B47D6B0E}"/>
              </a:ext>
            </a:extLst>
          </p:cNvPr>
          <p:cNvSpPr/>
          <p:nvPr/>
        </p:nvSpPr>
        <p:spPr>
          <a:xfrm>
            <a:off x="9832" y="4807974"/>
            <a:ext cx="12192000" cy="1750142"/>
          </a:xfrm>
          <a:prstGeom prst="rect">
            <a:avLst/>
          </a:prstGeom>
          <a:solidFill>
            <a:srgbClr val="17212D"/>
          </a:solidFill>
          <a:ln>
            <a:solidFill>
              <a:srgbClr val="17212D"/>
            </a:solidFill>
          </a:ln>
          <a:effectLst>
            <a:glow>
              <a:schemeClr val="accent1">
                <a:alpha val="9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  <a:ea typeface="SimHei" panose="020B0503020204020204" pitchFamily="49" charset="-122"/>
                <a:cs typeface="Vrinda" panose="020B0502040204020203" pitchFamily="34" charset="0"/>
              </a:rPr>
              <a:t>Mutation Testing</a:t>
            </a:r>
          </a:p>
          <a:p>
            <a:pPr algn="r"/>
            <a:endParaRPr lang="en-US" dirty="0">
              <a:solidFill>
                <a:schemeClr val="bg1"/>
              </a:solidFill>
              <a:latin typeface="Tw Cen MT" panose="020B0602020104020603" pitchFamily="34" charset="0"/>
              <a:ea typeface="SimHei" panose="020B0503020204020204" pitchFamily="49" charset="-122"/>
              <a:cs typeface="Vrinda" panose="020B0502040204020203" pitchFamily="34" charset="0"/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SimHei" panose="020B0503020204020204" pitchFamily="49" charset="-122"/>
                <a:cs typeface="Vrinda" panose="020B0502040204020203" pitchFamily="34" charset="0"/>
              </a:rPr>
              <a:t>by example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39D901-E6D1-498A-86A9-CAF6872256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552" y="0"/>
            <a:ext cx="1768883" cy="149255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4807974"/>
            <a:ext cx="4432628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A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CODE COVERAGE</a:t>
            </a:r>
          </a:p>
        </p:txBody>
      </p:sp>
    </p:spTree>
    <p:extLst>
      <p:ext uri="{BB962C8B-B14F-4D97-AF65-F5344CB8AC3E}">
        <p14:creationId xmlns:p14="http://schemas.microsoft.com/office/powerpoint/2010/main" val="301596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It’s a measure used to describe the degree to which the source code of a program  is executed when a particular test suit runs.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>
                <a:solidFill>
                  <a:srgbClr val="00D0FF"/>
                </a:solidFill>
              </a:rPr>
              <a:t>CODE COVERAGE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</p:spTree>
    <p:extLst>
      <p:ext uri="{BB962C8B-B14F-4D97-AF65-F5344CB8AC3E}">
        <p14:creationId xmlns:p14="http://schemas.microsoft.com/office/powerpoint/2010/main" val="38947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endParaRPr lang="en-US" sz="2800" dirty="0"/>
          </a:p>
          <a:p>
            <a:pPr marL="457200" indent="-457200"/>
            <a:r>
              <a:rPr lang="en-US" sz="2800" dirty="0"/>
              <a:t>It’s a good target but beware! 100% code coverage doesn’t mean 100% code correctness.</a:t>
            </a:r>
            <a:br>
              <a:rPr lang="en-US" sz="2800" dirty="0"/>
            </a:br>
            <a:endParaRPr lang="en-US" sz="2800" dirty="0"/>
          </a:p>
          <a:p>
            <a:pPr marL="457200" indent="-457200"/>
            <a:r>
              <a:rPr lang="en-US" sz="2800" dirty="0"/>
              <a:t>It’s a measure of how much code has been actioned by your tests but not how many cases or scenarios.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The</a:t>
            </a:r>
            <a:r>
              <a:rPr lang="es-ES" dirty="0"/>
              <a:t> 100% CC </a:t>
            </a:r>
            <a:r>
              <a:rPr lang="es-ES" dirty="0">
                <a:solidFill>
                  <a:srgbClr val="00D0FF"/>
                </a:solidFill>
              </a:rPr>
              <a:t>MISTAKE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</p:spTree>
    <p:extLst>
      <p:ext uri="{BB962C8B-B14F-4D97-AF65-F5344CB8AC3E}">
        <p14:creationId xmlns:p14="http://schemas.microsoft.com/office/powerpoint/2010/main" val="110007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1026214" y="3297947"/>
            <a:ext cx="2532433" cy="1183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function (a, b: int) {</a:t>
            </a:r>
          </a:p>
          <a:p>
            <a:r>
              <a:rPr lang="es-ES"/>
              <a:t>    return a / b;</a:t>
            </a:r>
            <a:endParaRPr lang="es-ES" dirty="0"/>
          </a:p>
          <a:p>
            <a:r>
              <a:rPr lang="es-ES"/>
              <a:t>}</a:t>
            </a:r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1311966" y="-1"/>
            <a:ext cx="9720470" cy="1226127"/>
          </a:xfrm>
        </p:spPr>
        <p:txBody>
          <a:bodyPr>
            <a:normAutofit/>
          </a:bodyPr>
          <a:lstStyle/>
          <a:p>
            <a:r>
              <a:rPr lang="es-ES" sz="5850"/>
              <a:t>An </a:t>
            </a:r>
            <a:r>
              <a:rPr lang="es-ES" sz="5850">
                <a:solidFill>
                  <a:schemeClr val="accent3"/>
                </a:solidFill>
              </a:rPr>
              <a:t>EXAMPLE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Testing a discrete code unit</a:t>
            </a:r>
            <a:endParaRPr lang="en-U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5871841" y="2890969"/>
            <a:ext cx="2660827" cy="18819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Test</a:t>
            </a:r>
          </a:p>
          <a:p>
            <a:r>
              <a:rPr lang="es-ES" err="1"/>
              <a:t>Initial</a:t>
            </a:r>
            <a:r>
              <a:rPr lang="es-ES" dirty="0"/>
              <a:t> </a:t>
            </a:r>
            <a:r>
              <a:rPr lang="es-ES" err="1"/>
              <a:t>state</a:t>
            </a:r>
            <a:r>
              <a:rPr lang="es-ES" dirty="0"/>
              <a:t>:</a:t>
            </a:r>
          </a:p>
          <a:p>
            <a:r>
              <a:rPr lang="es-ES"/>
              <a:t>    a = 4</a:t>
            </a:r>
          </a:p>
          <a:p>
            <a:r>
              <a:rPr lang="es-ES"/>
              <a:t>    b = 2</a:t>
            </a:r>
          </a:p>
          <a:p>
            <a:r>
              <a:rPr lang="es-ES" err="1"/>
              <a:t>Expected</a:t>
            </a:r>
            <a:r>
              <a:rPr lang="es-ES" dirty="0"/>
              <a:t> </a:t>
            </a:r>
            <a:r>
              <a:rPr lang="es-ES"/>
              <a:t>result: 2</a:t>
            </a:r>
          </a:p>
        </p:txBody>
      </p:sp>
      <p:sp>
        <p:nvSpPr>
          <p:cNvPr id="14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008918" y="2890969"/>
            <a:ext cx="2660827" cy="257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rgbClr val="FFFF00"/>
                </a:solidFill>
              </a:rPr>
              <a:t>Missing Test</a:t>
            </a:r>
            <a:endParaRPr lang="es-ES" dirty="0">
              <a:solidFill>
                <a:srgbClr val="FFFF00"/>
              </a:solidFill>
            </a:endParaRPr>
          </a:p>
          <a:p>
            <a:r>
              <a:rPr lang="es-ES" err="1">
                <a:solidFill>
                  <a:srgbClr val="FFFF00"/>
                </a:solidFill>
              </a:rPr>
              <a:t>Initial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err="1">
                <a:solidFill>
                  <a:srgbClr val="FFFF00"/>
                </a:solidFill>
              </a:rPr>
              <a:t>state</a:t>
            </a:r>
            <a:r>
              <a:rPr lang="es-ES" dirty="0">
                <a:solidFill>
                  <a:srgbClr val="FFFF00"/>
                </a:solidFill>
              </a:rPr>
              <a:t>:</a:t>
            </a:r>
          </a:p>
          <a:p>
            <a:r>
              <a:rPr lang="es-ES">
                <a:solidFill>
                  <a:srgbClr val="FFFF00"/>
                </a:solidFill>
              </a:rPr>
              <a:t>    a = 1</a:t>
            </a:r>
            <a:endParaRPr lang="es-ES" dirty="0">
              <a:solidFill>
                <a:srgbClr val="FFFF00"/>
              </a:solidFill>
            </a:endParaRPr>
          </a:p>
          <a:p>
            <a:r>
              <a:rPr lang="es-ES">
                <a:solidFill>
                  <a:srgbClr val="FFFF00"/>
                </a:solidFill>
              </a:rPr>
              <a:t>    b = 0</a:t>
            </a:r>
            <a:endParaRPr lang="es-ES" dirty="0">
              <a:solidFill>
                <a:srgbClr val="FFFF00"/>
              </a:solidFill>
            </a:endParaRPr>
          </a:p>
          <a:p>
            <a:r>
              <a:rPr lang="es-ES" err="1">
                <a:solidFill>
                  <a:srgbClr val="FFFF00"/>
                </a:solidFill>
              </a:rPr>
              <a:t>Expected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>
                <a:solidFill>
                  <a:srgbClr val="FFFF00"/>
                </a:solidFill>
              </a:rPr>
              <a:t>result: !!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15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3804050" y="2717787"/>
            <a:ext cx="1519320" cy="2578112"/>
          </a:xfrm>
        </p:spPr>
        <p:txBody>
          <a:bodyPr>
            <a:noAutofit/>
          </a:bodyPr>
          <a:lstStyle/>
          <a:p>
            <a:r>
              <a:rPr lang="es-ES" sz="138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57960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AT WORK</a:t>
            </a:r>
          </a:p>
        </p:txBody>
      </p:sp>
    </p:spTree>
    <p:extLst>
      <p:ext uri="{BB962C8B-B14F-4D97-AF65-F5344CB8AC3E}">
        <p14:creationId xmlns:p14="http://schemas.microsoft.com/office/powerpoint/2010/main" val="391266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1311964" y="3046833"/>
            <a:ext cx="1519320" cy="1920021"/>
          </a:xfrm>
        </p:spPr>
        <p:txBody>
          <a:bodyPr>
            <a:normAutofit/>
          </a:bodyPr>
          <a:lstStyle/>
          <a:p>
            <a:r>
              <a:rPr lang="es-ES" dirty="0" err="1"/>
              <a:t>if</a:t>
            </a:r>
            <a:r>
              <a:rPr lang="es-ES" dirty="0"/>
              <a:t> (a &amp;&amp; b) {</a:t>
            </a:r>
          </a:p>
          <a:p>
            <a:r>
              <a:rPr lang="es-ES" dirty="0"/>
              <a:t>    c = 1;</a:t>
            </a:r>
          </a:p>
          <a:p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r>
              <a:rPr lang="es-ES" dirty="0"/>
              <a:t>    c = 0;</a:t>
            </a:r>
          </a:p>
          <a:p>
            <a:r>
              <a:rPr lang="es-ES" dirty="0"/>
              <a:t>}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1311966" y="-1"/>
            <a:ext cx="9720470" cy="1226127"/>
          </a:xfrm>
        </p:spPr>
        <p:txBody>
          <a:bodyPr>
            <a:normAutofit/>
          </a:bodyPr>
          <a:lstStyle/>
          <a:p>
            <a:r>
              <a:rPr lang="es-ES" sz="5870" dirty="0" err="1"/>
              <a:t>Initial</a:t>
            </a:r>
            <a:r>
              <a:rPr lang="es-ES" sz="5870" dirty="0"/>
              <a:t> STAGE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developer writes the first bunch of tests for a given unit of code.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6296136" y="2890969"/>
            <a:ext cx="2660827" cy="2574650"/>
          </a:xfrm>
        </p:spPr>
        <p:txBody>
          <a:bodyPr>
            <a:normAutofit/>
          </a:bodyPr>
          <a:lstStyle/>
          <a:p>
            <a:r>
              <a:rPr lang="es-ES" dirty="0"/>
              <a:t>Test 1</a:t>
            </a:r>
          </a:p>
          <a:p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:</a:t>
            </a:r>
          </a:p>
          <a:p>
            <a:r>
              <a:rPr lang="es-ES" dirty="0"/>
              <a:t>    a = true</a:t>
            </a:r>
          </a:p>
          <a:p>
            <a:r>
              <a:rPr lang="es-ES" dirty="0"/>
              <a:t>    b = true</a:t>
            </a:r>
          </a:p>
          <a:p>
            <a:r>
              <a:rPr lang="es-ES" dirty="0" err="1"/>
              <a:t>Expected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:</a:t>
            </a:r>
          </a:p>
          <a:p>
            <a:r>
              <a:rPr lang="es-ES" dirty="0"/>
              <a:t>    c = 1</a:t>
            </a:r>
          </a:p>
        </p:txBody>
      </p:sp>
      <p:sp>
        <p:nvSpPr>
          <p:cNvPr id="14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008918" y="2890969"/>
            <a:ext cx="2660827" cy="2574650"/>
          </a:xfrm>
        </p:spPr>
        <p:txBody>
          <a:bodyPr>
            <a:normAutofit/>
          </a:bodyPr>
          <a:lstStyle/>
          <a:p>
            <a:r>
              <a:rPr lang="es-ES" dirty="0"/>
              <a:t>Test 2</a:t>
            </a:r>
          </a:p>
          <a:p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:</a:t>
            </a:r>
          </a:p>
          <a:p>
            <a:r>
              <a:rPr lang="es-ES" dirty="0"/>
              <a:t>    a = false</a:t>
            </a:r>
          </a:p>
          <a:p>
            <a:r>
              <a:rPr lang="es-ES" dirty="0"/>
              <a:t>    b = false</a:t>
            </a:r>
          </a:p>
          <a:p>
            <a:r>
              <a:rPr lang="es-ES" dirty="0" err="1"/>
              <a:t>Expected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:</a:t>
            </a:r>
          </a:p>
          <a:p>
            <a:r>
              <a:rPr lang="es-ES" dirty="0"/>
              <a:t>    c = 0</a:t>
            </a:r>
          </a:p>
        </p:txBody>
      </p:sp>
      <p:sp>
        <p:nvSpPr>
          <p:cNvPr id="15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3804050" y="2717787"/>
            <a:ext cx="1519320" cy="2578112"/>
          </a:xfrm>
        </p:spPr>
        <p:txBody>
          <a:bodyPr>
            <a:noAutofit/>
          </a:bodyPr>
          <a:lstStyle/>
          <a:p>
            <a:r>
              <a:rPr lang="es-ES" sz="138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26455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693623" y="2750691"/>
            <a:ext cx="1519320" cy="2512303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Source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(a &amp;&amp; b) {</a:t>
            </a:r>
          </a:p>
          <a:p>
            <a:r>
              <a:rPr lang="es-ES" dirty="0"/>
              <a:t>    c = 1;</a:t>
            </a:r>
          </a:p>
          <a:p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r>
              <a:rPr lang="es-ES" dirty="0"/>
              <a:t>    c = 0;</a:t>
            </a:r>
          </a:p>
          <a:p>
            <a:r>
              <a:rPr lang="es-ES" dirty="0"/>
              <a:t>}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1311966" y="-1"/>
            <a:ext cx="9720470" cy="1226127"/>
          </a:xfrm>
        </p:spPr>
        <p:txBody>
          <a:bodyPr>
            <a:normAutofit/>
          </a:bodyPr>
          <a:lstStyle/>
          <a:p>
            <a:r>
              <a:rPr lang="es-ES" sz="5870" dirty="0" err="1"/>
              <a:t>Generating</a:t>
            </a:r>
            <a:r>
              <a:rPr lang="es-ES" sz="5870" dirty="0"/>
              <a:t> MUTANTS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the condition mutation operator.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5776591" y="2750691"/>
            <a:ext cx="1839944" cy="2574650"/>
          </a:xfrm>
        </p:spPr>
        <p:txBody>
          <a:bodyPr>
            <a:normAutofit/>
          </a:bodyPr>
          <a:lstStyle/>
          <a:p>
            <a:r>
              <a:rPr lang="es-ES" dirty="0"/>
              <a:t>Test 1</a:t>
            </a:r>
          </a:p>
          <a:p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:</a:t>
            </a:r>
          </a:p>
          <a:p>
            <a:r>
              <a:rPr lang="es-ES" dirty="0"/>
              <a:t>    a = true</a:t>
            </a:r>
          </a:p>
          <a:p>
            <a:r>
              <a:rPr lang="es-ES" dirty="0"/>
              <a:t>    b = true</a:t>
            </a:r>
          </a:p>
          <a:p>
            <a:r>
              <a:rPr lang="es-ES" dirty="0" err="1"/>
              <a:t>Expected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:</a:t>
            </a:r>
          </a:p>
          <a:p>
            <a:r>
              <a:rPr lang="es-ES" dirty="0"/>
              <a:t>    c = 1</a:t>
            </a:r>
          </a:p>
        </p:txBody>
      </p:sp>
      <p:sp>
        <p:nvSpPr>
          <p:cNvPr id="14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989880" y="2785891"/>
            <a:ext cx="1834974" cy="257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rgbClr val="FFFF00"/>
                </a:solidFill>
              </a:rPr>
              <a:t>Missing Test</a:t>
            </a:r>
          </a:p>
          <a:p>
            <a:r>
              <a:rPr lang="es-ES" err="1">
                <a:solidFill>
                  <a:srgbClr val="FFFF00"/>
                </a:solidFill>
              </a:rPr>
              <a:t>Initial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err="1">
                <a:solidFill>
                  <a:srgbClr val="FFFF00"/>
                </a:solidFill>
              </a:rPr>
              <a:t>state</a:t>
            </a:r>
            <a:r>
              <a:rPr lang="es-ES" dirty="0">
                <a:solidFill>
                  <a:srgbClr val="FFFF00"/>
                </a:solidFill>
              </a:rPr>
              <a:t>:</a:t>
            </a:r>
          </a:p>
          <a:p>
            <a:r>
              <a:rPr lang="es-ES" dirty="0">
                <a:solidFill>
                  <a:srgbClr val="FFFF00"/>
                </a:solidFill>
              </a:rPr>
              <a:t>    a = false</a:t>
            </a:r>
          </a:p>
          <a:p>
            <a:r>
              <a:rPr lang="es-ES" dirty="0">
                <a:solidFill>
                  <a:srgbClr val="FFFF00"/>
                </a:solidFill>
              </a:rPr>
              <a:t>    b = true</a:t>
            </a:r>
          </a:p>
          <a:p>
            <a:r>
              <a:rPr lang="es-ES" err="1">
                <a:solidFill>
                  <a:srgbClr val="FFFF00"/>
                </a:solidFill>
              </a:rPr>
              <a:t>Expected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err="1">
                <a:solidFill>
                  <a:srgbClr val="FFFF00"/>
                </a:solidFill>
              </a:rPr>
              <a:t>result</a:t>
            </a:r>
            <a:r>
              <a:rPr lang="es-ES" dirty="0">
                <a:solidFill>
                  <a:srgbClr val="FFFF00"/>
                </a:solidFill>
              </a:rPr>
              <a:t>:</a:t>
            </a:r>
          </a:p>
          <a:p>
            <a:r>
              <a:rPr lang="es-ES" dirty="0">
                <a:solidFill>
                  <a:srgbClr val="FFFF00"/>
                </a:solidFill>
              </a:rPr>
              <a:t>    c = 0</a:t>
            </a:r>
          </a:p>
        </p:txBody>
      </p:sp>
      <p:sp>
        <p:nvSpPr>
          <p:cNvPr id="15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4354583" y="2717787"/>
            <a:ext cx="954986" cy="2578112"/>
          </a:xfrm>
        </p:spPr>
        <p:txBody>
          <a:bodyPr>
            <a:noAutofit/>
          </a:bodyPr>
          <a:lstStyle/>
          <a:p>
            <a:r>
              <a:rPr lang="es-ES" sz="13800" dirty="0"/>
              <a:t>{</a:t>
            </a:r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2524103" y="2750691"/>
            <a:ext cx="1519320" cy="2512304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Mutant</a:t>
            </a:r>
            <a:r>
              <a:rPr lang="es-ES" dirty="0"/>
              <a:t> 1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(a </a:t>
            </a:r>
            <a:r>
              <a:rPr lang="es-ES" dirty="0">
                <a:solidFill>
                  <a:srgbClr val="FFFF00"/>
                </a:solidFill>
              </a:rPr>
              <a:t>||</a:t>
            </a:r>
            <a:r>
              <a:rPr lang="es-ES" dirty="0"/>
              <a:t> b) {</a:t>
            </a:r>
          </a:p>
          <a:p>
            <a:r>
              <a:rPr lang="es-ES" dirty="0"/>
              <a:t>    c = 1;</a:t>
            </a:r>
          </a:p>
          <a:p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r>
              <a:rPr lang="es-ES" dirty="0"/>
              <a:t>    c = 0;</a:t>
            </a:r>
          </a:p>
          <a:p>
            <a:r>
              <a:rPr lang="es-ES" dirty="0"/>
              <a:t>}</a:t>
            </a:r>
          </a:p>
        </p:txBody>
      </p:sp>
      <p:sp>
        <p:nvSpPr>
          <p:cNvPr id="11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7910455" y="2750691"/>
            <a:ext cx="1785504" cy="2574650"/>
          </a:xfrm>
        </p:spPr>
        <p:txBody>
          <a:bodyPr>
            <a:normAutofit/>
          </a:bodyPr>
          <a:lstStyle/>
          <a:p>
            <a:r>
              <a:rPr lang="es-ES" dirty="0"/>
              <a:t>Test 2</a:t>
            </a:r>
          </a:p>
          <a:p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:</a:t>
            </a:r>
          </a:p>
          <a:p>
            <a:r>
              <a:rPr lang="es-ES" dirty="0"/>
              <a:t>    a = false</a:t>
            </a:r>
          </a:p>
          <a:p>
            <a:r>
              <a:rPr lang="es-ES" dirty="0"/>
              <a:t>    b = false</a:t>
            </a:r>
          </a:p>
          <a:p>
            <a:r>
              <a:rPr lang="es-ES" dirty="0" err="1"/>
              <a:t>Expected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:</a:t>
            </a:r>
          </a:p>
          <a:p>
            <a:r>
              <a:rPr lang="es-ES" dirty="0"/>
              <a:t>    c = 0</a:t>
            </a:r>
          </a:p>
        </p:txBody>
      </p:sp>
    </p:spTree>
    <p:extLst>
      <p:ext uri="{BB962C8B-B14F-4D97-AF65-F5344CB8AC3E}">
        <p14:creationId xmlns:p14="http://schemas.microsoft.com/office/powerpoint/2010/main" val="16605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We’re trying to find </a:t>
            </a:r>
            <a:r>
              <a:rPr lang="en-US" sz="3200" dirty="0">
                <a:solidFill>
                  <a:srgbClr val="00D0FF"/>
                </a:solidFill>
              </a:rPr>
              <a:t>incorrect tests </a:t>
            </a:r>
            <a:r>
              <a:rPr lang="en-US" sz="3200" dirty="0"/>
              <a:t>(tests that miss the use case under test) and </a:t>
            </a:r>
            <a:r>
              <a:rPr lang="en-US" sz="3200" dirty="0">
                <a:solidFill>
                  <a:srgbClr val="00D0FF"/>
                </a:solidFill>
              </a:rPr>
              <a:t>missing tests</a:t>
            </a:r>
            <a:r>
              <a:rPr lang="en-US" sz="3200" dirty="0"/>
              <a:t>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>
                <a:solidFill>
                  <a:srgbClr val="00D0FF"/>
                </a:solidFill>
              </a:rPr>
              <a:t>TESTED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</p:spTree>
    <p:extLst>
      <p:ext uri="{BB962C8B-B14F-4D97-AF65-F5344CB8AC3E}">
        <p14:creationId xmlns:p14="http://schemas.microsoft.com/office/powerpoint/2010/main" val="352966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Mutation</a:t>
            </a:r>
            <a:r>
              <a:rPr lang="es-ES" dirty="0"/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1988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800" dirty="0" err="1"/>
              <a:t>Arithmetic</a:t>
            </a:r>
            <a:r>
              <a:rPr lang="es-ES" sz="2800" dirty="0"/>
              <a:t> </a:t>
            </a:r>
            <a:r>
              <a:rPr lang="es-ES" sz="2800" dirty="0" err="1"/>
              <a:t>operator</a:t>
            </a:r>
            <a:endParaRPr lang="es-ES" sz="2800" dirty="0"/>
          </a:p>
          <a:p>
            <a:r>
              <a:rPr lang="en-US" sz="2800" dirty="0"/>
              <a:t>Array declaration</a:t>
            </a:r>
          </a:p>
          <a:p>
            <a:r>
              <a:rPr lang="es-ES" sz="2800" dirty="0"/>
              <a:t>Block </a:t>
            </a:r>
            <a:r>
              <a:rPr lang="es-ES" sz="2800" dirty="0" err="1"/>
              <a:t>statement</a:t>
            </a:r>
            <a:endParaRPr lang="es-ES" sz="2800" dirty="0"/>
          </a:p>
          <a:p>
            <a:r>
              <a:rPr lang="en-US" sz="2800" dirty="0"/>
              <a:t>Boolean literal</a:t>
            </a:r>
          </a:p>
          <a:p>
            <a:r>
              <a:rPr lang="en-US" sz="2800" dirty="0"/>
              <a:t>Conditional expression</a:t>
            </a:r>
          </a:p>
          <a:p>
            <a:r>
              <a:rPr lang="en-US" sz="2800" dirty="0"/>
              <a:t>Equality operator</a:t>
            </a:r>
          </a:p>
          <a:p>
            <a:r>
              <a:rPr lang="en-US" sz="2800" dirty="0"/>
              <a:t>Logical operator</a:t>
            </a:r>
          </a:p>
          <a:p>
            <a:r>
              <a:rPr lang="en-US" sz="2800" dirty="0"/>
              <a:t>String literal</a:t>
            </a:r>
          </a:p>
          <a:p>
            <a:r>
              <a:rPr lang="en-US" sz="2800" dirty="0"/>
              <a:t>Unary operator</a:t>
            </a:r>
          </a:p>
          <a:p>
            <a:r>
              <a:rPr lang="en-US" sz="2800" dirty="0"/>
              <a:t>Update operator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>
                <a:solidFill>
                  <a:srgbClr val="00D0FF"/>
                </a:solidFill>
              </a:rPr>
              <a:t>REPRESENTATIVE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</p:spTree>
    <p:extLst>
      <p:ext uri="{BB962C8B-B14F-4D97-AF65-F5344CB8AC3E}">
        <p14:creationId xmlns:p14="http://schemas.microsoft.com/office/powerpoint/2010/main" val="255246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E544-3E46-4F80-822D-C239E887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/>
          <a:lstStyle/>
          <a:p>
            <a:r>
              <a:rPr lang="en-GB" dirty="0"/>
              <a:t>Developer @</a:t>
            </a:r>
            <a:r>
              <a:rPr lang="en-GB" dirty="0" err="1"/>
              <a:t>plainConcepts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74FCF-07AE-4B20-B167-396255D7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023" y="1890584"/>
            <a:ext cx="3362258" cy="621567"/>
          </a:xfrm>
        </p:spPr>
        <p:txBody>
          <a:bodyPr/>
          <a:lstStyle/>
          <a:p>
            <a:r>
              <a:rPr lang="en-GB" dirty="0"/>
              <a:t>David Setién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A174ED3-F948-4324-8384-5A9C9F35B57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r="15690"/>
          <a:stretch>
            <a:fillRect/>
          </a:stretch>
        </p:blipFill>
        <p:spPr>
          <a:xfrm>
            <a:off x="6249489" y="1897349"/>
            <a:ext cx="2156909" cy="314173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7CD24-BF16-4052-BF96-034E9AAA1D7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40608" y="2925516"/>
            <a:ext cx="3362258" cy="5470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#running #</a:t>
            </a:r>
            <a:r>
              <a:rPr lang="en-GB" err="1"/>
              <a:t>trailrunning</a:t>
            </a:r>
            <a:r>
              <a:rPr lang="en-GB" dirty="0"/>
              <a:t> #mountain </a:t>
            </a:r>
            <a:r>
              <a:rPr lang="en-GB"/>
              <a:t>#CantabriaInfinita</a:t>
            </a:r>
            <a:r>
              <a:rPr lang="en-GB" dirty="0"/>
              <a:t> #dotnet #geek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34C7D-0B6B-48C2-8972-B750E43AA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40608" y="1896201"/>
            <a:ext cx="3362258" cy="615950"/>
          </a:xfrm>
        </p:spPr>
        <p:txBody>
          <a:bodyPr/>
          <a:lstStyle/>
          <a:p>
            <a:r>
              <a:rPr lang="en-GB" dirty="0"/>
              <a:t>Alejandro González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45DE4C-F8BD-49D6-8534-D4B1D27BC5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40608" y="2592292"/>
            <a:ext cx="3362258" cy="32645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Consultor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3EAA35-AFD0-43D2-AFDA-50EE67F957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53022" y="2592292"/>
            <a:ext cx="3362258" cy="33322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Consultor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772473-5671-481A-8242-8F4576754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40608" y="3621179"/>
            <a:ext cx="3362259" cy="270241"/>
          </a:xfrm>
        </p:spPr>
        <p:txBody>
          <a:bodyPr/>
          <a:lstStyle/>
          <a:p>
            <a:r>
              <a:rPr lang="en-GB" dirty="0"/>
              <a:t>@glez4lex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E28778-5CD8-4FD4-8761-CF8E4401E3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53022" y="3621179"/>
            <a:ext cx="3362257" cy="270241"/>
          </a:xfrm>
        </p:spPr>
        <p:txBody>
          <a:bodyPr/>
          <a:lstStyle/>
          <a:p>
            <a:r>
              <a:rPr lang="en-GB" dirty="0"/>
              <a:t>@</a:t>
            </a:r>
            <a:r>
              <a:rPr lang="en-GB" dirty="0" err="1"/>
              <a:t>DavidSetien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18C2D01-EDEC-4C6B-9E49-C74D2F7B6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14" name="Picture 2" descr="Alex">
            <a:extLst>
              <a:ext uri="{FF2B5EF4-FFF2-40B4-BE49-F238E27FC236}">
                <a16:creationId xmlns:a16="http://schemas.microsoft.com/office/drawing/2014/main" id="{0E199160-FAA4-43D5-BD61-929A2CD31A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7430" r="17430"/>
          <a:stretch>
            <a:fillRect/>
          </a:stretch>
        </p:blipFill>
        <p:spPr>
          <a:xfrm>
            <a:off x="237074" y="1897349"/>
            <a:ext cx="2156909" cy="31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4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i="1" dirty="0"/>
              <a:t>A Practical System for Mutation Testing</a:t>
            </a:r>
            <a:r>
              <a:rPr lang="en-US" sz="2800" dirty="0"/>
              <a:t>: Help for the Common </a:t>
            </a:r>
            <a:r>
              <a:rPr lang="en-US" sz="2800"/>
              <a:t>Programmer by A. Jefferson Offutt. George Mason University.</a:t>
            </a:r>
            <a:endParaRPr lang="en-US"/>
          </a:p>
          <a:p>
            <a:endParaRPr lang="en-US" sz="2800" dirty="0"/>
          </a:p>
          <a:p>
            <a:r>
              <a:rPr lang="en-US" sz="2800" i="1" dirty="0"/>
              <a:t>Introduction to Software Testing</a:t>
            </a:r>
            <a:r>
              <a:rPr lang="en-US" sz="2800" dirty="0"/>
              <a:t> by Paul </a:t>
            </a:r>
            <a:r>
              <a:rPr lang="en-US" sz="2800" err="1"/>
              <a:t>Ammann</a:t>
            </a:r>
            <a:r>
              <a:rPr lang="en-US" sz="2800" dirty="0"/>
              <a:t> and Jeff Offutt. </a:t>
            </a:r>
            <a:r>
              <a:rPr lang="en-US" sz="2800"/>
              <a:t>Cambridge University Press.</a:t>
            </a:r>
          </a:p>
          <a:p>
            <a:endParaRPr lang="en-US" sz="2800" dirty="0"/>
          </a:p>
          <a:p>
            <a:r>
              <a:rPr lang="en-US" sz="2800"/>
              <a:t>Stryker Framework. @stryker-mutator</a:t>
            </a:r>
          </a:p>
          <a:p>
            <a:endParaRPr lang="en-US" sz="2800" dirty="0"/>
          </a:p>
          <a:p>
            <a:r>
              <a:rPr lang="en-US" sz="2800"/>
              <a:t>Word </a:t>
            </a:r>
            <a:r>
              <a:rPr lang="en-US" sz="2800" i="1"/>
              <a:t>mutation testing. </a:t>
            </a:r>
            <a:r>
              <a:rPr lang="en-US" sz="2800"/>
              <a:t>Wikipedia.org.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800" err="1"/>
              <a:t>Recommended</a:t>
            </a:r>
            <a:r>
              <a:rPr lang="es-ES" sz="4800" dirty="0"/>
              <a:t> </a:t>
            </a:r>
            <a:r>
              <a:rPr lang="es-ES" sz="4800" dirty="0">
                <a:solidFill>
                  <a:srgbClr val="00D0FF"/>
                </a:solidFill>
              </a:rPr>
              <a:t>READS &amp; </a:t>
            </a:r>
            <a:r>
              <a:rPr lang="es-ES" sz="4800">
                <a:solidFill>
                  <a:srgbClr val="00D0FF"/>
                </a:solidFill>
              </a:rPr>
              <a:t>REFERENCES</a:t>
            </a:r>
            <a:endParaRPr lang="es-ES" sz="4800" dirty="0">
              <a:solidFill>
                <a:srgbClr val="00D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</p:spTree>
    <p:extLst>
      <p:ext uri="{BB962C8B-B14F-4D97-AF65-F5344CB8AC3E}">
        <p14:creationId xmlns:p14="http://schemas.microsoft.com/office/powerpoint/2010/main" val="1623084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Mutation simple examples</a:t>
            </a:r>
            <a:br>
              <a:rPr lang="en-US" sz="2800" dirty="0"/>
            </a:br>
            <a:r>
              <a:rPr lang="en-US" sz="2800" dirty="0"/>
              <a:t>https://github.com/superseti/mutation-simple-examples</a:t>
            </a:r>
          </a:p>
          <a:p>
            <a:endParaRPr lang="en-US" sz="2800" dirty="0"/>
          </a:p>
          <a:p>
            <a:r>
              <a:rPr lang="en-US" sz="2800" dirty="0" err="1"/>
              <a:t>Robobar</a:t>
            </a:r>
            <a:r>
              <a:rPr lang="en-US" sz="2800" dirty="0"/>
              <a:t> example</a:t>
            </a:r>
            <a:br>
              <a:rPr lang="en-US" sz="2800" dirty="0"/>
            </a:br>
            <a:r>
              <a:rPr lang="en-US" sz="2800" dirty="0"/>
              <a:t>https://github.com/superseti/robobar-example</a:t>
            </a:r>
          </a:p>
          <a:p>
            <a:endParaRPr lang="en-US" sz="2800" dirty="0"/>
          </a:p>
          <a:p>
            <a:r>
              <a:rPr lang="en-US" sz="2800" dirty="0"/>
              <a:t>Slideshow</a:t>
            </a:r>
            <a:br>
              <a:rPr lang="en-US" sz="2800" dirty="0"/>
            </a:br>
            <a:r>
              <a:rPr lang="en-US" sz="2800" dirty="0"/>
              <a:t>https://github.com/glezalex/mutation-testing-by-example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800" dirty="0" err="1"/>
              <a:t>Speech</a:t>
            </a:r>
            <a:r>
              <a:rPr lang="es-ES" sz="4800" dirty="0"/>
              <a:t> </a:t>
            </a:r>
            <a:r>
              <a:rPr lang="es-ES" sz="4800" dirty="0">
                <a:solidFill>
                  <a:srgbClr val="00D0FF"/>
                </a:solidFill>
              </a:rPr>
              <a:t>MATERIALS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</p:spTree>
    <p:extLst>
      <p:ext uri="{BB962C8B-B14F-4D97-AF65-F5344CB8AC3E}">
        <p14:creationId xmlns:p14="http://schemas.microsoft.com/office/powerpoint/2010/main" val="329479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373463" y="2644512"/>
            <a:ext cx="5185263" cy="658347"/>
          </a:xfrm>
        </p:spPr>
        <p:txBody>
          <a:bodyPr>
            <a:noAutofit/>
          </a:bodyPr>
          <a:lstStyle/>
          <a:p>
            <a:r>
              <a:rPr lang="es-ES" sz="4800"/>
              <a:t>THANKS!</a:t>
            </a:r>
            <a:endParaRPr lang="es-ES" sz="4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373463" y="3302859"/>
            <a:ext cx="4791189" cy="556127"/>
          </a:xfrm>
        </p:spPr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3463" y="3754529"/>
            <a:ext cx="4791189" cy="5561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@plainconcepts</a:t>
            </a:r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for</a:t>
            </a:r>
            <a:r>
              <a:rPr lang="es-ES" dirty="0"/>
              <a:t> a DEMO</a:t>
            </a:r>
          </a:p>
        </p:txBody>
      </p:sp>
    </p:spTree>
    <p:extLst>
      <p:ext uri="{BB962C8B-B14F-4D97-AF65-F5344CB8AC3E}">
        <p14:creationId xmlns:p14="http://schemas.microsoft.com/office/powerpoint/2010/main" val="118387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62728" y="234963"/>
            <a:ext cx="10198102" cy="913416"/>
          </a:xfrm>
        </p:spPr>
        <p:txBody>
          <a:bodyPr/>
          <a:lstStyle/>
          <a:p>
            <a:r>
              <a:rPr lang="es-ES" dirty="0"/>
              <a:t>Next </a:t>
            </a:r>
            <a:r>
              <a:rPr lang="es-ES" dirty="0" err="1"/>
              <a:t>steps</a:t>
            </a:r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773D3-31F8-49B7-8914-CDA1FABA905C}"/>
              </a:ext>
            </a:extLst>
          </p:cNvPr>
          <p:cNvSpPr txBox="1"/>
          <p:nvPr/>
        </p:nvSpPr>
        <p:spPr>
          <a:xfrm>
            <a:off x="817581" y="1581373"/>
            <a:ext cx="6357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Remove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WebPack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Larger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Integrate in build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428675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32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36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Introducing</a:t>
            </a:r>
            <a:r>
              <a:rPr lang="es-ES" dirty="0"/>
              <a:t> MUTATION TESTING</a:t>
            </a:r>
          </a:p>
        </p:txBody>
      </p:sp>
    </p:spTree>
    <p:extLst>
      <p:ext uri="{BB962C8B-B14F-4D97-AF65-F5344CB8AC3E}">
        <p14:creationId xmlns:p14="http://schemas.microsoft.com/office/powerpoint/2010/main" val="300937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  <a:p>
            <a:r>
              <a:rPr lang="en-US" sz="3200" dirty="0"/>
              <a:t>It’s a formal software analysis technique intended to find the most effective test cases for our software through small code modifications (mutations).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Definition</a:t>
            </a:r>
            <a:endParaRPr lang="es-ES" dirty="0">
              <a:solidFill>
                <a:srgbClr val="00D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</p:spTree>
    <p:extLst>
      <p:ext uri="{BB962C8B-B14F-4D97-AF65-F5344CB8AC3E}">
        <p14:creationId xmlns:p14="http://schemas.microsoft.com/office/powerpoint/2010/main" val="247643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The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competent programmer</a:t>
            </a:r>
            <a:r>
              <a:rPr lang="en-US" sz="2400" dirty="0"/>
              <a:t> hypotheses: that states most software faults introduced by experience programmers are due to small syntactic errors.</a:t>
            </a:r>
            <a:br>
              <a:rPr lang="en-US" sz="2400" dirty="0"/>
            </a:br>
            <a:endParaRPr lang="es-ES" sz="2400" dirty="0"/>
          </a:p>
          <a:p>
            <a:pPr marL="457200" indent="-457200"/>
            <a:r>
              <a:rPr lang="en-US" sz="2400" dirty="0"/>
              <a:t>The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coupling effect</a:t>
            </a:r>
            <a:r>
              <a:rPr lang="en-US" sz="2400" dirty="0"/>
              <a:t>: that states simple faults can often cascade or couple to form other emergent faults.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>
                <a:solidFill>
                  <a:srgbClr val="00D0FF"/>
                </a:solidFill>
              </a:rPr>
              <a:t>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</p:spTree>
    <p:extLst>
      <p:ext uri="{BB962C8B-B14F-4D97-AF65-F5344CB8AC3E}">
        <p14:creationId xmlns:p14="http://schemas.microsoft.com/office/powerpoint/2010/main" val="265873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850" dirty="0"/>
              <a:t>A bite </a:t>
            </a:r>
            <a:r>
              <a:rPr lang="es-ES" sz="5850" dirty="0" err="1"/>
              <a:t>of</a:t>
            </a:r>
            <a:r>
              <a:rPr lang="es-ES" sz="5850" dirty="0"/>
              <a:t> </a:t>
            </a:r>
            <a:r>
              <a:rPr lang="es-ES" sz="5850" dirty="0">
                <a:solidFill>
                  <a:schemeClr val="accent3"/>
                </a:solidFill>
              </a:rPr>
              <a:t>HISTORY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  <p:pic>
        <p:nvPicPr>
          <p:cNvPr id="3" name="Picture 5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88BA40F9-5BC8-48AE-BFEF-A5C37B435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152" y="1764000"/>
            <a:ext cx="760809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800" dirty="0"/>
              <a:t>To assist our developers on finding the most effective test cases;</a:t>
            </a:r>
            <a:br>
              <a:rPr lang="en-US" sz="2800" dirty="0"/>
            </a:br>
            <a:endParaRPr lang="en-US" sz="2800" dirty="0"/>
          </a:p>
          <a:p>
            <a:pPr marL="457200" indent="-457200"/>
            <a:r>
              <a:rPr lang="en-US" sz="2800" dirty="0"/>
              <a:t>to keep an stable quality level in our software;</a:t>
            </a:r>
            <a:br>
              <a:rPr lang="en-US" sz="2800" dirty="0"/>
            </a:br>
            <a:endParaRPr lang="en-US" sz="2800" dirty="0"/>
          </a:p>
          <a:p>
            <a:pPr marL="457200" indent="-457200"/>
            <a:r>
              <a:rPr lang="en-US" sz="2800" dirty="0"/>
              <a:t>to avoid our users finding unforeseen scenarios;</a:t>
            </a:r>
            <a:br>
              <a:rPr lang="en-US" sz="2800" dirty="0"/>
            </a:br>
            <a:endParaRPr lang="en-US" sz="2800" dirty="0"/>
          </a:p>
          <a:p>
            <a:pPr marL="457200" indent="-457200"/>
            <a:r>
              <a:rPr lang="en-US" sz="2800" dirty="0"/>
              <a:t>and to keep the confidence of our customers.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>
                <a:solidFill>
                  <a:srgbClr val="00D0FF"/>
                </a:solidFill>
              </a:rPr>
              <a:t>MUTATION TESTING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@plainconcepts</a:t>
            </a:r>
          </a:p>
        </p:txBody>
      </p:sp>
    </p:spTree>
    <p:extLst>
      <p:ext uri="{BB962C8B-B14F-4D97-AF65-F5344CB8AC3E}">
        <p14:creationId xmlns:p14="http://schemas.microsoft.com/office/powerpoint/2010/main" val="107792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674</Words>
  <Application>Microsoft Office PowerPoint</Application>
  <PresentationFormat>Widescreen</PresentationFormat>
  <Paragraphs>165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Helvetica35-Thin</vt:lpstr>
      <vt:lpstr>Open Sans</vt:lpstr>
      <vt:lpstr>Tw Cen MT</vt:lpstr>
      <vt:lpstr>Office Theme</vt:lpstr>
      <vt:lpstr>ThemeLight</vt:lpstr>
      <vt:lpstr>PowerPoint Presentation</vt:lpstr>
      <vt:lpstr>David Setién</vt:lpstr>
      <vt:lpstr>PowerPoint Presentation</vt:lpstr>
      <vt:lpstr>PowerPoint Presentation</vt:lpstr>
      <vt:lpstr>PowerPoint Presentation</vt:lpstr>
      <vt:lpstr>Definition</vt:lpstr>
      <vt:lpstr>Initial HYPOTHESES</vt:lpstr>
      <vt:lpstr>A bite of HISTORY</vt:lpstr>
      <vt:lpstr>Why doing MUTATION TESTING</vt:lpstr>
      <vt:lpstr>PowerPoint Presentation</vt:lpstr>
      <vt:lpstr>What is CODE COVERAGE</vt:lpstr>
      <vt:lpstr>The 100% CC MISTAKE</vt:lpstr>
      <vt:lpstr>An EXAMPLE</vt:lpstr>
      <vt:lpstr>PowerPoint Presentation</vt:lpstr>
      <vt:lpstr>Initial STAGE</vt:lpstr>
      <vt:lpstr>Generating MUTANTS</vt:lpstr>
      <vt:lpstr>What is being TESTED</vt:lpstr>
      <vt:lpstr>PowerPoint Presentation</vt:lpstr>
      <vt:lpstr>The most REPRESENTATIVE</vt:lpstr>
      <vt:lpstr>Recommended READS &amp; REFERENCES</vt:lpstr>
      <vt:lpstr>Speech MATERIALS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Testing</dc:title>
  <dc:creator>David Setién Berodia</dc:creator>
  <cp:lastModifiedBy>Alejandro González Gutierrez</cp:lastModifiedBy>
  <cp:revision>145</cp:revision>
  <dcterms:created xsi:type="dcterms:W3CDTF">2019-03-10T15:10:30Z</dcterms:created>
  <dcterms:modified xsi:type="dcterms:W3CDTF">2019-04-05T06:32:19Z</dcterms:modified>
</cp:coreProperties>
</file>