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37"/>
  </p:notesMasterIdLst>
  <p:sldIdLst>
    <p:sldId id="312" r:id="rId2"/>
    <p:sldId id="318" r:id="rId3"/>
    <p:sldId id="257" r:id="rId4"/>
    <p:sldId id="275" r:id="rId5"/>
    <p:sldId id="258" r:id="rId6"/>
    <p:sldId id="276" r:id="rId7"/>
    <p:sldId id="313" r:id="rId8"/>
    <p:sldId id="315" r:id="rId9"/>
    <p:sldId id="274" r:id="rId10"/>
    <p:sldId id="291" r:id="rId11"/>
    <p:sldId id="307" r:id="rId12"/>
    <p:sldId id="308" r:id="rId13"/>
    <p:sldId id="272" r:id="rId14"/>
    <p:sldId id="261" r:id="rId15"/>
    <p:sldId id="262" r:id="rId16"/>
    <p:sldId id="278" r:id="rId17"/>
    <p:sldId id="263" r:id="rId18"/>
    <p:sldId id="311" r:id="rId19"/>
    <p:sldId id="316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9" r:id="rId28"/>
    <p:sldId id="330" r:id="rId29"/>
    <p:sldId id="331" r:id="rId30"/>
    <p:sldId id="332" r:id="rId31"/>
    <p:sldId id="328" r:id="rId32"/>
    <p:sldId id="333" r:id="rId33"/>
    <p:sldId id="281" r:id="rId34"/>
    <p:sldId id="302" r:id="rId35"/>
    <p:sldId id="270" r:id="rId3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66FF"/>
    <a:srgbClr val="0000FF"/>
    <a:srgbClr val="996633"/>
    <a:srgbClr val="FFFFEB"/>
    <a:srgbClr val="FFFED1"/>
    <a:srgbClr val="F0EA00"/>
    <a:srgbClr val="00A84C"/>
    <a:srgbClr val="B17ED8"/>
    <a:srgbClr val="9A5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630" autoAdjust="0"/>
  </p:normalViewPr>
  <p:slideViewPr>
    <p:cSldViewPr snapToGrid="0">
      <p:cViewPr varScale="1">
        <p:scale>
          <a:sx n="81" d="100"/>
          <a:sy n="81" d="100"/>
        </p:scale>
        <p:origin x="9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742DE-9446-4CC4-B163-190A08597800}" type="datetimeFigureOut">
              <a:rPr lang="es-ES" smtClean="0"/>
              <a:t>11/11/2019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13AA0-B1E5-4F2B-A642-15436E46C7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0602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13AA0-B1E5-4F2B-A642-15436E46C74C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54725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13AA0-B1E5-4F2B-A642-15436E46C74C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8598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Two-way mixed model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contrary to the one-way approach, here raters are considered as fixed effects (no generalization beyond the sample at hand) but items/subjects are treated as random effects; the unit of analysis may be the individual or the average ratings.</a:t>
            </a:r>
            <a:endParaRPr lang="es-ES" dirty="0" smtClean="0"/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dirty="0" smtClean="0"/>
              <a:t>La correlación </a:t>
            </a:r>
            <a:r>
              <a:rPr lang="es-ES" dirty="0" err="1" smtClean="0"/>
              <a:t>intraclase</a:t>
            </a:r>
            <a:r>
              <a:rPr lang="es-ES" dirty="0" smtClean="0"/>
              <a:t> se ha considerado dentro del marco de análisis de varianza (ANOVA), y más recientemente en el marco de modelos de efectos aleatorios. </a:t>
            </a:r>
          </a:p>
          <a:p>
            <a:r>
              <a:rPr lang="es-ES" dirty="0" smtClean="0"/>
              <a:t>El ICC tiene la aplicación destacada de la evaluación de la consistencia o reproducibilidad de las mediciones cuantitativas realizadas por diferentes observadores que miden la misma cantidad. Un aspecto importante de este problema es que existe una variabilidad </a:t>
            </a:r>
            <a:r>
              <a:rPr lang="es-ES" dirty="0" err="1" smtClean="0"/>
              <a:t>interobservador</a:t>
            </a:r>
            <a:r>
              <a:rPr lang="es-ES" dirty="0" smtClean="0"/>
              <a:t> e </a:t>
            </a:r>
            <a:r>
              <a:rPr lang="es-ES" dirty="0" err="1" smtClean="0"/>
              <a:t>intraobservador</a:t>
            </a:r>
            <a:r>
              <a:rPr lang="es-ES" dirty="0" smtClean="0"/>
              <a:t>. La variabilidad </a:t>
            </a:r>
            <a:r>
              <a:rPr lang="es-ES" dirty="0" err="1" smtClean="0"/>
              <a:t>interobservador</a:t>
            </a:r>
            <a:r>
              <a:rPr lang="es-ES" dirty="0" smtClean="0"/>
              <a:t> se refiere a las diferencias sistemáticas entre los observadores; por ejemplo, un médico puede puntuar constantemente a los pacientes con un nivel de riesgo más alto que otros médicos. La variabilidad </a:t>
            </a:r>
            <a:r>
              <a:rPr lang="es-ES" dirty="0" err="1" smtClean="0"/>
              <a:t>intraobservador</a:t>
            </a:r>
            <a:r>
              <a:rPr lang="es-ES" dirty="0" smtClean="0"/>
              <a:t> se refiere a las desviaciones de la puntuación de un observador particular en un paciente particular que no son parte de una diferencia sistemática.</a:t>
            </a:r>
          </a:p>
          <a:p>
            <a:r>
              <a:rPr lang="es-ES" dirty="0" smtClean="0"/>
              <a:t>Tenga en cuenta también que este ICC es siempre no negativo, lo que permite interpretarlo como la proporción de la varianza total que es "entre grupos".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13AA0-B1E5-4F2B-A642-15436E46C74C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0922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13AA0-B1E5-4F2B-A642-15436E46C74C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7512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13AA0-B1E5-4F2B-A642-15436E46C74C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7689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E13AA0-B1E5-4F2B-A642-15436E46C74C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6847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13AA0-B1E5-4F2B-A642-15436E46C74C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6936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13AA0-B1E5-4F2B-A642-15436E46C74C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812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13AA0-B1E5-4F2B-A642-15436E46C74C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5368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FSUITE</a:t>
            </a:r>
          </a:p>
          <a:p>
            <a:r>
              <a:rPr lang="es-ES" dirty="0" smtClean="0"/>
              <a:t>P(</a:t>
            </a:r>
            <a:r>
              <a:rPr lang="es-ES" dirty="0" err="1" smtClean="0"/>
              <a:t>Xk</a:t>
            </a:r>
            <a:r>
              <a:rPr lang="es-ES" dirty="0" smtClean="0"/>
              <a:t>) = Es</a:t>
            </a:r>
            <a:r>
              <a:rPr lang="es-ES" baseline="0" dirty="0" smtClean="0"/>
              <a:t> la probabilidad de que el locus k sea IBD</a:t>
            </a:r>
          </a:p>
          <a:p>
            <a:r>
              <a:rPr lang="es-ES" baseline="0" dirty="0" err="1" smtClean="0"/>
              <a:t>tk</a:t>
            </a:r>
            <a:r>
              <a:rPr lang="es-ES" baseline="0" dirty="0" smtClean="0"/>
              <a:t> = Es la distancia genética entre el marcador k-1 y k</a:t>
            </a:r>
          </a:p>
          <a:p>
            <a:r>
              <a:rPr lang="es-ES" baseline="0" dirty="0" smtClean="0"/>
              <a:t>f = Coeficiente de inbreeding individual esperado</a:t>
            </a:r>
          </a:p>
          <a:p>
            <a:r>
              <a:rPr lang="es-ES" baseline="0" dirty="0" smtClean="0"/>
              <a:t>1/(a(1-f)) = Es la longitud esperada del segmento IBD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13AA0-B1E5-4F2B-A642-15436E46C74C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3232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Izquierda:</a:t>
            </a:r>
          </a:p>
          <a:p>
            <a:r>
              <a:rPr lang="es-ES" dirty="0" smtClean="0"/>
              <a:t>La varianza del error de predicción (VPE) de las estimaciones genómicas de F como</a:t>
            </a:r>
          </a:p>
          <a:p>
            <a:r>
              <a:rPr lang="es-ES" dirty="0" smtClean="0"/>
              <a:t>una función de Ne. PEV disminuye en función del tamaño de la población para todos</a:t>
            </a:r>
          </a:p>
          <a:p>
            <a:r>
              <a:rPr lang="es-ES" dirty="0" smtClean="0"/>
              <a:t>estimaciones genómicas de F, pero lo hace más rápidamente para Froh.</a:t>
            </a:r>
          </a:p>
          <a:p>
            <a:endParaRPr lang="es-ES" dirty="0" smtClean="0"/>
          </a:p>
          <a:p>
            <a:r>
              <a:rPr lang="es-ES" dirty="0" smtClean="0"/>
              <a:t>Derecha:</a:t>
            </a:r>
          </a:p>
          <a:p>
            <a:r>
              <a:rPr lang="es-ES" dirty="0" smtClean="0"/>
              <a:t>Correlaciones entre F y la carga de mutación homocigota </a:t>
            </a:r>
            <a:r>
              <a:rPr lang="es-ES" dirty="0" err="1" smtClean="0"/>
              <a:t>comouna</a:t>
            </a:r>
            <a:r>
              <a:rPr lang="es-ES" dirty="0" smtClean="0"/>
              <a:t> función de Ne. </a:t>
            </a:r>
          </a:p>
          <a:p>
            <a:r>
              <a:rPr lang="es-ES" dirty="0" smtClean="0"/>
              <a:t>Froh se correlaciona más altamente con la carga de mutación homocigota</a:t>
            </a:r>
          </a:p>
          <a:p>
            <a:r>
              <a:rPr lang="es-ES" dirty="0" smtClean="0"/>
              <a:t>en todos los tamaños de población, y esta ventaja aumenta a mayor tamaño</a:t>
            </a:r>
          </a:p>
          <a:p>
            <a:r>
              <a:rPr lang="es-ES" dirty="0" smtClean="0"/>
              <a:t>tamaños de población (donde la endogamia se vuelve más antigua).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13AA0-B1E5-4F2B-A642-15436E46C74C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8592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E13AA0-B1E5-4F2B-A642-15436E46C74C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7648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B8C7-5FC6-44B5-A113-7B36FA6188ED}" type="datetimeFigureOut">
              <a:rPr lang="es-ES" smtClean="0"/>
              <a:t>11/11/2019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D62E-F7B9-4DCC-A7B6-7DDFB24692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6096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B8C7-5FC6-44B5-A113-7B36FA6188ED}" type="datetimeFigureOut">
              <a:rPr lang="es-ES" smtClean="0"/>
              <a:t>11/11/2019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D62E-F7B9-4DCC-A7B6-7DDFB24692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9207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B8C7-5FC6-44B5-A113-7B36FA6188ED}" type="datetimeFigureOut">
              <a:rPr lang="es-ES" smtClean="0"/>
              <a:t>11/11/2019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D62E-F7B9-4DCC-A7B6-7DDFB24692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529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B8C7-5FC6-44B5-A113-7B36FA6188ED}" type="datetimeFigureOut">
              <a:rPr lang="es-ES" smtClean="0"/>
              <a:t>11/11/2019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D62E-F7B9-4DCC-A7B6-7DDFB24692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175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B8C7-5FC6-44B5-A113-7B36FA6188ED}" type="datetimeFigureOut">
              <a:rPr lang="es-ES" smtClean="0"/>
              <a:t>11/11/2019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D62E-F7B9-4DCC-A7B6-7DDFB24692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0735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B8C7-5FC6-44B5-A113-7B36FA6188ED}" type="datetimeFigureOut">
              <a:rPr lang="es-ES" smtClean="0"/>
              <a:t>11/11/2019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D62E-F7B9-4DCC-A7B6-7DDFB24692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4705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B8C7-5FC6-44B5-A113-7B36FA6188ED}" type="datetimeFigureOut">
              <a:rPr lang="es-ES" smtClean="0"/>
              <a:t>11/11/2019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D62E-F7B9-4DCC-A7B6-7DDFB24692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4949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B8C7-5FC6-44B5-A113-7B36FA6188ED}" type="datetimeFigureOut">
              <a:rPr lang="es-ES" smtClean="0"/>
              <a:t>11/11/2019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D62E-F7B9-4DCC-A7B6-7DDFB24692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2695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B8C7-5FC6-44B5-A113-7B36FA6188ED}" type="datetimeFigureOut">
              <a:rPr lang="es-ES" smtClean="0"/>
              <a:t>11/11/2019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D62E-F7B9-4DCC-A7B6-7DDFB24692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750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B8C7-5FC6-44B5-A113-7B36FA6188ED}" type="datetimeFigureOut">
              <a:rPr lang="es-ES" smtClean="0"/>
              <a:t>11/11/2019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D62E-F7B9-4DCC-A7B6-7DDFB24692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4105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B8C7-5FC6-44B5-A113-7B36FA6188ED}" type="datetimeFigureOut">
              <a:rPr lang="es-ES" smtClean="0"/>
              <a:t>11/11/2019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4D62E-F7B9-4DCC-A7B6-7DDFB24692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6422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EB8C7-5FC6-44B5-A113-7B36FA6188ED}" type="datetimeFigureOut">
              <a:rPr lang="es-ES" smtClean="0"/>
              <a:t>11/11/2019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4D62E-F7B9-4DCC-A7B6-7DDFB24692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3865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tif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iff"/><Relationship Id="rId2" Type="http://schemas.openxmlformats.org/officeDocument/2006/relationships/image" Target="../media/image26.tif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iff"/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tif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iff"/><Relationship Id="rId2" Type="http://schemas.openxmlformats.org/officeDocument/2006/relationships/image" Target="../media/image31.tif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tif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jpeg"/><Relationship Id="rId5" Type="http://schemas.openxmlformats.org/officeDocument/2006/relationships/image" Target="../media/image48.jpe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/>
          <p:cNvSpPr txBox="1">
            <a:spLocks/>
          </p:cNvSpPr>
          <p:nvPr/>
        </p:nvSpPr>
        <p:spPr>
          <a:xfrm>
            <a:off x="1893684" y="496362"/>
            <a:ext cx="9889051" cy="1421225"/>
          </a:xfrm>
          <a:prstGeom prst="rect">
            <a:avLst/>
          </a:prstGeom>
          <a:noFill/>
          <a:ln w="1905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2600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Estimaciones del coeficiente de inbreeding genómico humano mediante la librería </a:t>
            </a:r>
            <a:r>
              <a:rPr lang="es-ES" sz="2600" b="1" dirty="0" err="1" smtClean="0">
                <a:solidFill>
                  <a:srgbClr val="C00000"/>
                </a:solidFill>
                <a:latin typeface="Bookman Old Style" panose="02050604050505020204" pitchFamily="18" charset="0"/>
              </a:rPr>
              <a:t>detectRUNs</a:t>
            </a:r>
            <a:r>
              <a:rPr lang="es-ES" sz="2600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 de R y otros programas bioinformáticos</a:t>
            </a:r>
            <a:endParaRPr lang="es-ES" sz="2600" b="1" dirty="0">
              <a:solidFill>
                <a:srgbClr val="C000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5" name="4 Imagen" descr="ucm logo2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778" y="231233"/>
            <a:ext cx="1106260" cy="13306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ángulo 5"/>
          <p:cNvSpPr/>
          <p:nvPr/>
        </p:nvSpPr>
        <p:spPr>
          <a:xfrm>
            <a:off x="340137" y="5645649"/>
            <a:ext cx="7075383" cy="416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1600" b="1" u="sng" dirty="0">
                <a:effectLst/>
                <a:latin typeface="Trebuchet MS (Cuerpo)"/>
                <a:ea typeface="Times" panose="02020603050405020304" pitchFamily="18" charset="0"/>
                <a:cs typeface="Times" panose="02020603050405020304" pitchFamily="18" charset="0"/>
              </a:rPr>
              <a:t>L. J. </a:t>
            </a:r>
            <a:r>
              <a:rPr lang="es-ES" sz="1600" b="1" u="sng" dirty="0" smtClean="0">
                <a:effectLst/>
                <a:latin typeface="Trebuchet MS (Cuerpo)"/>
                <a:ea typeface="Times" panose="02020603050405020304" pitchFamily="18" charset="0"/>
                <a:cs typeface="Times" panose="02020603050405020304" pitchFamily="18" charset="0"/>
              </a:rPr>
              <a:t>Sánchez-Martínez</a:t>
            </a:r>
            <a:r>
              <a:rPr lang="es-ES" sz="1600" baseline="30000" dirty="0" smtClean="0">
                <a:effectLst/>
                <a:latin typeface="Trebuchet MS (Cuerpo)"/>
                <a:ea typeface="Times" panose="02020603050405020304" pitchFamily="18" charset="0"/>
                <a:cs typeface="Times" panose="02020603050405020304" pitchFamily="18" charset="0"/>
              </a:rPr>
              <a:t>1</a:t>
            </a:r>
            <a:r>
              <a:rPr lang="es-ES" sz="1600" b="1" dirty="0" smtClean="0">
                <a:latin typeface="Trebuchet MS (Cuerpo)"/>
                <a:ea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s-ES" sz="1600" b="1" dirty="0">
                <a:effectLst/>
                <a:latin typeface="Trebuchet MS (Cuerpo)"/>
                <a:ea typeface="Times" panose="02020603050405020304" pitchFamily="18" charset="0"/>
                <a:cs typeface="Times" panose="02020603050405020304" pitchFamily="18" charset="0"/>
              </a:rPr>
              <a:t>C.L. </a:t>
            </a:r>
            <a:r>
              <a:rPr lang="es-ES" sz="1600" b="1" dirty="0" smtClean="0">
                <a:effectLst/>
                <a:latin typeface="Trebuchet MS (Cuerpo)"/>
                <a:ea typeface="Times" panose="02020603050405020304" pitchFamily="18" charset="0"/>
                <a:cs typeface="Times" panose="02020603050405020304" pitchFamily="18" charset="0"/>
              </a:rPr>
              <a:t>Hernández</a:t>
            </a:r>
            <a:r>
              <a:rPr lang="es-ES" sz="1600" b="1" baseline="30000" dirty="0" smtClean="0">
                <a:effectLst/>
                <a:latin typeface="Trebuchet MS (Cuerpo)"/>
                <a:ea typeface="Times" panose="02020603050405020304" pitchFamily="18" charset="0"/>
                <a:cs typeface="Times" panose="02020603050405020304" pitchFamily="18" charset="0"/>
              </a:rPr>
              <a:t>1</a:t>
            </a:r>
            <a:r>
              <a:rPr lang="es-ES" sz="1600" b="1" dirty="0" smtClean="0">
                <a:effectLst/>
                <a:latin typeface="Trebuchet MS (Cuerpo)"/>
                <a:ea typeface="Times" panose="02020603050405020304" pitchFamily="18" charset="0"/>
                <a:cs typeface="Times" panose="02020603050405020304" pitchFamily="18" charset="0"/>
              </a:rPr>
              <a:t>, A. Sánchez</a:t>
            </a:r>
            <a:r>
              <a:rPr lang="es-ES" sz="1600" b="1" baseline="30000" dirty="0" smtClean="0">
                <a:effectLst/>
                <a:latin typeface="Trebuchet MS (Cuerpo)"/>
                <a:ea typeface="Times" panose="02020603050405020304" pitchFamily="18" charset="0"/>
                <a:cs typeface="Times" panose="02020603050405020304" pitchFamily="18" charset="0"/>
              </a:rPr>
              <a:t>1</a:t>
            </a:r>
            <a:r>
              <a:rPr lang="es-ES" sz="1600" b="1" dirty="0" smtClean="0">
                <a:effectLst/>
                <a:latin typeface="Trebuchet MS (Cuerpo)"/>
                <a:ea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s-ES" sz="1600" b="1" dirty="0">
                <a:effectLst/>
                <a:latin typeface="Trebuchet MS (Cuerpo)"/>
                <a:ea typeface="Times" panose="02020603050405020304" pitchFamily="18" charset="0"/>
                <a:cs typeface="Times" panose="02020603050405020304" pitchFamily="18" charset="0"/>
              </a:rPr>
              <a:t>R. </a:t>
            </a:r>
            <a:r>
              <a:rPr lang="es-ES" sz="1600" b="1" dirty="0" smtClean="0">
                <a:effectLst/>
                <a:latin typeface="Trebuchet MS (Cuerpo)"/>
                <a:ea typeface="Times" panose="02020603050405020304" pitchFamily="18" charset="0"/>
                <a:cs typeface="Times" panose="02020603050405020304" pitchFamily="18" charset="0"/>
              </a:rPr>
              <a:t>Calderón</a:t>
            </a:r>
            <a:r>
              <a:rPr lang="es-ES" sz="1600" b="1" baseline="30000" dirty="0" smtClean="0">
                <a:effectLst/>
                <a:latin typeface="Trebuchet MS (Cuerpo)"/>
                <a:ea typeface="Times" panose="02020603050405020304" pitchFamily="18" charset="0"/>
                <a:cs typeface="Times" panose="02020603050405020304" pitchFamily="18" charset="0"/>
              </a:rPr>
              <a:t>1</a:t>
            </a:r>
            <a:endParaRPr lang="es-ES" sz="1600" b="1" baseline="30000" dirty="0">
              <a:latin typeface="Trebuchet MS (Cuerpo)"/>
              <a:cs typeface="Times" panose="02020603050405020304" pitchFamily="18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79778" y="6116701"/>
            <a:ext cx="63275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baseline="30000" dirty="0" smtClean="0"/>
              <a:t>1</a:t>
            </a:r>
            <a:r>
              <a:rPr lang="es-ES" sz="1100" dirty="0" smtClean="0"/>
              <a:t> Departamento </a:t>
            </a:r>
            <a:r>
              <a:rPr lang="es-ES" sz="1100" dirty="0"/>
              <a:t>de Biodiversidad, Ecología y Evolución. Facultad de Ciencias Biológicas</a:t>
            </a:r>
          </a:p>
          <a:p>
            <a:pPr algn="ctr"/>
            <a:r>
              <a:rPr lang="es-ES" sz="1100" dirty="0"/>
              <a:t>Universidad Complutense de Madrid, UCM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1680566" y="2260806"/>
            <a:ext cx="9072107" cy="3200498"/>
            <a:chOff x="1680566" y="2260806"/>
            <a:chExt cx="9072107" cy="3200498"/>
          </a:xfrm>
        </p:grpSpPr>
        <p:grpSp>
          <p:nvGrpSpPr>
            <p:cNvPr id="8" name="Grupo 7"/>
            <p:cNvGrpSpPr/>
            <p:nvPr/>
          </p:nvGrpSpPr>
          <p:grpSpPr>
            <a:xfrm>
              <a:off x="1680566" y="2260806"/>
              <a:ext cx="9072107" cy="3200498"/>
              <a:chOff x="1363827" y="2026781"/>
              <a:chExt cx="9072107" cy="3200498"/>
            </a:xfrm>
          </p:grpSpPr>
          <p:pic>
            <p:nvPicPr>
              <p:cNvPr id="9" name="Imagen 8"/>
              <p:cNvPicPr/>
              <p:nvPr/>
            </p:nvPicPr>
            <p:blipFill>
              <a:blip r:embed="rId4" cstate="print">
                <a:alphaModFix amt="74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63827" y="2026781"/>
                <a:ext cx="4063199" cy="2835791"/>
              </a:xfrm>
              <a:prstGeom prst="rect">
                <a:avLst/>
              </a:prstGeom>
              <a:noFill/>
            </p:spPr>
          </p:pic>
          <p:pic>
            <p:nvPicPr>
              <p:cNvPr id="10" name="Imagen 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17401" y="3772552"/>
                <a:ext cx="2818533" cy="1454727"/>
              </a:xfrm>
              <a:prstGeom prst="rect">
                <a:avLst/>
              </a:prstGeom>
              <a:solidFill>
                <a:schemeClr val="bg1">
                  <a:alpha val="3000"/>
                </a:schemeClr>
              </a:solidFill>
            </p:spPr>
          </p:pic>
          <p:grpSp>
            <p:nvGrpSpPr>
              <p:cNvPr id="12" name="Grupo 11"/>
              <p:cNvGrpSpPr/>
              <p:nvPr/>
            </p:nvGrpSpPr>
            <p:grpSpPr>
              <a:xfrm>
                <a:off x="5744904" y="3837405"/>
                <a:ext cx="1256774" cy="1025167"/>
                <a:chOff x="2441483" y="4503069"/>
                <a:chExt cx="1256774" cy="1025167"/>
              </a:xfrm>
            </p:grpSpPr>
            <p:sp>
              <p:nvSpPr>
                <p:cNvPr id="15" name="Rectángulo 14"/>
                <p:cNvSpPr/>
                <p:nvPr/>
              </p:nvSpPr>
              <p:spPr>
                <a:xfrm>
                  <a:off x="2505978" y="4716694"/>
                  <a:ext cx="216921" cy="505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6" name="Rectángulo 15"/>
                <p:cNvSpPr/>
                <p:nvPr/>
              </p:nvSpPr>
              <p:spPr>
                <a:xfrm>
                  <a:off x="2505979" y="4837615"/>
                  <a:ext cx="215789" cy="21729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7" name="Rectángulo 16"/>
                <p:cNvSpPr/>
                <p:nvPr/>
              </p:nvSpPr>
              <p:spPr>
                <a:xfrm>
                  <a:off x="2504847" y="4779151"/>
                  <a:ext cx="216921" cy="56745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8" name="Rectángulo 17"/>
                <p:cNvSpPr/>
                <p:nvPr/>
              </p:nvSpPr>
              <p:spPr>
                <a:xfrm>
                  <a:off x="2504847" y="5064977"/>
                  <a:ext cx="216921" cy="21754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9" name="Rectángulo 18"/>
                <p:cNvSpPr/>
                <p:nvPr/>
              </p:nvSpPr>
              <p:spPr>
                <a:xfrm>
                  <a:off x="2504847" y="5358397"/>
                  <a:ext cx="216921" cy="164228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0" name="Rectángulo 19"/>
                <p:cNvSpPr/>
                <p:nvPr/>
              </p:nvSpPr>
              <p:spPr>
                <a:xfrm>
                  <a:off x="2504847" y="5284238"/>
                  <a:ext cx="216921" cy="7415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1" name="Rectángulo 20"/>
                <p:cNvSpPr/>
                <p:nvPr/>
              </p:nvSpPr>
              <p:spPr>
                <a:xfrm>
                  <a:off x="3425905" y="4715772"/>
                  <a:ext cx="216921" cy="16369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2" name="Rectángulo 21"/>
                <p:cNvSpPr/>
                <p:nvPr/>
              </p:nvSpPr>
              <p:spPr>
                <a:xfrm>
                  <a:off x="3425904" y="4886258"/>
                  <a:ext cx="216921" cy="2793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3" name="Rectángulo 22"/>
                <p:cNvSpPr/>
                <p:nvPr/>
              </p:nvSpPr>
              <p:spPr>
                <a:xfrm>
                  <a:off x="3425903" y="5165580"/>
                  <a:ext cx="216921" cy="11694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4" name="Rectángulo 23"/>
                <p:cNvSpPr/>
                <p:nvPr/>
              </p:nvSpPr>
              <p:spPr>
                <a:xfrm>
                  <a:off x="3425902" y="5289114"/>
                  <a:ext cx="216921" cy="163417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5" name="Rectángulo 24"/>
                <p:cNvSpPr/>
                <p:nvPr/>
              </p:nvSpPr>
              <p:spPr>
                <a:xfrm>
                  <a:off x="3425902" y="5444902"/>
                  <a:ext cx="216921" cy="8333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26" name="Conector recto 25"/>
                <p:cNvCxnSpPr/>
                <p:nvPr/>
              </p:nvCxnSpPr>
              <p:spPr>
                <a:xfrm>
                  <a:off x="2441483" y="4837615"/>
                  <a:ext cx="125677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onector recto 26"/>
                <p:cNvCxnSpPr/>
                <p:nvPr/>
              </p:nvCxnSpPr>
              <p:spPr>
                <a:xfrm>
                  <a:off x="2441483" y="4886258"/>
                  <a:ext cx="125677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onector recto 27"/>
                <p:cNvCxnSpPr/>
                <p:nvPr/>
              </p:nvCxnSpPr>
              <p:spPr>
                <a:xfrm>
                  <a:off x="2441483" y="5282519"/>
                  <a:ext cx="125677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Conector recto 28"/>
                <p:cNvCxnSpPr/>
                <p:nvPr/>
              </p:nvCxnSpPr>
              <p:spPr>
                <a:xfrm>
                  <a:off x="2441483" y="5357311"/>
                  <a:ext cx="125677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Rectángulo 29"/>
                <p:cNvSpPr/>
                <p:nvPr/>
              </p:nvSpPr>
              <p:spPr>
                <a:xfrm>
                  <a:off x="2940299" y="4837615"/>
                  <a:ext cx="254000" cy="4571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1" name="Rectángulo 30"/>
                <p:cNvSpPr/>
                <p:nvPr/>
              </p:nvSpPr>
              <p:spPr>
                <a:xfrm>
                  <a:off x="2946217" y="5284239"/>
                  <a:ext cx="254000" cy="73072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2" name="CuadroTexto 31"/>
                <p:cNvSpPr txBox="1"/>
                <p:nvPr/>
              </p:nvSpPr>
              <p:spPr>
                <a:xfrm>
                  <a:off x="2821738" y="4503069"/>
                  <a:ext cx="52368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0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ROHs</a:t>
                  </a:r>
                </a:p>
              </p:txBody>
            </p:sp>
          </p:grpSp>
          <p:sp>
            <p:nvSpPr>
              <p:cNvPr id="14" name="Flecha derecha 13"/>
              <p:cNvSpPr/>
              <p:nvPr/>
            </p:nvSpPr>
            <p:spPr>
              <a:xfrm>
                <a:off x="7212641" y="4439899"/>
                <a:ext cx="264749" cy="187216"/>
              </a:xfrm>
              <a:prstGeom prst="rightArrow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33" name="Flecha derecha 32"/>
            <p:cNvSpPr/>
            <p:nvPr/>
          </p:nvSpPr>
          <p:spPr>
            <a:xfrm>
              <a:off x="5191238" y="4672453"/>
              <a:ext cx="264749" cy="187216"/>
            </a:xfrm>
            <a:prstGeom prst="rightArrow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81855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1070830" y="1063016"/>
            <a:ext cx="9493098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s-ES" sz="2000" dirty="0">
                <a:solidFill>
                  <a:srgbClr val="002060"/>
                </a:solidFill>
                <a:latin typeface="Trebuchet MS (Cuerpo)"/>
                <a:ea typeface="Times New Roman" panose="02020603050405020304" pitchFamily="18" charset="0"/>
              </a:rPr>
              <a:t>La posibilidad de posicionar a nivel genómico la localización cromosómica de cada fragmento </a:t>
            </a:r>
            <a:r>
              <a:rPr lang="es-ES" sz="2000" b="1" i="1" dirty="0" smtClean="0">
                <a:solidFill>
                  <a:srgbClr val="002060"/>
                </a:solidFill>
                <a:latin typeface="Trebuchet MS (Cuerpo)"/>
                <a:ea typeface="Times New Roman" panose="02020603050405020304" pitchFamily="18" charset="0"/>
              </a:rPr>
              <a:t>ROH, </a:t>
            </a:r>
            <a:r>
              <a:rPr lang="es-ES" sz="2000" dirty="0" smtClean="0">
                <a:solidFill>
                  <a:srgbClr val="002060"/>
                </a:solidFill>
                <a:latin typeface="Trebuchet MS (Cuerpo)"/>
                <a:ea typeface="Times New Roman" panose="02020603050405020304" pitchFamily="18" charset="0"/>
              </a:rPr>
              <a:t>ello </a:t>
            </a:r>
            <a:r>
              <a:rPr lang="es-ES" sz="2000" dirty="0">
                <a:solidFill>
                  <a:srgbClr val="002060"/>
                </a:solidFill>
                <a:latin typeface="Trebuchet MS (Cuerpo)"/>
                <a:ea typeface="Times New Roman" panose="02020603050405020304" pitchFamily="18" charset="0"/>
              </a:rPr>
              <a:t>hace </a:t>
            </a:r>
            <a:r>
              <a:rPr lang="es-ES" sz="2000" dirty="0" smtClean="0">
                <a:solidFill>
                  <a:srgbClr val="002060"/>
                </a:solidFill>
                <a:latin typeface="Trebuchet MS (Cuerpo)"/>
                <a:ea typeface="Times New Roman" panose="02020603050405020304" pitchFamily="18" charset="0"/>
              </a:rPr>
              <a:t>que uno de </a:t>
            </a:r>
            <a:r>
              <a:rPr lang="es-ES" sz="2000" dirty="0">
                <a:solidFill>
                  <a:srgbClr val="002060"/>
                </a:solidFill>
                <a:latin typeface="Trebuchet MS (Cuerpo)"/>
                <a:ea typeface="Times New Roman" panose="02020603050405020304" pitchFamily="18" charset="0"/>
              </a:rPr>
              <a:t>los enfoques más atractivos </a:t>
            </a:r>
            <a:r>
              <a:rPr lang="es-ES" sz="2000" dirty="0" smtClean="0">
                <a:solidFill>
                  <a:srgbClr val="002060"/>
                </a:solidFill>
                <a:latin typeface="Trebuchet MS (Cuerpo)"/>
                <a:ea typeface="Times New Roman" panose="02020603050405020304" pitchFamily="18" charset="0"/>
              </a:rPr>
              <a:t>hoy es el de relacionar </a:t>
            </a:r>
            <a:r>
              <a:rPr lang="es-ES" sz="2000" dirty="0">
                <a:solidFill>
                  <a:srgbClr val="002060"/>
                </a:solidFill>
                <a:latin typeface="Trebuchet MS (Cuerpo)"/>
                <a:ea typeface="Times New Roman" panose="02020603050405020304" pitchFamily="18" charset="0"/>
              </a:rPr>
              <a:t>la distribución y estructura de los</a:t>
            </a:r>
            <a:r>
              <a:rPr lang="es-ES" sz="2000" b="1" i="1" dirty="0">
                <a:solidFill>
                  <a:srgbClr val="002060"/>
                </a:solidFill>
                <a:latin typeface="Trebuchet MS (Cuerpo)"/>
                <a:ea typeface="Times New Roman" panose="02020603050405020304" pitchFamily="18" charset="0"/>
              </a:rPr>
              <a:t> </a:t>
            </a:r>
            <a:r>
              <a:rPr lang="es-ES" sz="2000" b="1" i="1" dirty="0" err="1">
                <a:solidFill>
                  <a:srgbClr val="002060"/>
                </a:solidFill>
                <a:latin typeface="Trebuchet MS (Cuerpo)"/>
                <a:ea typeface="Times New Roman" panose="02020603050405020304" pitchFamily="18" charset="0"/>
              </a:rPr>
              <a:t>ROHs</a:t>
            </a:r>
            <a:r>
              <a:rPr lang="es-ES" sz="2000" b="1" i="1" dirty="0">
                <a:solidFill>
                  <a:srgbClr val="002060"/>
                </a:solidFill>
                <a:latin typeface="Trebuchet MS (Cuerpo)"/>
                <a:ea typeface="Times New Roman" panose="02020603050405020304" pitchFamily="18" charset="0"/>
              </a:rPr>
              <a:t> </a:t>
            </a:r>
            <a:r>
              <a:rPr lang="es-ES" sz="2000" i="1" dirty="0" smtClean="0">
                <a:solidFill>
                  <a:srgbClr val="002060"/>
                </a:solidFill>
                <a:latin typeface="Trebuchet MS (Cuerpo)"/>
                <a:ea typeface="Times New Roman" panose="02020603050405020304" pitchFamily="18" charset="0"/>
              </a:rPr>
              <a:t>a lo largo del genoma humano </a:t>
            </a:r>
            <a:r>
              <a:rPr lang="es-ES" sz="2000" dirty="0" smtClean="0">
                <a:solidFill>
                  <a:srgbClr val="002060"/>
                </a:solidFill>
                <a:latin typeface="Trebuchet MS (Cuerpo)"/>
                <a:ea typeface="Times New Roman" panose="02020603050405020304" pitchFamily="18" charset="0"/>
              </a:rPr>
              <a:t>con </a:t>
            </a:r>
            <a:r>
              <a:rPr lang="es-ES" sz="2000" dirty="0">
                <a:solidFill>
                  <a:srgbClr val="002060"/>
                </a:solidFill>
                <a:latin typeface="Trebuchet MS (Cuerpo)"/>
                <a:ea typeface="Times New Roman" panose="02020603050405020304" pitchFamily="18" charset="0"/>
              </a:rPr>
              <a:t>enfermedades de etiología compleja (</a:t>
            </a:r>
            <a:r>
              <a:rPr lang="es-ES" sz="2000" i="1" dirty="0">
                <a:solidFill>
                  <a:srgbClr val="0066FF"/>
                </a:solidFill>
                <a:latin typeface="Trebuchet MS (Cuerpo)"/>
                <a:ea typeface="Times New Roman" panose="02020603050405020304" pitchFamily="18" charset="0"/>
              </a:rPr>
              <a:t>Esquizofrenia, Alzheimer, Parkinson, diversos tipos de cáncer etc...).</a:t>
            </a:r>
          </a:p>
          <a:p>
            <a:pPr algn="just"/>
            <a:r>
              <a:rPr lang="es-ES" sz="2200" dirty="0">
                <a:solidFill>
                  <a:srgbClr val="0070C0"/>
                </a:solidFill>
                <a:latin typeface="Times New Roman" panose="02020603050405020304" pitchFamily="18" charset="0"/>
              </a:rPr>
              <a:t>    </a:t>
            </a:r>
            <a:endParaRPr lang="es-ES" sz="2000" dirty="0"/>
          </a:p>
        </p:txBody>
      </p:sp>
      <p:sp>
        <p:nvSpPr>
          <p:cNvPr id="10" name="Google Shape;3841;p14"/>
          <p:cNvSpPr txBox="1">
            <a:spLocks/>
          </p:cNvSpPr>
          <p:nvPr/>
        </p:nvSpPr>
        <p:spPr>
          <a:xfrm>
            <a:off x="10819657" y="150763"/>
            <a:ext cx="1372343" cy="2239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Introducción</a:t>
            </a:r>
            <a:endParaRPr lang="en-US" sz="14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722" y="3032786"/>
            <a:ext cx="7211849" cy="196885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3328" y="3589325"/>
            <a:ext cx="6455337" cy="285897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722" y="3711005"/>
            <a:ext cx="5467350" cy="25812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0368" y="3032786"/>
            <a:ext cx="6161256" cy="255212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05052" y="344744"/>
            <a:ext cx="10614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rgbClr val="C00000"/>
                </a:solidFill>
              </a:rPr>
              <a:t>LAS APLICACIONES BIOMEDICAS Y POBLACIONALES DEL INBREEDING GENOMICO</a:t>
            </a:r>
            <a:endParaRPr lang="es-E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1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26350" y="1840336"/>
            <a:ext cx="92627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sz="2000" b="1" dirty="0">
                <a:solidFill>
                  <a:srgbClr val="002060"/>
                </a:solidFill>
                <a:latin typeface="Trebuchet MS (Cuerpo)"/>
                <a:cs typeface="Times New Roman" panose="02020603050405020304" pitchFamily="18" charset="0"/>
              </a:rPr>
              <a:t>Vinculación entre </a:t>
            </a:r>
            <a:r>
              <a:rPr lang="es-ES" sz="2000" b="1" dirty="0" smtClean="0">
                <a:solidFill>
                  <a:srgbClr val="002060"/>
                </a:solidFill>
                <a:latin typeface="Trebuchet MS (Cuerpo)"/>
                <a:cs typeface="Times New Roman" panose="02020603050405020304" pitchFamily="18" charset="0"/>
              </a:rPr>
              <a:t>el aumento de los </a:t>
            </a:r>
            <a:r>
              <a:rPr lang="es-ES" sz="2000" b="1" dirty="0">
                <a:solidFill>
                  <a:srgbClr val="002060"/>
                </a:solidFill>
                <a:latin typeface="Trebuchet MS (Cuerpo)"/>
                <a:cs typeface="Times New Roman" panose="02020603050405020304" pitchFamily="18" charset="0"/>
              </a:rPr>
              <a:t>niveles de </a:t>
            </a:r>
            <a:r>
              <a:rPr lang="es-ES" sz="2000" b="1" i="1" dirty="0">
                <a:solidFill>
                  <a:srgbClr val="C00000"/>
                </a:solidFill>
                <a:latin typeface="Trebuchet MS (Cuerpo)"/>
                <a:cs typeface="Times New Roman" panose="02020603050405020304" pitchFamily="18" charset="0"/>
              </a:rPr>
              <a:t>F</a:t>
            </a:r>
            <a:r>
              <a:rPr lang="es-ES" sz="2000" b="1" i="1" baseline="-25000" dirty="0">
                <a:solidFill>
                  <a:srgbClr val="C00000"/>
                </a:solidFill>
                <a:latin typeface="Trebuchet MS (Cuerpo)"/>
                <a:cs typeface="Times New Roman" panose="02020603050405020304" pitchFamily="18" charset="0"/>
              </a:rPr>
              <a:t>ROH</a:t>
            </a:r>
            <a:r>
              <a:rPr lang="es-ES" sz="2000" b="1" dirty="0">
                <a:solidFill>
                  <a:srgbClr val="002060"/>
                </a:solidFill>
                <a:latin typeface="Trebuchet MS (Cuerpo)"/>
                <a:cs typeface="Times New Roman" panose="02020603050405020304" pitchFamily="18" charset="0"/>
              </a:rPr>
              <a:t> con </a:t>
            </a:r>
            <a:r>
              <a:rPr lang="es-ES" sz="2000" b="1" dirty="0" smtClean="0">
                <a:solidFill>
                  <a:srgbClr val="002060"/>
                </a:solidFill>
                <a:latin typeface="Trebuchet MS (Cuerpo)"/>
                <a:cs typeface="Times New Roman" panose="02020603050405020304" pitchFamily="18" charset="0"/>
              </a:rPr>
              <a:t>el incremento de la incidencia </a:t>
            </a:r>
            <a:r>
              <a:rPr lang="es-ES" sz="2000" b="1" dirty="0">
                <a:solidFill>
                  <a:srgbClr val="002060"/>
                </a:solidFill>
                <a:latin typeface="Trebuchet MS (Cuerpo)"/>
                <a:cs typeface="Times New Roman" panose="02020603050405020304" pitchFamily="18" charset="0"/>
              </a:rPr>
              <a:t>de algunas </a:t>
            </a:r>
            <a:r>
              <a:rPr lang="es-ES" sz="2000" b="1" dirty="0" smtClean="0">
                <a:solidFill>
                  <a:srgbClr val="002060"/>
                </a:solidFill>
                <a:latin typeface="Trebuchet MS (Cuerpo)"/>
                <a:cs typeface="Times New Roman" panose="02020603050405020304" pitchFamily="18" charset="0"/>
              </a:rPr>
              <a:t>enfermedades humanas.</a:t>
            </a:r>
            <a:endParaRPr lang="es-ES" sz="2000" b="1" dirty="0">
              <a:solidFill>
                <a:srgbClr val="002060"/>
              </a:solidFill>
              <a:latin typeface="Trebuchet MS (Cuerpo)"/>
              <a:cs typeface="Times New Roman" panose="02020603050405020304" pitchFamily="18" charset="0"/>
            </a:endParaRPr>
          </a:p>
        </p:txBody>
      </p:sp>
      <p:sp>
        <p:nvSpPr>
          <p:cNvPr id="6" name="Google Shape;3841;p14"/>
          <p:cNvSpPr txBox="1">
            <a:spLocks/>
          </p:cNvSpPr>
          <p:nvPr/>
        </p:nvSpPr>
        <p:spPr>
          <a:xfrm>
            <a:off x="10819657" y="150763"/>
            <a:ext cx="1372343" cy="2239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Introducción</a:t>
            </a:r>
            <a:endParaRPr lang="en-US" sz="14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3" name="Grupo 12"/>
          <p:cNvGrpSpPr/>
          <p:nvPr/>
        </p:nvGrpSpPr>
        <p:grpSpPr>
          <a:xfrm>
            <a:off x="577931" y="2782740"/>
            <a:ext cx="10626742" cy="1124708"/>
            <a:chOff x="439387" y="2766908"/>
            <a:chExt cx="9451016" cy="1124708"/>
          </a:xfrm>
        </p:grpSpPr>
        <p:sp>
          <p:nvSpPr>
            <p:cNvPr id="7" name="CuadroTexto 6"/>
            <p:cNvSpPr txBox="1"/>
            <p:nvPr/>
          </p:nvSpPr>
          <p:spPr>
            <a:xfrm>
              <a:off x="439387" y="2853464"/>
              <a:ext cx="2315687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>
                  <a:solidFill>
                    <a:schemeClr val="accent5">
                      <a:lumMod val="50000"/>
                    </a:schemeClr>
                  </a:solidFill>
                  <a:latin typeface="Trebuchet MS (Cuerpo)"/>
                </a:rPr>
                <a:t>Modelo </a:t>
              </a:r>
            </a:p>
            <a:p>
              <a:pPr algn="ctr"/>
              <a:r>
                <a:rPr lang="es-ES" b="1" dirty="0">
                  <a:solidFill>
                    <a:schemeClr val="accent5">
                      <a:lumMod val="50000"/>
                    </a:schemeClr>
                  </a:solidFill>
                  <a:latin typeface="Trebuchet MS (Cuerpo)"/>
                </a:rPr>
                <a:t>regresión logística</a:t>
              </a:r>
            </a:p>
          </p:txBody>
        </p:sp>
        <p:cxnSp>
          <p:nvCxnSpPr>
            <p:cNvPr id="9" name="Conector recto de flecha 8"/>
            <p:cNvCxnSpPr>
              <a:stCxn id="7" idx="3"/>
            </p:cNvCxnSpPr>
            <p:nvPr/>
          </p:nvCxnSpPr>
          <p:spPr>
            <a:xfrm flipV="1">
              <a:off x="2755074" y="3170714"/>
              <a:ext cx="476754" cy="591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ángulo 9"/>
            <p:cNvSpPr/>
            <p:nvPr/>
          </p:nvSpPr>
          <p:spPr>
            <a:xfrm>
              <a:off x="3408218" y="2766908"/>
              <a:ext cx="6482185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s-ES" dirty="0">
                  <a:solidFill>
                    <a:srgbClr val="212121"/>
                  </a:solidFill>
                  <a:latin typeface="Trebuchet MS (Cuerpo)"/>
                  <a:ea typeface="Calibri" panose="020F0502020204030204" pitchFamily="34" charset="0"/>
                </a:rPr>
                <a:t>Por cada incremento de 0.01 en el valor de </a:t>
              </a:r>
              <a:r>
                <a:rPr lang="es-ES" b="1" i="1" dirty="0" err="1" smtClean="0">
                  <a:solidFill>
                    <a:srgbClr val="C00000"/>
                  </a:solidFill>
                  <a:latin typeface="Trebuchet MS (Cuerpo)"/>
                  <a:ea typeface="Calibri" panose="020F0502020204030204" pitchFamily="34" charset="0"/>
                </a:rPr>
                <a:t>F</a:t>
              </a:r>
              <a:r>
                <a:rPr lang="es-ES" b="1" i="1" baseline="-25000" dirty="0" err="1" smtClean="0">
                  <a:solidFill>
                    <a:srgbClr val="C00000"/>
                  </a:solidFill>
                  <a:latin typeface="Trebuchet MS (Cuerpo)"/>
                  <a:ea typeface="Calibri" panose="020F0502020204030204" pitchFamily="34" charset="0"/>
                </a:rPr>
                <a:t>roh</a:t>
              </a:r>
              <a:r>
                <a:rPr lang="es-ES" b="1" i="1" baseline="-25000" dirty="0" smtClean="0">
                  <a:solidFill>
                    <a:srgbClr val="C00000"/>
                  </a:solidFill>
                  <a:latin typeface="Trebuchet MS (Cuerpo)"/>
                  <a:ea typeface="Calibri" panose="020F0502020204030204" pitchFamily="34" charset="0"/>
                </a:rPr>
                <a:t> </a:t>
              </a:r>
              <a:r>
                <a:rPr lang="es-ES" b="1" i="1" dirty="0" smtClean="0">
                  <a:solidFill>
                    <a:srgbClr val="212121"/>
                  </a:solidFill>
                  <a:latin typeface="Trebuchet MS (Cuerpo)"/>
                  <a:ea typeface="Calibri" panose="020F0502020204030204" pitchFamily="34" charset="0"/>
                </a:rPr>
                <a:t> las </a:t>
              </a:r>
              <a:r>
                <a:rPr lang="es-ES" b="1" i="1" dirty="0">
                  <a:solidFill>
                    <a:srgbClr val="212121"/>
                  </a:solidFill>
                  <a:latin typeface="Trebuchet MS (Cuerpo)"/>
                  <a:ea typeface="Calibri" panose="020F0502020204030204" pitchFamily="34" charset="0"/>
                </a:rPr>
                <a:t>probabilidades de presentar esquizofrenia aumentaban un 17</a:t>
              </a:r>
              <a:r>
                <a:rPr lang="es-ES" b="1" i="1" dirty="0" smtClean="0">
                  <a:solidFill>
                    <a:srgbClr val="212121"/>
                  </a:solidFill>
                  <a:latin typeface="Trebuchet MS (Cuerpo)"/>
                  <a:ea typeface="Calibri" panose="020F0502020204030204" pitchFamily="34" charset="0"/>
                </a:rPr>
                <a:t>%.</a:t>
              </a:r>
              <a:endParaRPr lang="es-ES" b="1" i="1" dirty="0">
                <a:latin typeface="Trebuchet MS (Cuerpo)"/>
              </a:endParaRP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801583" y="3583839"/>
              <a:ext cx="22800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Keller</a:t>
              </a:r>
              <a:r>
                <a:rPr lang="es-E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et al., (2012)</a:t>
              </a:r>
            </a:p>
          </p:txBody>
        </p:sp>
      </p:grpSp>
      <p:sp>
        <p:nvSpPr>
          <p:cNvPr id="12" name="CuadroTexto 11"/>
          <p:cNvSpPr txBox="1"/>
          <p:nvPr/>
        </p:nvSpPr>
        <p:spPr>
          <a:xfrm>
            <a:off x="326350" y="4517908"/>
            <a:ext cx="10272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sz="2000" b="1" dirty="0">
                <a:solidFill>
                  <a:srgbClr val="002060"/>
                </a:solidFill>
                <a:latin typeface="Trebuchet MS (Cuerpo)"/>
                <a:cs typeface="Times New Roman" panose="02020603050405020304" pitchFamily="18" charset="0"/>
              </a:rPr>
              <a:t>La población de enfermos frente a la población control, destaca por albergar en su genoma fragmentos </a:t>
            </a:r>
            <a:r>
              <a:rPr lang="es-ES" sz="2000" b="1" i="1" dirty="0">
                <a:solidFill>
                  <a:srgbClr val="002060"/>
                </a:solidFill>
                <a:latin typeface="Trebuchet MS (Cuerpo)"/>
                <a:cs typeface="Times New Roman" panose="02020603050405020304" pitchFamily="18" charset="0"/>
              </a:rPr>
              <a:t>ROHs</a:t>
            </a:r>
            <a:r>
              <a:rPr lang="es-ES" sz="2000" b="1" dirty="0">
                <a:solidFill>
                  <a:srgbClr val="002060"/>
                </a:solidFill>
                <a:latin typeface="Trebuchet MS (Cuerpo)"/>
                <a:cs typeface="Times New Roman" panose="02020603050405020304" pitchFamily="18" charset="0"/>
              </a:rPr>
              <a:t> de tamaño </a:t>
            </a:r>
            <a:r>
              <a:rPr lang="es-ES" sz="2000" dirty="0" smtClean="0">
                <a:solidFill>
                  <a:srgbClr val="002060"/>
                </a:solidFill>
                <a:latin typeface="Trebuchet MS (Cuerpo)"/>
                <a:cs typeface="Times New Roman" panose="02020603050405020304" pitchFamily="18" charset="0"/>
              </a:rPr>
              <a:t>(longitud) </a:t>
            </a:r>
            <a:r>
              <a:rPr lang="es-ES" sz="2000" b="1" dirty="0" smtClean="0">
                <a:solidFill>
                  <a:srgbClr val="002060"/>
                </a:solidFill>
                <a:latin typeface="Trebuchet MS (Cuerpo)"/>
                <a:cs typeface="Times New Roman" panose="02020603050405020304" pitchFamily="18" charset="0"/>
              </a:rPr>
              <a:t>más </a:t>
            </a:r>
            <a:r>
              <a:rPr lang="es-ES" sz="2000" b="1" dirty="0">
                <a:solidFill>
                  <a:srgbClr val="002060"/>
                </a:solidFill>
                <a:latin typeface="Trebuchet MS (Cuerpo)"/>
                <a:cs typeface="Times New Roman" panose="02020603050405020304" pitchFamily="18" charset="0"/>
              </a:rPr>
              <a:t>grande </a:t>
            </a:r>
            <a:r>
              <a:rPr lang="es-ES" sz="1400" dirty="0">
                <a:solidFill>
                  <a:srgbClr val="002060"/>
                </a:solidFill>
                <a:latin typeface="Trebuchet MS (Cuerpo)"/>
                <a:cs typeface="Times New Roman" panose="02020603050405020304" pitchFamily="18" charset="0"/>
              </a:rPr>
              <a:t>(</a:t>
            </a:r>
            <a:r>
              <a:rPr lang="es-ES" sz="1400" i="1" dirty="0">
                <a:solidFill>
                  <a:srgbClr val="002060"/>
                </a:solidFill>
                <a:latin typeface="Trebuchet MS (Cuerpo)"/>
                <a:cs typeface="Times New Roman" panose="02020603050405020304" pitchFamily="18" charset="0"/>
              </a:rPr>
              <a:t>Simón-Sánchez et al., 2012; </a:t>
            </a:r>
            <a:r>
              <a:rPr lang="es-ES" sz="1400" i="1" dirty="0" err="1">
                <a:solidFill>
                  <a:srgbClr val="002060"/>
                </a:solidFill>
                <a:latin typeface="Trebuchet MS (Cuerpo)"/>
                <a:cs typeface="Times New Roman" panose="02020603050405020304" pitchFamily="18" charset="0"/>
              </a:rPr>
              <a:t>Ghani</a:t>
            </a:r>
            <a:r>
              <a:rPr lang="es-ES" sz="1400" i="1" dirty="0">
                <a:solidFill>
                  <a:srgbClr val="002060"/>
                </a:solidFill>
                <a:latin typeface="Trebuchet MS (Cuerpo)"/>
                <a:cs typeface="Times New Roman" panose="02020603050405020304" pitchFamily="18" charset="0"/>
              </a:rPr>
              <a:t> et al., 2015</a:t>
            </a:r>
            <a:r>
              <a:rPr lang="es-ES" sz="1400" dirty="0">
                <a:solidFill>
                  <a:srgbClr val="002060"/>
                </a:solidFill>
                <a:latin typeface="Trebuchet MS (Cuerpo)"/>
                <a:cs typeface="Times New Roman" panose="02020603050405020304" pitchFamily="18" charset="0"/>
              </a:rPr>
              <a:t>)</a:t>
            </a:r>
            <a:endParaRPr lang="es-ES" sz="2000" dirty="0">
              <a:solidFill>
                <a:srgbClr val="002060"/>
              </a:solidFill>
              <a:latin typeface="Trebuchet MS (Cuerpo)"/>
              <a:cs typeface="Times New Roman" panose="02020603050405020304" pitchFamily="18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205052" y="449110"/>
            <a:ext cx="10614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rgbClr val="C00000"/>
                </a:solidFill>
              </a:rPr>
              <a:t>LAS APLICACIONES BIOMEDICAS Y POBLACIONALES DEL INBREEDING GENOMICO</a:t>
            </a:r>
            <a:endParaRPr lang="es-E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97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841;p14"/>
          <p:cNvSpPr txBox="1">
            <a:spLocks/>
          </p:cNvSpPr>
          <p:nvPr/>
        </p:nvSpPr>
        <p:spPr>
          <a:xfrm>
            <a:off x="10819657" y="150763"/>
            <a:ext cx="1372343" cy="2239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Introducción</a:t>
            </a:r>
            <a:endParaRPr lang="en-US" sz="14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160" y="618520"/>
            <a:ext cx="9013531" cy="5936660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495806" y="5970405"/>
            <a:ext cx="24240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/>
              <a:t>EOPD</a:t>
            </a:r>
            <a:r>
              <a:rPr lang="es-ES" sz="1600" dirty="0"/>
              <a:t>: </a:t>
            </a:r>
            <a:r>
              <a:rPr lang="es-ES" sz="1600" b="1" dirty="0" err="1"/>
              <a:t>E</a:t>
            </a:r>
            <a:r>
              <a:rPr lang="es-ES" sz="1600" dirty="0" err="1"/>
              <a:t>arly</a:t>
            </a:r>
            <a:r>
              <a:rPr lang="es-ES" sz="1600" dirty="0"/>
              <a:t> </a:t>
            </a:r>
            <a:r>
              <a:rPr lang="es-ES" sz="1600" b="1" dirty="0" err="1"/>
              <a:t>O</a:t>
            </a:r>
            <a:r>
              <a:rPr lang="es-ES" sz="1600" dirty="0" err="1"/>
              <a:t>nset</a:t>
            </a:r>
            <a:r>
              <a:rPr lang="es-ES" sz="1600" dirty="0"/>
              <a:t> </a:t>
            </a:r>
            <a:r>
              <a:rPr lang="es-ES" sz="1600" b="1" dirty="0"/>
              <a:t>P</a:t>
            </a:r>
            <a:r>
              <a:rPr lang="es-ES" sz="1600" dirty="0"/>
              <a:t>arkinson </a:t>
            </a:r>
            <a:r>
              <a:rPr lang="es-ES" sz="1600" b="1" dirty="0" err="1"/>
              <a:t>D</a:t>
            </a:r>
            <a:r>
              <a:rPr lang="es-ES" sz="1600" dirty="0" err="1"/>
              <a:t>isease</a:t>
            </a:r>
            <a:endParaRPr lang="es-ES" sz="1600" dirty="0"/>
          </a:p>
        </p:txBody>
      </p:sp>
      <p:sp>
        <p:nvSpPr>
          <p:cNvPr id="3" name="Rectángulo 2"/>
          <p:cNvSpPr/>
          <p:nvPr/>
        </p:nvSpPr>
        <p:spPr>
          <a:xfrm>
            <a:off x="10040449" y="6555180"/>
            <a:ext cx="21515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b="1" i="1" dirty="0">
                <a:latin typeface="Trebuchet MS (Cuerpo)"/>
                <a:cs typeface="Times New Roman" panose="02020603050405020304" pitchFamily="18" charset="0"/>
              </a:rPr>
              <a:t>Simón-Sánchez et al., 2012</a:t>
            </a:r>
            <a:endParaRPr lang="es-ES" sz="1200" b="1" i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192635" y="262738"/>
            <a:ext cx="1548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i="1" dirty="0"/>
              <a:t>continua…</a:t>
            </a:r>
          </a:p>
        </p:txBody>
      </p:sp>
    </p:spTree>
    <p:extLst>
      <p:ext uri="{BB962C8B-B14F-4D97-AF65-F5344CB8AC3E}">
        <p14:creationId xmlns:p14="http://schemas.microsoft.com/office/powerpoint/2010/main" val="316550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2000"/>
            </a:schemeClr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xmlns="" id="{76B1B9F6-6F9A-4B83-AD8E-E6DE59F60B54}"/>
              </a:ext>
            </a:extLst>
          </p:cNvPr>
          <p:cNvSpPr txBox="1">
            <a:spLocks/>
          </p:cNvSpPr>
          <p:nvPr/>
        </p:nvSpPr>
        <p:spPr>
          <a:xfrm>
            <a:off x="313509" y="531988"/>
            <a:ext cx="9421618" cy="712732"/>
          </a:xfrm>
          <a:prstGeom prst="rect">
            <a:avLst/>
          </a:prstGeom>
          <a:noFill/>
          <a:ln w="1905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s-ES" sz="3000" b="1" dirty="0">
                <a:solidFill>
                  <a:srgbClr val="C00000"/>
                </a:solidFill>
                <a:latin typeface="Bookman Old Style" panose="0205060405050502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Los objetivos del presente estudio…….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13509" y="1985392"/>
            <a:ext cx="1061178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2200" b="1" dirty="0">
              <a:solidFill>
                <a:srgbClr val="0070C0"/>
              </a:solidFill>
              <a:cs typeface="Times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sz="2200" b="1" dirty="0">
                <a:solidFill>
                  <a:srgbClr val="002060"/>
                </a:solidFill>
                <a:cs typeface="Times" panose="02020603050405020304" pitchFamily="18" charset="0"/>
              </a:rPr>
              <a:t>Inferir la </a:t>
            </a:r>
            <a:r>
              <a:rPr lang="es-ES" sz="2200" b="1" dirty="0" smtClean="0">
                <a:solidFill>
                  <a:srgbClr val="002060"/>
                </a:solidFill>
                <a:cs typeface="Times" panose="02020603050405020304" pitchFamily="18" charset="0"/>
              </a:rPr>
              <a:t>valoración de </a:t>
            </a:r>
            <a:r>
              <a:rPr lang="es-ES" sz="2200" b="1" dirty="0">
                <a:solidFill>
                  <a:srgbClr val="002060"/>
                </a:solidFill>
                <a:cs typeface="Times" panose="02020603050405020304" pitchFamily="18" charset="0"/>
              </a:rPr>
              <a:t>los Coeficientes de</a:t>
            </a:r>
            <a:r>
              <a:rPr lang="es-ES" sz="2200" b="1" i="1" dirty="0">
                <a:solidFill>
                  <a:srgbClr val="002060"/>
                </a:solidFill>
                <a:cs typeface="Times" panose="02020603050405020304" pitchFamily="18" charset="0"/>
              </a:rPr>
              <a:t> </a:t>
            </a:r>
            <a:r>
              <a:rPr lang="es-ES" sz="2200" b="1" i="1" dirty="0" smtClean="0">
                <a:solidFill>
                  <a:srgbClr val="002060"/>
                </a:solidFill>
                <a:cs typeface="Times" panose="02020603050405020304" pitchFamily="18" charset="0"/>
              </a:rPr>
              <a:t>Inbreeding </a:t>
            </a:r>
            <a:r>
              <a:rPr lang="es-ES" sz="2200" b="1" dirty="0">
                <a:solidFill>
                  <a:srgbClr val="002060"/>
                </a:solidFill>
                <a:cs typeface="Times" panose="02020603050405020304" pitchFamily="18" charset="0"/>
              </a:rPr>
              <a:t>genómicos mediante distintas metodologías basadas en aproximaciones Single-</a:t>
            </a:r>
            <a:r>
              <a:rPr lang="es-ES" sz="2200" b="1" dirty="0" err="1">
                <a:solidFill>
                  <a:srgbClr val="002060"/>
                </a:solidFill>
                <a:cs typeface="Times" panose="02020603050405020304" pitchFamily="18" charset="0"/>
              </a:rPr>
              <a:t>point</a:t>
            </a:r>
            <a:r>
              <a:rPr lang="es-ES" sz="2200" b="1" dirty="0">
                <a:solidFill>
                  <a:srgbClr val="002060"/>
                </a:solidFill>
                <a:cs typeface="Times" panose="02020603050405020304" pitchFamily="18" charset="0"/>
              </a:rPr>
              <a:t> </a:t>
            </a:r>
            <a:r>
              <a:rPr lang="es-ES" sz="2200" b="1" dirty="0" smtClean="0">
                <a:solidFill>
                  <a:srgbClr val="002060"/>
                </a:solidFill>
                <a:cs typeface="Times" panose="02020603050405020304" pitchFamily="18" charset="0"/>
              </a:rPr>
              <a:t>y </a:t>
            </a:r>
            <a:r>
              <a:rPr lang="es-ES" sz="2200" b="1" dirty="0" err="1">
                <a:solidFill>
                  <a:srgbClr val="002060"/>
                </a:solidFill>
                <a:cs typeface="Times" panose="02020603050405020304" pitchFamily="18" charset="0"/>
              </a:rPr>
              <a:t>Multi-point</a:t>
            </a:r>
            <a:r>
              <a:rPr lang="es-ES" sz="2200" b="1" dirty="0">
                <a:solidFill>
                  <a:srgbClr val="002060"/>
                </a:solidFill>
                <a:cs typeface="Times" panose="02020603050405020304" pitchFamily="18" charset="0"/>
              </a:rPr>
              <a:t> </a:t>
            </a:r>
            <a:r>
              <a:rPr lang="es-ES" sz="2200" b="1" dirty="0" smtClean="0">
                <a:solidFill>
                  <a:srgbClr val="002060"/>
                </a:solidFill>
                <a:cs typeface="Times" panose="02020603050405020304" pitchFamily="18" charset="0"/>
              </a:rPr>
              <a:t>en poblaciones asentadas en el extremo occidental del Mediterráneo. </a:t>
            </a:r>
            <a:endParaRPr lang="es-ES" sz="2200" b="1" i="1" dirty="0">
              <a:solidFill>
                <a:srgbClr val="002060"/>
              </a:solidFill>
              <a:cs typeface="Times" panose="02020603050405020304" pitchFamily="18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13509" y="3847190"/>
            <a:ext cx="1061178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2200" b="1" dirty="0">
              <a:solidFill>
                <a:srgbClr val="0070C0"/>
              </a:solidFill>
              <a:cs typeface="Times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sz="2200" b="1" dirty="0" smtClean="0">
                <a:solidFill>
                  <a:srgbClr val="002060"/>
                </a:solidFill>
                <a:cs typeface="Times" panose="02020603050405020304" pitchFamily="18" charset="0"/>
              </a:rPr>
              <a:t>Valorar el grado de acuerdo entre los valores hallados para las distintas medidas </a:t>
            </a:r>
            <a:r>
              <a:rPr lang="es-ES" sz="2200" b="1" dirty="0">
                <a:solidFill>
                  <a:srgbClr val="002060"/>
                </a:solidFill>
                <a:cs typeface="Times" panose="02020603050405020304" pitchFamily="18" charset="0"/>
              </a:rPr>
              <a:t>de </a:t>
            </a:r>
            <a:r>
              <a:rPr lang="es-ES" sz="2200" b="1" i="1" dirty="0">
                <a:solidFill>
                  <a:srgbClr val="002060"/>
                </a:solidFill>
                <a:cs typeface="Times" panose="02020603050405020304" pitchFamily="18" charset="0"/>
              </a:rPr>
              <a:t>Inbreeding</a:t>
            </a:r>
            <a:r>
              <a:rPr lang="es-ES" sz="2200" b="1" dirty="0">
                <a:solidFill>
                  <a:srgbClr val="002060"/>
                </a:solidFill>
                <a:cs typeface="Times" panose="02020603050405020304" pitchFamily="18" charset="0"/>
              </a:rPr>
              <a:t> </a:t>
            </a:r>
            <a:r>
              <a:rPr lang="es-ES" sz="2200" b="1" dirty="0" smtClean="0">
                <a:solidFill>
                  <a:srgbClr val="002060"/>
                </a:solidFill>
                <a:cs typeface="Times" panose="02020603050405020304" pitchFamily="18" charset="0"/>
              </a:rPr>
              <a:t>y contrastar </a:t>
            </a:r>
            <a:r>
              <a:rPr lang="es-ES" sz="2200" b="1" dirty="0">
                <a:solidFill>
                  <a:srgbClr val="002060"/>
                </a:solidFill>
                <a:cs typeface="Times" panose="02020603050405020304" pitchFamily="18" charset="0"/>
              </a:rPr>
              <a:t>la rentabilidad de las diferentes </a:t>
            </a:r>
            <a:r>
              <a:rPr lang="es-ES" sz="2200" b="1" dirty="0" smtClean="0">
                <a:solidFill>
                  <a:srgbClr val="002060"/>
                </a:solidFill>
                <a:cs typeface="Times" panose="02020603050405020304" pitchFamily="18" charset="0"/>
              </a:rPr>
              <a:t>metodologías bioinformáticas disponibles hoy día en un caso real de análisis poblacional.</a:t>
            </a:r>
            <a:endParaRPr lang="es-ES" sz="2200" b="1" i="1" dirty="0">
              <a:solidFill>
                <a:srgbClr val="002060"/>
              </a:solidFill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554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xmlns="" id="{AAA747CD-9E4C-4ABE-BCEB-2227E0F04EF3}"/>
              </a:ext>
            </a:extLst>
          </p:cNvPr>
          <p:cNvGrpSpPr/>
          <p:nvPr/>
        </p:nvGrpSpPr>
        <p:grpSpPr>
          <a:xfrm>
            <a:off x="755441" y="1866148"/>
            <a:ext cx="6183644" cy="4121961"/>
            <a:chOff x="420224" y="1924013"/>
            <a:chExt cx="7461375" cy="4121961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82" t="27405" r="17605" b="39751"/>
            <a:stretch/>
          </p:blipFill>
          <p:spPr>
            <a:xfrm>
              <a:off x="666059" y="1924013"/>
              <a:ext cx="6651373" cy="3284630"/>
            </a:xfrm>
            <a:prstGeom prst="rect">
              <a:avLst/>
            </a:prstGeom>
            <a:ln w="25400" cmpd="dbl">
              <a:solidFill>
                <a:schemeClr val="tx1"/>
              </a:solidFill>
            </a:ln>
          </p:spPr>
        </p:pic>
        <p:sp>
          <p:nvSpPr>
            <p:cNvPr id="6" name="Elipse 5"/>
            <p:cNvSpPr/>
            <p:nvPr/>
          </p:nvSpPr>
          <p:spPr>
            <a:xfrm>
              <a:off x="2509261" y="3814473"/>
              <a:ext cx="187882" cy="1626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Elipse 6"/>
            <p:cNvSpPr/>
            <p:nvPr/>
          </p:nvSpPr>
          <p:spPr>
            <a:xfrm>
              <a:off x="2745808" y="3885462"/>
              <a:ext cx="188285" cy="1626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Elipse 7"/>
            <p:cNvSpPr/>
            <p:nvPr/>
          </p:nvSpPr>
          <p:spPr>
            <a:xfrm>
              <a:off x="3138495" y="3814473"/>
              <a:ext cx="190710" cy="1626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Elipse 8"/>
            <p:cNvSpPr/>
            <p:nvPr/>
          </p:nvSpPr>
          <p:spPr>
            <a:xfrm>
              <a:off x="3301179" y="4448481"/>
              <a:ext cx="181585" cy="1626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Elipse 9"/>
            <p:cNvSpPr/>
            <p:nvPr/>
          </p:nvSpPr>
          <p:spPr>
            <a:xfrm>
              <a:off x="3057153" y="4131477"/>
              <a:ext cx="209166" cy="1626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Elipse 10"/>
            <p:cNvSpPr/>
            <p:nvPr/>
          </p:nvSpPr>
          <p:spPr>
            <a:xfrm>
              <a:off x="2509261" y="4546074"/>
              <a:ext cx="207212" cy="16268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2491242" y="3768804"/>
              <a:ext cx="1626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b="1" dirty="0">
                  <a:latin typeface="Times" panose="02020603050405020304" pitchFamily="18" charset="0"/>
                  <a:cs typeface="Times" panose="02020603050405020304" pitchFamily="18" charset="0"/>
                </a:rPr>
                <a:t>1</a:t>
              </a:r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2718807" y="3843693"/>
              <a:ext cx="1626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b="1" dirty="0">
                  <a:latin typeface="Times" panose="02020603050405020304" pitchFamily="18" charset="0"/>
                  <a:cs typeface="Times" panose="02020603050405020304" pitchFamily="18" charset="0"/>
                </a:rPr>
                <a:t>2</a:t>
              </a:r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3117857" y="3778682"/>
              <a:ext cx="1626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b="1" dirty="0">
                  <a:latin typeface="Times" panose="02020603050405020304" pitchFamily="18" charset="0"/>
                  <a:cs typeface="Times" panose="02020603050405020304" pitchFamily="18" charset="0"/>
                </a:rPr>
                <a:t>3</a:t>
              </a: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2495186" y="4493680"/>
              <a:ext cx="1626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b="1" dirty="0">
                  <a:latin typeface="Times" panose="02020603050405020304" pitchFamily="18" charset="0"/>
                  <a:cs typeface="Times" panose="02020603050405020304" pitchFamily="18" charset="0"/>
                </a:rPr>
                <a:t>4</a:t>
              </a: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3048489" y="4086814"/>
              <a:ext cx="1626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b="1" dirty="0">
                  <a:latin typeface="Times" panose="02020603050405020304" pitchFamily="18" charset="0"/>
                  <a:cs typeface="Times" panose="02020603050405020304" pitchFamily="18" charset="0"/>
                </a:rPr>
                <a:t>5</a:t>
              </a: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3266951" y="4400736"/>
              <a:ext cx="1626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b="1" dirty="0">
                  <a:latin typeface="Times" panose="02020603050405020304" pitchFamily="18" charset="0"/>
                  <a:cs typeface="Times" panose="02020603050405020304" pitchFamily="18" charset="0"/>
                </a:rPr>
                <a:t>6</a:t>
              </a:r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420224" y="5399643"/>
              <a:ext cx="74613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s-ES" sz="1500" b="1" dirty="0">
                  <a:latin typeface="Times" panose="02020603050405020304" pitchFamily="18" charset="0"/>
                  <a:cs typeface="Times" panose="02020603050405020304" pitchFamily="18" charset="0"/>
                </a:rPr>
                <a:t>1</a:t>
              </a:r>
              <a:r>
                <a:rPr lang="es-ES" sz="1500" dirty="0">
                  <a:latin typeface="Times" panose="02020603050405020304" pitchFamily="18" charset="0"/>
                  <a:cs typeface="Times" panose="02020603050405020304" pitchFamily="18" charset="0"/>
                </a:rPr>
                <a:t>: </a:t>
              </a:r>
              <a:r>
                <a:rPr lang="es-ES" sz="1500" b="1" dirty="0">
                  <a:latin typeface="+mj-lt"/>
                  <a:cs typeface="Times" panose="02020603050405020304" pitchFamily="18" charset="0"/>
                </a:rPr>
                <a:t>Sur de Portugal, 2: Oeste de Andalucía (Huelva), 3: Este de Andalucía (Granada), 4: </a:t>
              </a:r>
              <a:r>
                <a:rPr lang="es-ES" sz="1500" b="1" dirty="0" err="1">
                  <a:latin typeface="+mj-lt"/>
                  <a:cs typeface="Times" panose="02020603050405020304" pitchFamily="18" charset="0"/>
                </a:rPr>
                <a:t>Asni</a:t>
              </a:r>
              <a:r>
                <a:rPr lang="es-ES" sz="1500" b="1" dirty="0">
                  <a:latin typeface="+mj-lt"/>
                  <a:cs typeface="Times" panose="02020603050405020304" pitchFamily="18" charset="0"/>
                </a:rPr>
                <a:t> (Bereberes), 5: </a:t>
              </a:r>
              <a:r>
                <a:rPr lang="es-ES" sz="1500" b="1" dirty="0" err="1">
                  <a:latin typeface="+mj-lt"/>
                  <a:cs typeface="Times" panose="02020603050405020304" pitchFamily="18" charset="0"/>
                </a:rPr>
                <a:t>Bouhria</a:t>
              </a:r>
              <a:r>
                <a:rPr lang="es-ES" sz="1500" b="1" dirty="0">
                  <a:latin typeface="+mj-lt"/>
                  <a:cs typeface="Times" panose="02020603050405020304" pitchFamily="18" charset="0"/>
                </a:rPr>
                <a:t> (Bereberes), 6: </a:t>
              </a:r>
              <a:r>
                <a:rPr lang="es-ES" sz="1500" b="1" dirty="0" err="1">
                  <a:latin typeface="+mj-lt"/>
                  <a:cs typeface="Times" panose="02020603050405020304" pitchFamily="18" charset="0"/>
                </a:rPr>
                <a:t>Figuig</a:t>
              </a:r>
              <a:r>
                <a:rPr lang="es-ES" sz="1500" b="1" dirty="0">
                  <a:latin typeface="+mj-lt"/>
                  <a:cs typeface="Times" panose="02020603050405020304" pitchFamily="18" charset="0"/>
                </a:rPr>
                <a:t> (Bereberes</a:t>
              </a:r>
              <a:r>
                <a:rPr lang="es-ES" sz="1500" b="1" dirty="0" smtClean="0">
                  <a:latin typeface="+mj-lt"/>
                  <a:cs typeface="Times" panose="02020603050405020304" pitchFamily="18" charset="0"/>
                </a:rPr>
                <a:t>).</a:t>
              </a:r>
              <a:endParaRPr lang="es-ES" sz="1500" b="1" dirty="0">
                <a:latin typeface="+mj-lt"/>
                <a:cs typeface="Times" panose="02020603050405020304" pitchFamily="18" charset="0"/>
              </a:endParaRPr>
            </a:p>
          </p:txBody>
        </p:sp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xmlns="" id="{21347832-66C4-4BE4-A9D6-8FA72298A515}"/>
              </a:ext>
            </a:extLst>
          </p:cNvPr>
          <p:cNvGrpSpPr/>
          <p:nvPr/>
        </p:nvGrpSpPr>
        <p:grpSpPr>
          <a:xfrm>
            <a:off x="8185481" y="593558"/>
            <a:ext cx="3561348" cy="6037762"/>
            <a:chOff x="8185481" y="593558"/>
            <a:chExt cx="3561348" cy="6037762"/>
          </a:xfrm>
        </p:grpSpPr>
        <p:sp>
          <p:nvSpPr>
            <p:cNvPr id="19" name="Rectángulo 18"/>
            <p:cNvSpPr/>
            <p:nvPr/>
          </p:nvSpPr>
          <p:spPr>
            <a:xfrm>
              <a:off x="8185481" y="593558"/>
              <a:ext cx="3561348" cy="60377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8616078" y="1322758"/>
              <a:ext cx="2779295" cy="1347661"/>
            </a:xfrm>
            <a:prstGeom prst="rect">
              <a:avLst/>
            </a:prstGeom>
            <a:solidFill>
              <a:srgbClr val="AC0000">
                <a:alpha val="6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Rectángulo 20"/>
            <p:cNvSpPr/>
            <p:nvPr/>
          </p:nvSpPr>
          <p:spPr>
            <a:xfrm>
              <a:off x="8622445" y="3311912"/>
              <a:ext cx="2779295" cy="754787"/>
            </a:xfrm>
            <a:prstGeom prst="rect">
              <a:avLst/>
            </a:prstGeom>
            <a:solidFill>
              <a:srgbClr val="00A84C">
                <a:alpha val="68627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Rectángulo 21"/>
            <p:cNvSpPr/>
            <p:nvPr/>
          </p:nvSpPr>
          <p:spPr>
            <a:xfrm>
              <a:off x="8616079" y="4737579"/>
              <a:ext cx="2779295" cy="1679263"/>
            </a:xfrm>
            <a:prstGeom prst="rect">
              <a:avLst/>
            </a:prstGeom>
            <a:solidFill>
              <a:srgbClr val="F0EA00">
                <a:alpha val="68235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8485740" y="4299270"/>
              <a:ext cx="32610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>
                  <a:solidFill>
                    <a:srgbClr val="996633"/>
                  </a:solidFill>
                  <a:latin typeface="Trebuchet MS (Cuerpo)"/>
                  <a:cs typeface="Times" panose="02020603050405020304" pitchFamily="18" charset="0"/>
                </a:rPr>
                <a:t>Bereberes de Marruecos</a:t>
              </a:r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8547779" y="825680"/>
              <a:ext cx="27792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>
                  <a:solidFill>
                    <a:srgbClr val="0070C0"/>
                  </a:solidFill>
                  <a:latin typeface="Trebuchet MS (Cuerpo)"/>
                  <a:cs typeface="Times" panose="02020603050405020304" pitchFamily="18" charset="0"/>
                </a:rPr>
                <a:t>Andalucía</a:t>
              </a:r>
            </a:p>
          </p:txBody>
        </p:sp>
        <p:sp>
          <p:nvSpPr>
            <p:cNvPr id="25" name="CuadroTexto 24"/>
            <p:cNvSpPr txBox="1"/>
            <p:nvPr/>
          </p:nvSpPr>
          <p:spPr>
            <a:xfrm>
              <a:off x="8501467" y="2859226"/>
              <a:ext cx="20833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>
                  <a:solidFill>
                    <a:srgbClr val="0070C0"/>
                  </a:solidFill>
                  <a:latin typeface="Trebuchet MS (Cuerpo)"/>
                  <a:cs typeface="Times" panose="02020603050405020304" pitchFamily="18" charset="0"/>
                </a:rPr>
                <a:t>Sur de Portugal</a:t>
              </a:r>
            </a:p>
          </p:txBody>
        </p:sp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xmlns="" id="{7F9C42B4-CDEC-4710-B0E4-A34217A5FC28}"/>
                </a:ext>
              </a:extLst>
            </p:cNvPr>
            <p:cNvGrpSpPr/>
            <p:nvPr/>
          </p:nvGrpSpPr>
          <p:grpSpPr>
            <a:xfrm>
              <a:off x="8738934" y="1359189"/>
              <a:ext cx="2605663" cy="1227815"/>
              <a:chOff x="8514346" y="1615861"/>
              <a:chExt cx="2605663" cy="1227815"/>
            </a:xfrm>
          </p:grpSpPr>
          <p:sp>
            <p:nvSpPr>
              <p:cNvPr id="26" name="CuadroTexto 25"/>
              <p:cNvSpPr txBox="1"/>
              <p:nvPr/>
            </p:nvSpPr>
            <p:spPr>
              <a:xfrm>
                <a:off x="8514346" y="1615861"/>
                <a:ext cx="23581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600" b="1" dirty="0">
                    <a:solidFill>
                      <a:schemeClr val="bg1"/>
                    </a:solidFill>
                    <a:cs typeface="Times" panose="02020603050405020304" pitchFamily="18" charset="0"/>
                  </a:rPr>
                  <a:t>Oeste de Andalucía</a:t>
                </a:r>
              </a:p>
            </p:txBody>
          </p:sp>
          <p:sp>
            <p:nvSpPr>
              <p:cNvPr id="27" name="CuadroTexto 26"/>
              <p:cNvSpPr txBox="1"/>
              <p:nvPr/>
            </p:nvSpPr>
            <p:spPr>
              <a:xfrm>
                <a:off x="8761819" y="1922765"/>
                <a:ext cx="883457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500" dirty="0">
                    <a:solidFill>
                      <a:schemeClr val="bg1"/>
                    </a:solidFill>
                    <a:cs typeface="Times" panose="02020603050405020304" pitchFamily="18" charset="0"/>
                  </a:rPr>
                  <a:t>n = 35 </a:t>
                </a:r>
              </a:p>
            </p:txBody>
          </p:sp>
          <p:sp>
            <p:nvSpPr>
              <p:cNvPr id="28" name="CuadroTexto 27"/>
              <p:cNvSpPr txBox="1"/>
              <p:nvPr/>
            </p:nvSpPr>
            <p:spPr>
              <a:xfrm>
                <a:off x="8540412" y="2237219"/>
                <a:ext cx="23581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600" b="1" dirty="0">
                    <a:solidFill>
                      <a:schemeClr val="bg1"/>
                    </a:solidFill>
                    <a:cs typeface="Times" panose="02020603050405020304" pitchFamily="18" charset="0"/>
                  </a:rPr>
                  <a:t>Este de Andalucía</a:t>
                </a:r>
              </a:p>
            </p:txBody>
          </p:sp>
          <p:sp>
            <p:nvSpPr>
              <p:cNvPr id="29" name="CuadroTexto 28"/>
              <p:cNvSpPr txBox="1"/>
              <p:nvPr/>
            </p:nvSpPr>
            <p:spPr>
              <a:xfrm>
                <a:off x="8761819" y="2520511"/>
                <a:ext cx="235819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500" dirty="0">
                    <a:solidFill>
                      <a:schemeClr val="bg1"/>
                    </a:solidFill>
                    <a:cs typeface="Times" panose="02020603050405020304" pitchFamily="18" charset="0"/>
                  </a:rPr>
                  <a:t>n = 35</a:t>
                </a:r>
              </a:p>
            </p:txBody>
          </p:sp>
        </p:grpSp>
        <p:grpSp>
          <p:nvGrpSpPr>
            <p:cNvPr id="39" name="Grupo 38"/>
            <p:cNvGrpSpPr/>
            <p:nvPr/>
          </p:nvGrpSpPr>
          <p:grpSpPr>
            <a:xfrm>
              <a:off x="8787677" y="3367197"/>
              <a:ext cx="2565937" cy="589963"/>
              <a:chOff x="8531005" y="2520973"/>
              <a:chExt cx="2565937" cy="589963"/>
            </a:xfrm>
          </p:grpSpPr>
          <p:sp>
            <p:nvSpPr>
              <p:cNvPr id="30" name="CuadroTexto 29"/>
              <p:cNvSpPr txBox="1"/>
              <p:nvPr/>
            </p:nvSpPr>
            <p:spPr>
              <a:xfrm>
                <a:off x="8531005" y="2520973"/>
                <a:ext cx="23581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600" b="1" dirty="0">
                    <a:solidFill>
                      <a:schemeClr val="bg1"/>
                    </a:solidFill>
                    <a:cs typeface="Times" panose="02020603050405020304" pitchFamily="18" charset="0"/>
                  </a:rPr>
                  <a:t>Sur de Portugal</a:t>
                </a:r>
              </a:p>
            </p:txBody>
          </p:sp>
          <p:sp>
            <p:nvSpPr>
              <p:cNvPr id="31" name="CuadroTexto 30"/>
              <p:cNvSpPr txBox="1"/>
              <p:nvPr/>
            </p:nvSpPr>
            <p:spPr>
              <a:xfrm>
                <a:off x="8738752" y="2787771"/>
                <a:ext cx="235819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500" dirty="0">
                    <a:solidFill>
                      <a:schemeClr val="bg1"/>
                    </a:solidFill>
                    <a:cs typeface="Times" panose="02020603050405020304" pitchFamily="18" charset="0"/>
                  </a:rPr>
                  <a:t>n = 35 </a:t>
                </a:r>
              </a:p>
            </p:txBody>
          </p:sp>
        </p:grpSp>
        <p:grpSp>
          <p:nvGrpSpPr>
            <p:cNvPr id="38" name="Grupo 37"/>
            <p:cNvGrpSpPr/>
            <p:nvPr/>
          </p:nvGrpSpPr>
          <p:grpSpPr>
            <a:xfrm>
              <a:off x="8787060" y="4937356"/>
              <a:ext cx="2358807" cy="1142675"/>
              <a:chOff x="8482262" y="4006910"/>
              <a:chExt cx="2358807" cy="1142675"/>
            </a:xfrm>
          </p:grpSpPr>
          <p:sp>
            <p:nvSpPr>
              <p:cNvPr id="32" name="CuadroTexto 31"/>
              <p:cNvSpPr txBox="1"/>
              <p:nvPr/>
            </p:nvSpPr>
            <p:spPr>
              <a:xfrm>
                <a:off x="8482879" y="4006910"/>
                <a:ext cx="23581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600" b="1" dirty="0" err="1">
                    <a:latin typeface="Calibri (Cuerpo)"/>
                    <a:cs typeface="Times" panose="02020603050405020304" pitchFamily="18" charset="0"/>
                  </a:rPr>
                  <a:t>Asni</a:t>
                </a:r>
                <a:r>
                  <a:rPr lang="es-ES" sz="1600" b="1" dirty="0">
                    <a:latin typeface="Calibri (Cuerpo)"/>
                    <a:cs typeface="Times" panose="02020603050405020304" pitchFamily="18" charset="0"/>
                  </a:rPr>
                  <a:t>  </a:t>
                </a:r>
                <a:r>
                  <a:rPr lang="es-ES" sz="1400" dirty="0">
                    <a:latin typeface="Calibri (Cuerpo)"/>
                    <a:cs typeface="Times" panose="02020603050405020304" pitchFamily="18" charset="0"/>
                  </a:rPr>
                  <a:t>n</a:t>
                </a:r>
                <a:r>
                  <a:rPr lang="es-ES" sz="1400" dirty="0" smtClean="0">
                    <a:latin typeface="Calibri (Cuerpo)"/>
                    <a:cs typeface="Times" panose="02020603050405020304" pitchFamily="18" charset="0"/>
                  </a:rPr>
                  <a:t> </a:t>
                </a:r>
                <a:r>
                  <a:rPr lang="es-ES" sz="1400" dirty="0">
                    <a:latin typeface="Calibri (Cuerpo)"/>
                    <a:cs typeface="Times" panose="02020603050405020304" pitchFamily="18" charset="0"/>
                  </a:rPr>
                  <a:t>= 15</a:t>
                </a:r>
              </a:p>
            </p:txBody>
          </p:sp>
          <p:sp>
            <p:nvSpPr>
              <p:cNvPr id="33" name="CuadroTexto 32"/>
              <p:cNvSpPr txBox="1"/>
              <p:nvPr/>
            </p:nvSpPr>
            <p:spPr>
              <a:xfrm>
                <a:off x="8482262" y="4425281"/>
                <a:ext cx="23581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600" b="1" dirty="0" err="1">
                    <a:cs typeface="Times" panose="02020603050405020304" pitchFamily="18" charset="0"/>
                  </a:rPr>
                  <a:t>Bouhria</a:t>
                </a:r>
                <a:r>
                  <a:rPr lang="es-ES" sz="1600" b="1" dirty="0">
                    <a:cs typeface="Times" panose="02020603050405020304" pitchFamily="18" charset="0"/>
                  </a:rPr>
                  <a:t>  </a:t>
                </a:r>
                <a:r>
                  <a:rPr lang="es-ES" sz="1600" dirty="0">
                    <a:cs typeface="Times" panose="02020603050405020304" pitchFamily="18" charset="0"/>
                  </a:rPr>
                  <a:t>n = 12</a:t>
                </a:r>
              </a:p>
            </p:txBody>
          </p:sp>
          <p:sp>
            <p:nvSpPr>
              <p:cNvPr id="34" name="CuadroTexto 33"/>
              <p:cNvSpPr txBox="1"/>
              <p:nvPr/>
            </p:nvSpPr>
            <p:spPr>
              <a:xfrm>
                <a:off x="8482262" y="4811031"/>
                <a:ext cx="23581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600" b="1" dirty="0" err="1">
                    <a:cs typeface="Times" panose="02020603050405020304" pitchFamily="18" charset="0"/>
                  </a:rPr>
                  <a:t>Figuig</a:t>
                </a:r>
                <a:r>
                  <a:rPr lang="es-ES" sz="1600" b="1" dirty="0">
                    <a:cs typeface="Times" panose="02020603050405020304" pitchFamily="18" charset="0"/>
                  </a:rPr>
                  <a:t>  </a:t>
                </a:r>
                <a:r>
                  <a:rPr lang="es-ES" sz="1600" dirty="0">
                    <a:cs typeface="Times" panose="02020603050405020304" pitchFamily="18" charset="0"/>
                  </a:rPr>
                  <a:t>n= 9</a:t>
                </a:r>
              </a:p>
            </p:txBody>
          </p:sp>
        </p:grpSp>
      </p:grpSp>
      <p:sp>
        <p:nvSpPr>
          <p:cNvPr id="41" name="CuadroTexto 40"/>
          <p:cNvSpPr txBox="1"/>
          <p:nvPr/>
        </p:nvSpPr>
        <p:spPr>
          <a:xfrm>
            <a:off x="575333" y="467320"/>
            <a:ext cx="6543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  <a:cs typeface="Times" panose="02020603050405020304" pitchFamily="18" charset="0"/>
              </a:rPr>
              <a:t>LAS POBLACIONES ANALIZADAS</a:t>
            </a:r>
          </a:p>
        </p:txBody>
      </p:sp>
      <p:sp>
        <p:nvSpPr>
          <p:cNvPr id="36" name="Abrir corchete 35">
            <a:extLst>
              <a:ext uri="{FF2B5EF4-FFF2-40B4-BE49-F238E27FC236}">
                <a16:creationId xmlns:a16="http://schemas.microsoft.com/office/drawing/2014/main" xmlns="" id="{65B4F5F6-5660-4D67-9C27-66B8E2ACCCA8}"/>
              </a:ext>
            </a:extLst>
          </p:cNvPr>
          <p:cNvSpPr/>
          <p:nvPr/>
        </p:nvSpPr>
        <p:spPr>
          <a:xfrm>
            <a:off x="7860513" y="891421"/>
            <a:ext cx="107712" cy="3142683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Abrir corchete 44">
            <a:extLst>
              <a:ext uri="{FF2B5EF4-FFF2-40B4-BE49-F238E27FC236}">
                <a16:creationId xmlns:a16="http://schemas.microsoft.com/office/drawing/2014/main" xmlns="" id="{2F23AF57-8AEC-448E-A0FB-16E33F116FC4}"/>
              </a:ext>
            </a:extLst>
          </p:cNvPr>
          <p:cNvSpPr/>
          <p:nvPr/>
        </p:nvSpPr>
        <p:spPr>
          <a:xfrm>
            <a:off x="7899080" y="4307308"/>
            <a:ext cx="142206" cy="2178250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xmlns="" id="{ECA54739-E36E-4AD9-AE2D-DC177CD582D5}"/>
              </a:ext>
            </a:extLst>
          </p:cNvPr>
          <p:cNvSpPr txBox="1"/>
          <p:nvPr/>
        </p:nvSpPr>
        <p:spPr>
          <a:xfrm rot="16200000">
            <a:off x="6619713" y="2323985"/>
            <a:ext cx="19491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b="1" dirty="0">
                <a:solidFill>
                  <a:schemeClr val="accent6">
                    <a:lumMod val="75000"/>
                  </a:schemeClr>
                </a:solidFill>
                <a:latin typeface="Trebuchet MS (Cuerpo)"/>
                <a:cs typeface="Times" panose="02020603050405020304" pitchFamily="18" charset="0"/>
              </a:rPr>
              <a:t>Sur de Iberia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xmlns="" id="{8090F897-9F06-4B49-9CB4-8414715B295A}"/>
              </a:ext>
            </a:extLst>
          </p:cNvPr>
          <p:cNvSpPr/>
          <p:nvPr/>
        </p:nvSpPr>
        <p:spPr>
          <a:xfrm rot="16200000">
            <a:off x="6861777" y="5133337"/>
            <a:ext cx="161294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200" b="1" dirty="0">
                <a:solidFill>
                  <a:srgbClr val="996633"/>
                </a:solidFill>
                <a:latin typeface="Trebuchet MS (Cuerpo)"/>
                <a:cs typeface="Times" panose="02020603050405020304" pitchFamily="18" charset="0"/>
              </a:rPr>
              <a:t>Marruecos</a:t>
            </a:r>
          </a:p>
        </p:txBody>
      </p:sp>
      <p:sp>
        <p:nvSpPr>
          <p:cNvPr id="42" name="Google Shape;3841;p14"/>
          <p:cNvSpPr txBox="1">
            <a:spLocks/>
          </p:cNvSpPr>
          <p:nvPr/>
        </p:nvSpPr>
        <p:spPr>
          <a:xfrm>
            <a:off x="10059523" y="82541"/>
            <a:ext cx="2187481" cy="28159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Material y </a:t>
            </a:r>
            <a:r>
              <a:rPr lang="en-US" sz="1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Métodos</a:t>
            </a:r>
            <a:endParaRPr lang="en-US" sz="14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031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5" grpId="0" animBg="1"/>
      <p:bldP spid="46" grpId="0"/>
      <p:bldP spid="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43"/>
          <p:cNvSpPr txBox="1"/>
          <p:nvPr/>
        </p:nvSpPr>
        <p:spPr>
          <a:xfrm>
            <a:off x="142609" y="146592"/>
            <a:ext cx="118687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300" b="1" dirty="0">
                <a:solidFill>
                  <a:srgbClr val="C00000"/>
                </a:solidFill>
                <a:latin typeface="Bookman Old Style" panose="02050604050505020204" pitchFamily="18" charset="0"/>
                <a:cs typeface="Times" panose="02020603050405020304" pitchFamily="18" charset="0"/>
              </a:rPr>
              <a:t>Proceso de genotipado y “</a:t>
            </a:r>
            <a:r>
              <a:rPr lang="es-ES" sz="2300" b="1" i="1" dirty="0" err="1">
                <a:solidFill>
                  <a:srgbClr val="C00000"/>
                </a:solidFill>
                <a:latin typeface="Bookman Old Style" panose="02050604050505020204" pitchFamily="18" charset="0"/>
                <a:cs typeface="Times" panose="02020603050405020304" pitchFamily="18" charset="0"/>
              </a:rPr>
              <a:t>workflow</a:t>
            </a:r>
            <a:r>
              <a:rPr lang="es-ES" sz="2300" b="1" i="1" dirty="0">
                <a:solidFill>
                  <a:srgbClr val="C00000"/>
                </a:solidFill>
                <a:latin typeface="Bookman Old Style" panose="02050604050505020204" pitchFamily="18" charset="0"/>
                <a:cs typeface="Times" panose="02020603050405020304" pitchFamily="18" charset="0"/>
              </a:rPr>
              <a:t>”</a:t>
            </a:r>
            <a:r>
              <a:rPr lang="es-ES" sz="2300" b="1" dirty="0">
                <a:solidFill>
                  <a:srgbClr val="C00000"/>
                </a:solidFill>
                <a:latin typeface="Bookman Old Style" panose="02050604050505020204" pitchFamily="18" charset="0"/>
                <a:cs typeface="Times" panose="02020603050405020304" pitchFamily="18" charset="0"/>
              </a:rPr>
              <a:t> para el tratamiento y filtrado de </a:t>
            </a:r>
            <a:r>
              <a:rPr lang="es-ES" sz="2300" b="1" dirty="0" err="1">
                <a:solidFill>
                  <a:srgbClr val="C00000"/>
                </a:solidFill>
                <a:latin typeface="Bookman Old Style" panose="02050604050505020204" pitchFamily="18" charset="0"/>
                <a:cs typeface="Times" panose="02020603050405020304" pitchFamily="18" charset="0"/>
              </a:rPr>
              <a:t>SNPs</a:t>
            </a:r>
            <a:endParaRPr lang="es-ES" sz="2300" b="1" dirty="0">
              <a:solidFill>
                <a:srgbClr val="C00000"/>
              </a:solidFill>
              <a:latin typeface="Bookman Old Style" panose="02050604050505020204" pitchFamily="18" charset="0"/>
              <a:cs typeface="Times" panose="02020603050405020304" pitchFamily="18" charset="0"/>
            </a:endParaRPr>
          </a:p>
          <a:p>
            <a:endParaRPr lang="es-ES" sz="2400" b="1" dirty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  <a:cs typeface="Times" panose="020206030504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9453832" y="6194479"/>
            <a:ext cx="2173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dirty="0">
                <a:solidFill>
                  <a:schemeClr val="accent6">
                    <a:lumMod val="75000"/>
                  </a:schemeClr>
                </a:solidFill>
              </a:rPr>
              <a:t>PLINK v.1.9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969" y="825060"/>
            <a:ext cx="1608002" cy="10377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5" name="CuadroTexto 44"/>
          <p:cNvSpPr txBox="1"/>
          <p:nvPr/>
        </p:nvSpPr>
        <p:spPr>
          <a:xfrm>
            <a:off x="3336212" y="1218485"/>
            <a:ext cx="555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Illumina</a:t>
            </a:r>
            <a:r>
              <a:rPr lang="es-ES" b="1" dirty="0"/>
              <a:t> </a:t>
            </a:r>
            <a:r>
              <a:rPr lang="es-ES" b="1" dirty="0" err="1"/>
              <a:t>Omni</a:t>
            </a:r>
            <a:r>
              <a:rPr lang="es-ES" b="1" dirty="0"/>
              <a:t> 2.5 </a:t>
            </a:r>
            <a:r>
              <a:rPr lang="es-ES" b="1" dirty="0" err="1"/>
              <a:t>array</a:t>
            </a:r>
            <a:r>
              <a:rPr lang="es-ES" b="1" dirty="0"/>
              <a:t> (~2.5 millones de </a:t>
            </a:r>
            <a:r>
              <a:rPr lang="es-ES" b="1" dirty="0" err="1"/>
              <a:t>SNPs</a:t>
            </a:r>
            <a:r>
              <a:rPr lang="es-ES" b="1" dirty="0"/>
              <a:t>)</a:t>
            </a:r>
          </a:p>
        </p:txBody>
      </p:sp>
      <p:grpSp>
        <p:nvGrpSpPr>
          <p:cNvPr id="46" name="Grupo 45"/>
          <p:cNvGrpSpPr/>
          <p:nvPr/>
        </p:nvGrpSpPr>
        <p:grpSpPr>
          <a:xfrm>
            <a:off x="4415537" y="1981609"/>
            <a:ext cx="6124887" cy="4151900"/>
            <a:chOff x="1351702" y="464943"/>
            <a:chExt cx="6124887" cy="4151900"/>
          </a:xfrm>
        </p:grpSpPr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xmlns="" id="{170F5D5D-7218-4A19-8648-7110F8E9139F}"/>
                </a:ext>
              </a:extLst>
            </p:cNvPr>
            <p:cNvSpPr txBox="1"/>
            <p:nvPr/>
          </p:nvSpPr>
          <p:spPr>
            <a:xfrm>
              <a:off x="1351702" y="818707"/>
              <a:ext cx="182880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142 muestras</a:t>
              </a:r>
            </a:p>
            <a:p>
              <a:pPr algn="ct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Human </a:t>
              </a:r>
              <a:r>
                <a:rPr lang="es-ES" sz="12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Omni</a:t>
              </a:r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2.5</a:t>
              </a:r>
            </a:p>
            <a:p>
              <a:pPr algn="ct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2.372.784 SNPs</a:t>
              </a:r>
            </a:p>
          </p:txBody>
        </p:sp>
        <p:sp>
          <p:nvSpPr>
            <p:cNvPr id="48" name="CuadroTexto 47">
              <a:extLst>
                <a:ext uri="{FF2B5EF4-FFF2-40B4-BE49-F238E27FC236}">
                  <a16:creationId xmlns:a16="http://schemas.microsoft.com/office/drawing/2014/main" xmlns="" id="{CE234507-CC0F-4AD1-8210-0CB197B553EE}"/>
                </a:ext>
              </a:extLst>
            </p:cNvPr>
            <p:cNvSpPr txBox="1"/>
            <p:nvPr/>
          </p:nvSpPr>
          <p:spPr>
            <a:xfrm>
              <a:off x="3634287" y="464943"/>
              <a:ext cx="24348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Datos </a:t>
              </a:r>
              <a:r>
                <a:rPr lang="es-ES" sz="12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genotipados</a:t>
              </a:r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  <a:p>
              <a:pPr marL="171450" indent="-171450">
                <a:buFontTx/>
                <a:buChar char="-"/>
              </a:pPr>
              <a:r>
                <a:rPr lang="es-E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74 varones y 68 mujeres</a:t>
              </a:r>
            </a:p>
            <a:p>
              <a:pPr marL="171450" indent="-171450">
                <a:buFontTx/>
                <a:buChar char="-"/>
              </a:pPr>
              <a:r>
                <a:rPr lang="es-E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Tasa total de genotipado: 0.9953</a:t>
              </a:r>
            </a:p>
          </p:txBody>
        </p:sp>
        <p:sp>
          <p:nvSpPr>
            <p:cNvPr id="49" name="CuadroTexto 48">
              <a:extLst>
                <a:ext uri="{FF2B5EF4-FFF2-40B4-BE49-F238E27FC236}">
                  <a16:creationId xmlns:a16="http://schemas.microsoft.com/office/drawing/2014/main" xmlns="" id="{23FA95E0-37D6-4E19-87E2-EC3D8A497CC9}"/>
                </a:ext>
              </a:extLst>
            </p:cNvPr>
            <p:cNvSpPr txBox="1"/>
            <p:nvPr/>
          </p:nvSpPr>
          <p:spPr>
            <a:xfrm>
              <a:off x="1351702" y="2016172"/>
              <a:ext cx="18288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142 muestras</a:t>
              </a:r>
            </a:p>
            <a:p>
              <a:pPr algn="ct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2.312.580 SNPs</a:t>
              </a:r>
            </a:p>
          </p:txBody>
        </p:sp>
        <p:sp>
          <p:nvSpPr>
            <p:cNvPr id="50" name="Flecha: hacia abajo 6">
              <a:extLst>
                <a:ext uri="{FF2B5EF4-FFF2-40B4-BE49-F238E27FC236}">
                  <a16:creationId xmlns:a16="http://schemas.microsoft.com/office/drawing/2014/main" xmlns="" id="{ECF3C43E-917F-41EC-9351-A203AA6BA762}"/>
                </a:ext>
              </a:extLst>
            </p:cNvPr>
            <p:cNvSpPr/>
            <p:nvPr/>
          </p:nvSpPr>
          <p:spPr>
            <a:xfrm>
              <a:off x="2105248" y="1534721"/>
              <a:ext cx="340241" cy="404592"/>
            </a:xfrm>
            <a:prstGeom prst="down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xmlns="" id="{2DE5FD21-C089-43C5-84D8-04DC149A615E}"/>
                </a:ext>
              </a:extLst>
            </p:cNvPr>
            <p:cNvSpPr txBox="1"/>
            <p:nvPr/>
          </p:nvSpPr>
          <p:spPr>
            <a:xfrm>
              <a:off x="1351702" y="3083726"/>
              <a:ext cx="18288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142 muestras</a:t>
              </a:r>
            </a:p>
            <a:p>
              <a:pPr algn="ct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2.270.963 SNPs</a:t>
              </a:r>
            </a:p>
          </p:txBody>
        </p: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xmlns="" id="{81B8CA26-9AC2-4EAA-8FC6-937DBC77D383}"/>
                </a:ext>
              </a:extLst>
            </p:cNvPr>
            <p:cNvSpPr txBox="1"/>
            <p:nvPr/>
          </p:nvSpPr>
          <p:spPr>
            <a:xfrm>
              <a:off x="1351702" y="4155178"/>
              <a:ext cx="18288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139 muestras</a:t>
              </a:r>
            </a:p>
            <a:p>
              <a:pPr algn="ctr"/>
              <a:r>
                <a:rPr lang="es-E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2.270.887 SNPs</a:t>
              </a: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xmlns="" id="{028FB586-98F8-427D-B722-A362A02A30AC}"/>
                </a:ext>
              </a:extLst>
            </p:cNvPr>
            <p:cNvSpPr txBox="1"/>
            <p:nvPr/>
          </p:nvSpPr>
          <p:spPr>
            <a:xfrm>
              <a:off x="5273749" y="1465038"/>
              <a:ext cx="182880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individuos retirados</a:t>
              </a:r>
            </a:p>
            <a:p>
              <a:r>
                <a:rPr lang="es-E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60.204 SNPs retirados</a:t>
              </a:r>
            </a:p>
          </p:txBody>
        </p:sp>
        <p:sp>
          <p:nvSpPr>
            <p:cNvPr id="54" name="Flecha: hacia abajo 15">
              <a:extLst>
                <a:ext uri="{FF2B5EF4-FFF2-40B4-BE49-F238E27FC236}">
                  <a16:creationId xmlns:a16="http://schemas.microsoft.com/office/drawing/2014/main" xmlns="" id="{C682475C-0D40-454B-B550-479895581C67}"/>
                </a:ext>
              </a:extLst>
            </p:cNvPr>
            <p:cNvSpPr/>
            <p:nvPr/>
          </p:nvSpPr>
          <p:spPr>
            <a:xfrm>
              <a:off x="2095981" y="2566451"/>
              <a:ext cx="340241" cy="404592"/>
            </a:xfrm>
            <a:prstGeom prst="down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5" name="Flecha: hacia abajo 16">
              <a:extLst>
                <a:ext uri="{FF2B5EF4-FFF2-40B4-BE49-F238E27FC236}">
                  <a16:creationId xmlns:a16="http://schemas.microsoft.com/office/drawing/2014/main" xmlns="" id="{42C005D4-764C-4298-AFF1-D970CC3B4CB1}"/>
                </a:ext>
              </a:extLst>
            </p:cNvPr>
            <p:cNvSpPr/>
            <p:nvPr/>
          </p:nvSpPr>
          <p:spPr>
            <a:xfrm>
              <a:off x="2095980" y="3646034"/>
              <a:ext cx="340241" cy="404592"/>
            </a:xfrm>
            <a:prstGeom prst="down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6" name="CuadroTexto 55">
              <a:extLst>
                <a:ext uri="{FF2B5EF4-FFF2-40B4-BE49-F238E27FC236}">
                  <a16:creationId xmlns:a16="http://schemas.microsoft.com/office/drawing/2014/main" xmlns="" id="{387F52F7-0FC8-4271-9398-FCDB03742795}"/>
                </a:ext>
              </a:extLst>
            </p:cNvPr>
            <p:cNvSpPr txBox="1"/>
            <p:nvPr/>
          </p:nvSpPr>
          <p:spPr>
            <a:xfrm>
              <a:off x="3306727" y="2513933"/>
              <a:ext cx="1046623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GENO 0.05</a:t>
              </a:r>
            </a:p>
          </p:txBody>
        </p:sp>
        <p:sp>
          <p:nvSpPr>
            <p:cNvPr id="57" name="CuadroTexto 56">
              <a:extLst>
                <a:ext uri="{FF2B5EF4-FFF2-40B4-BE49-F238E27FC236}">
                  <a16:creationId xmlns:a16="http://schemas.microsoft.com/office/drawing/2014/main" xmlns="" id="{9FB45DB9-1F79-4886-91E3-A9B0AA6D5746}"/>
                </a:ext>
              </a:extLst>
            </p:cNvPr>
            <p:cNvSpPr txBox="1"/>
            <p:nvPr/>
          </p:nvSpPr>
          <p:spPr>
            <a:xfrm>
              <a:off x="3299360" y="1468192"/>
              <a:ext cx="1552353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Retirar </a:t>
              </a:r>
              <a:r>
                <a:rPr lang="es-E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chr</a:t>
              </a:r>
              <a:r>
                <a:rPr lang="es-E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X, Y, XY,</a:t>
              </a:r>
            </a:p>
            <a:p>
              <a:r>
                <a:rPr lang="es-E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mtDNA</a:t>
              </a:r>
              <a:r>
                <a:rPr lang="es-E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MIND 0.05</a:t>
              </a:r>
            </a:p>
          </p:txBody>
        </p: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xmlns="" id="{F6D70A33-5B8F-4937-A3ED-35E92A1569C8}"/>
                </a:ext>
              </a:extLst>
            </p:cNvPr>
            <p:cNvCxnSpPr>
              <a:stCxn id="57" idx="3"/>
              <a:endCxn id="53" idx="1"/>
            </p:cNvCxnSpPr>
            <p:nvPr/>
          </p:nvCxnSpPr>
          <p:spPr>
            <a:xfrm flipV="1">
              <a:off x="4851713" y="1695871"/>
              <a:ext cx="422036" cy="31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xmlns="" id="{DEB15825-C541-4090-9766-CA1BDBF4001A}"/>
                </a:ext>
              </a:extLst>
            </p:cNvPr>
            <p:cNvCxnSpPr>
              <a:stCxn id="56" idx="3"/>
            </p:cNvCxnSpPr>
            <p:nvPr/>
          </p:nvCxnSpPr>
          <p:spPr>
            <a:xfrm flipV="1">
              <a:off x="4353350" y="2652432"/>
              <a:ext cx="498363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CuadroTexto 59">
              <a:extLst>
                <a:ext uri="{FF2B5EF4-FFF2-40B4-BE49-F238E27FC236}">
                  <a16:creationId xmlns:a16="http://schemas.microsoft.com/office/drawing/2014/main" xmlns="" id="{B8132ED6-5C95-4815-BC12-296CC5D31BE3}"/>
                </a:ext>
              </a:extLst>
            </p:cNvPr>
            <p:cNvSpPr txBox="1"/>
            <p:nvPr/>
          </p:nvSpPr>
          <p:spPr>
            <a:xfrm>
              <a:off x="4892880" y="2517296"/>
              <a:ext cx="182880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41.617 SNPs retirados</a:t>
              </a:r>
            </a:p>
          </p:txBody>
        </p:sp>
        <p:sp>
          <p:nvSpPr>
            <p:cNvPr id="61" name="CuadroTexto 60">
              <a:extLst>
                <a:ext uri="{FF2B5EF4-FFF2-40B4-BE49-F238E27FC236}">
                  <a16:creationId xmlns:a16="http://schemas.microsoft.com/office/drawing/2014/main" xmlns="" id="{98459203-5A1B-46EE-9085-730DA8FEF2FC}"/>
                </a:ext>
              </a:extLst>
            </p:cNvPr>
            <p:cNvSpPr txBox="1"/>
            <p:nvPr/>
          </p:nvSpPr>
          <p:spPr>
            <a:xfrm>
              <a:off x="3211031" y="3449423"/>
              <a:ext cx="1967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E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Estimación de parentesco</a:t>
              </a:r>
            </a:p>
          </p:txBody>
        </p:sp>
        <p:cxnSp>
          <p:nvCxnSpPr>
            <p:cNvPr id="62" name="Conector recto de flecha 61">
              <a:extLst>
                <a:ext uri="{FF2B5EF4-FFF2-40B4-BE49-F238E27FC236}">
                  <a16:creationId xmlns:a16="http://schemas.microsoft.com/office/drawing/2014/main" xmlns="" id="{95D0FC72-D8D7-4128-9E7F-2F15D0940264}"/>
                </a:ext>
              </a:extLst>
            </p:cNvPr>
            <p:cNvCxnSpPr/>
            <p:nvPr/>
          </p:nvCxnSpPr>
          <p:spPr>
            <a:xfrm flipV="1">
              <a:off x="5114257" y="3585847"/>
              <a:ext cx="498363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CuadroTexto 62">
              <a:extLst>
                <a:ext uri="{FF2B5EF4-FFF2-40B4-BE49-F238E27FC236}">
                  <a16:creationId xmlns:a16="http://schemas.microsoft.com/office/drawing/2014/main" xmlns="" id="{62EB89AE-B609-414E-BC42-68C158B8DC22}"/>
                </a:ext>
              </a:extLst>
            </p:cNvPr>
            <p:cNvSpPr txBox="1"/>
            <p:nvPr/>
          </p:nvSpPr>
          <p:spPr>
            <a:xfrm>
              <a:off x="5647789" y="3471411"/>
              <a:ext cx="182880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 individuos retirados</a:t>
              </a:r>
            </a:p>
          </p:txBody>
        </p:sp>
        <p:sp>
          <p:nvSpPr>
            <p:cNvPr id="64" name="CuadroTexto 63">
              <a:extLst>
                <a:ext uri="{FF2B5EF4-FFF2-40B4-BE49-F238E27FC236}">
                  <a16:creationId xmlns:a16="http://schemas.microsoft.com/office/drawing/2014/main" xmlns="" id="{241A38B7-C22E-4B22-99A0-1FC73B1EA0DA}"/>
                </a:ext>
              </a:extLst>
            </p:cNvPr>
            <p:cNvSpPr txBox="1"/>
            <p:nvPr/>
          </p:nvSpPr>
          <p:spPr>
            <a:xfrm>
              <a:off x="3306727" y="3780292"/>
              <a:ext cx="1275906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HWE 0.0000001</a:t>
              </a:r>
            </a:p>
          </p:txBody>
        </p:sp>
        <p:cxnSp>
          <p:nvCxnSpPr>
            <p:cNvPr id="65" name="Conector recto de flecha 64">
              <a:extLst>
                <a:ext uri="{FF2B5EF4-FFF2-40B4-BE49-F238E27FC236}">
                  <a16:creationId xmlns:a16="http://schemas.microsoft.com/office/drawing/2014/main" xmlns="" id="{08EBC55F-8421-4205-AAC4-E11E5C5C1B12}"/>
                </a:ext>
              </a:extLst>
            </p:cNvPr>
            <p:cNvCxnSpPr/>
            <p:nvPr/>
          </p:nvCxnSpPr>
          <p:spPr>
            <a:xfrm flipV="1">
              <a:off x="4721666" y="3918790"/>
              <a:ext cx="498363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CuadroTexto 65">
              <a:extLst>
                <a:ext uri="{FF2B5EF4-FFF2-40B4-BE49-F238E27FC236}">
                  <a16:creationId xmlns:a16="http://schemas.microsoft.com/office/drawing/2014/main" xmlns="" id="{5DAF04FC-2B92-4A7A-9280-CC669814577D}"/>
                </a:ext>
              </a:extLst>
            </p:cNvPr>
            <p:cNvSpPr txBox="1"/>
            <p:nvPr/>
          </p:nvSpPr>
          <p:spPr>
            <a:xfrm>
              <a:off x="5273749" y="3768260"/>
              <a:ext cx="182880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E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76 SNPs retirados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753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314" y="1775988"/>
            <a:ext cx="9058312" cy="48402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" name="CuadroTexto 1"/>
          <p:cNvSpPr txBox="1"/>
          <p:nvPr/>
        </p:nvSpPr>
        <p:spPr>
          <a:xfrm>
            <a:off x="349992" y="178953"/>
            <a:ext cx="99149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Las herramientas bioinformáticas. Estimación </a:t>
            </a:r>
            <a:r>
              <a:rPr lang="es-ES" sz="2200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de los </a:t>
            </a:r>
            <a:r>
              <a:rPr lang="es-ES" sz="22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fragmentos </a:t>
            </a:r>
            <a:r>
              <a:rPr lang="es-ES" sz="2200" b="1" i="1" dirty="0" smtClean="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</a:rPr>
              <a:t>ROHs </a:t>
            </a:r>
            <a:r>
              <a:rPr lang="es-ES" sz="2200" b="1" i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y de los coeficientes de </a:t>
            </a:r>
            <a:r>
              <a:rPr lang="es-ES" sz="2200" b="1" i="1" dirty="0" smtClean="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</a:rPr>
              <a:t>Inbreeding genómico, F.</a:t>
            </a:r>
            <a:endParaRPr lang="es-ES" sz="2200" b="1" i="1" dirty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Abrir corchete 2"/>
          <p:cNvSpPr/>
          <p:nvPr/>
        </p:nvSpPr>
        <p:spPr>
          <a:xfrm>
            <a:off x="2577164" y="2016620"/>
            <a:ext cx="120315" cy="4599617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 rot="16200000">
            <a:off x="1019188" y="3815831"/>
            <a:ext cx="2497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Bookman Old Style" panose="02050604050505020204" pitchFamily="18" charset="0"/>
              </a:rPr>
              <a:t>Fragmentos </a:t>
            </a:r>
            <a:r>
              <a:rPr lang="es-ES" b="1" i="1" dirty="0">
                <a:latin typeface="Bookman Old Style" panose="02050604050505020204" pitchFamily="18" charset="0"/>
              </a:rPr>
              <a:t>ROHs</a:t>
            </a:r>
          </a:p>
        </p:txBody>
      </p:sp>
      <p:sp>
        <p:nvSpPr>
          <p:cNvPr id="5" name="Flecha abajo 4"/>
          <p:cNvSpPr/>
          <p:nvPr/>
        </p:nvSpPr>
        <p:spPr>
          <a:xfrm>
            <a:off x="9182501" y="1652589"/>
            <a:ext cx="252663" cy="318989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lecha abajo 6"/>
          <p:cNvSpPr/>
          <p:nvPr/>
        </p:nvSpPr>
        <p:spPr>
          <a:xfrm>
            <a:off x="5813212" y="1665508"/>
            <a:ext cx="252663" cy="318989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175537" y="1379165"/>
            <a:ext cx="2173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dirty="0">
                <a:solidFill>
                  <a:schemeClr val="accent6">
                    <a:lumMod val="75000"/>
                  </a:schemeClr>
                </a:solidFill>
              </a:rPr>
              <a:t>PLINK v.1.9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128145" y="1775988"/>
            <a:ext cx="2173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i="1" dirty="0" err="1">
                <a:solidFill>
                  <a:schemeClr val="bg1">
                    <a:lumMod val="50000"/>
                  </a:schemeClr>
                </a:solidFill>
              </a:rPr>
              <a:t>Homoz</a:t>
            </a:r>
            <a:r>
              <a:rPr lang="es-ES" sz="1600" b="1" i="1" dirty="0">
                <a:solidFill>
                  <a:schemeClr val="bg1">
                    <a:lumMod val="50000"/>
                  </a:schemeClr>
                </a:solidFill>
              </a:rPr>
              <a:t> 0.5 40 100</a:t>
            </a:r>
          </a:p>
        </p:txBody>
      </p:sp>
      <p:sp>
        <p:nvSpPr>
          <p:cNvPr id="10" name="Flecha doblada 9"/>
          <p:cNvSpPr/>
          <p:nvPr/>
        </p:nvSpPr>
        <p:spPr>
          <a:xfrm rot="10800000" flipH="1">
            <a:off x="644643" y="2390104"/>
            <a:ext cx="1149435" cy="2257025"/>
          </a:xfrm>
          <a:prstGeom prst="ben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Google Shape;3841;p14"/>
          <p:cNvSpPr txBox="1">
            <a:spLocks/>
          </p:cNvSpPr>
          <p:nvPr/>
        </p:nvSpPr>
        <p:spPr>
          <a:xfrm>
            <a:off x="10264956" y="108028"/>
            <a:ext cx="1927044" cy="2239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Material y </a:t>
            </a:r>
            <a:r>
              <a:rPr lang="en-US" sz="1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Métodos</a:t>
            </a:r>
            <a:endParaRPr lang="en-US" sz="14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Flecha derecha 11"/>
          <p:cNvSpPr/>
          <p:nvPr/>
        </p:nvSpPr>
        <p:spPr>
          <a:xfrm>
            <a:off x="2311967" y="1543692"/>
            <a:ext cx="889990" cy="341194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ysClr val="windowText" lastClr="000000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3482084" y="1536082"/>
            <a:ext cx="559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Bookman Old Style" panose="02050604050505020204" pitchFamily="18" charset="0"/>
              </a:rPr>
              <a:t>Fragmentos </a:t>
            </a:r>
            <a:r>
              <a:rPr lang="es-ES" b="1" i="1" dirty="0" smtClean="0">
                <a:latin typeface="Bookman Old Style" panose="02050604050505020204" pitchFamily="18" charset="0"/>
              </a:rPr>
              <a:t>ROHs + F</a:t>
            </a:r>
            <a:r>
              <a:rPr lang="es-ES" b="1" i="1" baseline="-25000" dirty="0" smtClean="0">
                <a:latin typeface="Bookman Old Style" panose="02050604050505020204" pitchFamily="18" charset="0"/>
              </a:rPr>
              <a:t>PLINK</a:t>
            </a:r>
            <a:endParaRPr lang="es-ES" b="1" i="1" baseline="-25000" dirty="0">
              <a:latin typeface="Bookman Old Style" panose="02050604050505020204" pitchFamily="18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175537" y="3081940"/>
            <a:ext cx="261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dirty="0">
                <a:solidFill>
                  <a:schemeClr val="accent6">
                    <a:lumMod val="50000"/>
                  </a:schemeClr>
                </a:solidFill>
              </a:rPr>
              <a:t>Librería </a:t>
            </a:r>
            <a:r>
              <a:rPr lang="es-ES" b="1" i="1" dirty="0" err="1">
                <a:solidFill>
                  <a:schemeClr val="accent6">
                    <a:lumMod val="50000"/>
                  </a:schemeClr>
                </a:solidFill>
              </a:rPr>
              <a:t>detectRUNs</a:t>
            </a:r>
            <a:r>
              <a:rPr lang="es-ES" b="1" i="1" dirty="0">
                <a:solidFill>
                  <a:schemeClr val="accent6">
                    <a:lumMod val="50000"/>
                  </a:schemeClr>
                </a:solidFill>
              </a:rPr>
              <a:t> de R</a:t>
            </a:r>
          </a:p>
        </p:txBody>
      </p:sp>
      <p:sp>
        <p:nvSpPr>
          <p:cNvPr id="15" name="Flecha derecha 14"/>
          <p:cNvSpPr/>
          <p:nvPr/>
        </p:nvSpPr>
        <p:spPr>
          <a:xfrm>
            <a:off x="2872454" y="3096009"/>
            <a:ext cx="889990" cy="341194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ysClr val="windowText" lastClr="000000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3967448" y="3090842"/>
            <a:ext cx="737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Bookman Old Style" panose="02050604050505020204" pitchFamily="18" charset="0"/>
              </a:rPr>
              <a:t>Estimación del valor de </a:t>
            </a:r>
            <a:r>
              <a:rPr lang="es-ES" b="1" i="1" dirty="0" smtClean="0">
                <a:latin typeface="Bookman Old Style" panose="02050604050505020204" pitchFamily="18" charset="0"/>
              </a:rPr>
              <a:t>F</a:t>
            </a:r>
            <a:r>
              <a:rPr lang="es-ES" b="1" i="1" baseline="-25000" dirty="0" smtClean="0">
                <a:latin typeface="Bookman Old Style" panose="02050604050505020204" pitchFamily="18" charset="0"/>
              </a:rPr>
              <a:t>ROH </a:t>
            </a:r>
            <a:r>
              <a:rPr lang="es-ES" b="1" dirty="0" smtClean="0">
                <a:latin typeface="Bookman Old Style" panose="02050604050505020204" pitchFamily="18" charset="0"/>
              </a:rPr>
              <a:t>basado en los datos de </a:t>
            </a:r>
            <a:r>
              <a:rPr lang="es-ES" b="1" i="1" dirty="0" smtClean="0">
                <a:latin typeface="Bookman Old Style" panose="02050604050505020204" pitchFamily="18" charset="0"/>
              </a:rPr>
              <a:t>ROHs</a:t>
            </a:r>
            <a:endParaRPr lang="es-ES" b="1" i="1" baseline="-25000" dirty="0">
              <a:latin typeface="Bookman Old Style" panose="0205060405050502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xmlns="" id="{EDA3D573-B18E-45CF-817C-31229968A16A}"/>
                  </a:ext>
                </a:extLst>
              </p:cNvPr>
              <p:cNvSpPr txBox="1"/>
              <p:nvPr/>
            </p:nvSpPr>
            <p:spPr>
              <a:xfrm>
                <a:off x="7125120" y="3746861"/>
                <a:ext cx="2874536" cy="1028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𝑅𝑂𝐻</m:t>
                          </m:r>
                        </m:sub>
                      </m:sSub>
                      <m:r>
                        <a:rPr lang="es-E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𝑅𝑂𝐻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𝑎𝑢𝑡𝑜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ES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s-ES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DA3D573-B18E-45CF-817C-31229968A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120" y="3746861"/>
                <a:ext cx="2874536" cy="102816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xmlns="" id="{EDA3D573-B18E-45CF-817C-31229968A16A}"/>
                  </a:ext>
                </a:extLst>
              </p:cNvPr>
              <p:cNvSpPr txBox="1"/>
              <p:nvPr/>
            </p:nvSpPr>
            <p:spPr>
              <a:xfrm>
                <a:off x="5015867" y="3759818"/>
                <a:ext cx="287453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000" b="0" i="0" smtClean="0">
                        <a:latin typeface="Cambria Math" panose="02040503050406030204" pitchFamily="18" charset="0"/>
                      </a:rPr>
                      <m:t>Nivel</m:t>
                    </m:r>
                    <m:r>
                      <a:rPr lang="es-E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ES" sz="2000" b="0" i="0" smtClean="0">
                        <a:latin typeface="Cambria Math" panose="02040503050406030204" pitchFamily="18" charset="0"/>
                      </a:rPr>
                      <m:t>gen</m:t>
                    </m:r>
                    <m:r>
                      <a:rPr lang="es-ES" sz="2000" b="0" i="0" smtClean="0">
                        <a:latin typeface="Cambria Math" panose="02040503050406030204" pitchFamily="18" charset="0"/>
                      </a:rPr>
                      <m:t>ó</m:t>
                    </m:r>
                    <m:r>
                      <m:rPr>
                        <m:sty m:val="p"/>
                      </m:rPr>
                      <a:rPr lang="es-ES" sz="2000" b="0" i="0" smtClean="0">
                        <a:latin typeface="Cambria Math" panose="02040503050406030204" pitchFamily="18" charset="0"/>
                      </a:rPr>
                      <m:t>mico</m:t>
                    </m:r>
                  </m:oMath>
                </a14:m>
                <a:endParaRPr lang="es-ES" sz="2000" b="0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DA3D573-B18E-45CF-817C-31229968A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867" y="3759818"/>
                <a:ext cx="2874536" cy="553998"/>
              </a:xfrm>
              <a:prstGeom prst="rect">
                <a:avLst/>
              </a:prstGeom>
              <a:blipFill rotWithShape="0">
                <a:blip r:embed="rId4"/>
                <a:stretch>
                  <a:fillRect l="-1911" b="-549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uadroTexto 18"/>
          <p:cNvSpPr txBox="1"/>
          <p:nvPr/>
        </p:nvSpPr>
        <p:spPr>
          <a:xfrm>
            <a:off x="222443" y="4416341"/>
            <a:ext cx="261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dirty="0" smtClean="0">
                <a:solidFill>
                  <a:schemeClr val="accent6">
                    <a:lumMod val="50000"/>
                  </a:schemeClr>
                </a:solidFill>
              </a:rPr>
              <a:t>F Suite</a:t>
            </a:r>
            <a:endParaRPr lang="es-ES" b="1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Flecha derecha 19"/>
          <p:cNvSpPr/>
          <p:nvPr/>
        </p:nvSpPr>
        <p:spPr>
          <a:xfrm>
            <a:off x="1685283" y="4444479"/>
            <a:ext cx="889990" cy="341194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ysClr val="windowText" lastClr="000000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2936257" y="4408175"/>
            <a:ext cx="559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dirty="0" err="1" smtClean="0">
                <a:latin typeface="Bookman Old Style" panose="02050604050505020204" pitchFamily="18" charset="0"/>
              </a:rPr>
              <a:t>F</a:t>
            </a:r>
            <a:r>
              <a:rPr lang="es-ES" b="1" i="1" baseline="-25000" dirty="0" err="1" smtClean="0">
                <a:latin typeface="Bookman Old Style" panose="02050604050505020204" pitchFamily="18" charset="0"/>
              </a:rPr>
              <a:t>mean</a:t>
            </a:r>
            <a:r>
              <a:rPr lang="es-ES" b="1" i="1" dirty="0" smtClean="0">
                <a:latin typeface="Bookman Old Style" panose="02050604050505020204" pitchFamily="18" charset="0"/>
              </a:rPr>
              <a:t> </a:t>
            </a:r>
            <a:r>
              <a:rPr lang="es-ES" b="1" dirty="0" smtClean="0">
                <a:latin typeface="Bookman Old Style" panose="02050604050505020204" pitchFamily="18" charset="0"/>
              </a:rPr>
              <a:t>de F Suite</a:t>
            </a:r>
            <a:endParaRPr lang="es-ES" b="1" i="1" baseline="-25000" dirty="0">
              <a:latin typeface="Bookman Old Style" panose="02050604050505020204" pitchFamily="18" charset="0"/>
            </a:endParaRPr>
          </a:p>
        </p:txBody>
      </p:sp>
      <p:cxnSp>
        <p:nvCxnSpPr>
          <p:cNvPr id="30" name="Conector recto de flecha 29"/>
          <p:cNvCxnSpPr/>
          <p:nvPr/>
        </p:nvCxnSpPr>
        <p:spPr>
          <a:xfrm flipH="1">
            <a:off x="2083324" y="1905414"/>
            <a:ext cx="2583679" cy="108716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7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/>
      <p:bldP spid="4" grpId="1"/>
      <p:bldP spid="5" grpId="0" animBg="1"/>
      <p:bldP spid="5" grpId="1" animBg="1"/>
      <p:bldP spid="7" grpId="0" animBg="1"/>
      <p:bldP spid="7" grpId="1" animBg="1"/>
      <p:bldP spid="10" grpId="0" animBg="1"/>
      <p:bldP spid="10" grpId="1" animBg="1"/>
      <p:bldP spid="12" grpId="0" animBg="1"/>
      <p:bldP spid="13" grpId="0"/>
      <p:bldP spid="14" grpId="0"/>
      <p:bldP spid="15" grpId="0" animBg="1"/>
      <p:bldP spid="16" grpId="0"/>
      <p:bldP spid="17" grpId="0"/>
      <p:bldP spid="17" grpId="1"/>
      <p:bldP spid="18" grpId="0"/>
      <p:bldP spid="18" grpId="1"/>
      <p:bldP spid="19" grpId="0"/>
      <p:bldP spid="20" grpId="0" animBg="1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EC9FB739-C42F-45CC-AAB7-6EB02E7DC318}"/>
              </a:ext>
            </a:extLst>
          </p:cNvPr>
          <p:cNvSpPr txBox="1"/>
          <p:nvPr/>
        </p:nvSpPr>
        <p:spPr>
          <a:xfrm>
            <a:off x="294695" y="173967"/>
            <a:ext cx="88862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b="1" dirty="0">
                <a:solidFill>
                  <a:srgbClr val="C00000"/>
                </a:solidFill>
                <a:latin typeface="Bookman Old Style" panose="02050604050505020204" pitchFamily="18" charset="0"/>
                <a:cs typeface="Times" panose="02020603050405020304" pitchFamily="18" charset="0"/>
              </a:rPr>
              <a:t>Las herramientas bioestadísticas…….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14F222C3-1D38-4C61-812B-C2F206BA40DF}"/>
              </a:ext>
            </a:extLst>
          </p:cNvPr>
          <p:cNvSpPr txBox="1"/>
          <p:nvPr/>
        </p:nvSpPr>
        <p:spPr>
          <a:xfrm>
            <a:off x="674782" y="1156253"/>
            <a:ext cx="677703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200" b="1" dirty="0">
                <a:solidFill>
                  <a:schemeClr val="accent5">
                    <a:lumMod val="75000"/>
                  </a:schemeClr>
                </a:solidFill>
                <a:cs typeface="Times" panose="02020603050405020304" pitchFamily="18" charset="0"/>
              </a:rPr>
              <a:t>Análisis </a:t>
            </a:r>
            <a:r>
              <a:rPr lang="es-ES" sz="2200" b="1" dirty="0" smtClean="0">
                <a:solidFill>
                  <a:schemeClr val="accent5">
                    <a:lumMod val="75000"/>
                  </a:schemeClr>
                </a:solidFill>
                <a:cs typeface="Times" panose="02020603050405020304" pitchFamily="18" charset="0"/>
              </a:rPr>
              <a:t>Descriptivo </a:t>
            </a:r>
            <a:r>
              <a:rPr lang="es-ES" sz="2200" b="1" i="1" dirty="0" smtClean="0">
                <a:solidFill>
                  <a:schemeClr val="accent5">
                    <a:lumMod val="75000"/>
                  </a:schemeClr>
                </a:solidFill>
                <a:cs typeface="Times" panose="02020603050405020304" pitchFamily="18" charset="0"/>
              </a:rPr>
              <a:t>F</a:t>
            </a:r>
            <a:endParaRPr lang="es-ES" sz="2200" b="1" i="1" dirty="0">
              <a:solidFill>
                <a:schemeClr val="accent5">
                  <a:lumMod val="75000"/>
                </a:schemeClr>
              </a:solidFill>
              <a:cs typeface="Times" panose="02020603050405020304" pitchFamily="18" charset="0"/>
            </a:endParaRPr>
          </a:p>
          <a:p>
            <a:endParaRPr lang="es-ES" sz="1400" b="1" dirty="0" smtClean="0">
              <a:solidFill>
                <a:schemeClr val="accent1">
                  <a:lumMod val="75000"/>
                </a:schemeClr>
              </a:solidFill>
              <a:cs typeface="Times" panose="02020603050405020304" pitchFamily="18" charset="0"/>
            </a:endParaRPr>
          </a:p>
          <a:p>
            <a:r>
              <a:rPr lang="es-ES" sz="2200" b="1" dirty="0" smtClean="0">
                <a:solidFill>
                  <a:schemeClr val="accent1">
                    <a:lumMod val="75000"/>
                  </a:schemeClr>
                </a:solidFill>
                <a:cs typeface="Times" panose="02020603050405020304" pitchFamily="18" charset="0"/>
              </a:rPr>
              <a:t>	</a:t>
            </a:r>
            <a:r>
              <a:rPr lang="es-ES" sz="2000" b="1" dirty="0" smtClean="0">
                <a:cs typeface="Times" panose="02020603050405020304" pitchFamily="18" charset="0"/>
              </a:rPr>
              <a:t>-Media y su desviación estándar</a:t>
            </a:r>
            <a:endParaRPr lang="es-ES" sz="2000" b="1" dirty="0">
              <a:cs typeface="Times" panose="02020603050405020304" pitchFamily="18" charset="0"/>
            </a:endParaRPr>
          </a:p>
          <a:p>
            <a:r>
              <a:rPr lang="es-ES" sz="2200" dirty="0">
                <a:solidFill>
                  <a:schemeClr val="accent1">
                    <a:lumMod val="75000"/>
                  </a:schemeClr>
                </a:solidFill>
                <a:cs typeface="Times" panose="02020603050405020304" pitchFamily="18" charset="0"/>
              </a:rPr>
              <a:t>	</a:t>
            </a:r>
            <a:r>
              <a:rPr lang="es-ES" sz="2000" b="1" dirty="0" smtClean="0">
                <a:cs typeface="Times" panose="02020603050405020304" pitchFamily="18" charset="0"/>
              </a:rPr>
              <a:t>-</a:t>
            </a:r>
            <a:r>
              <a:rPr lang="es-ES" sz="2000" b="1" dirty="0" err="1" smtClean="0">
                <a:cs typeface="Times" panose="02020603050405020304" pitchFamily="18" charset="0"/>
              </a:rPr>
              <a:t>Density</a:t>
            </a:r>
            <a:r>
              <a:rPr lang="es-ES" sz="2000" b="1" dirty="0" smtClean="0">
                <a:cs typeface="Times" panose="02020603050405020304" pitchFamily="18" charset="0"/>
              </a:rPr>
              <a:t> </a:t>
            </a:r>
            <a:r>
              <a:rPr lang="es-ES" sz="2000" b="1" dirty="0" err="1" smtClean="0">
                <a:cs typeface="Times" panose="02020603050405020304" pitchFamily="18" charset="0"/>
              </a:rPr>
              <a:t>plots</a:t>
            </a:r>
            <a:r>
              <a:rPr lang="es-ES" sz="2000" b="1" dirty="0" smtClean="0">
                <a:cs typeface="Times" panose="02020603050405020304" pitchFamily="18" charset="0"/>
              </a:rPr>
              <a:t> </a:t>
            </a:r>
            <a:r>
              <a:rPr lang="es-ES" sz="2000" dirty="0" smtClean="0">
                <a:cs typeface="Times" panose="02020603050405020304" pitchFamily="18" charset="0"/>
              </a:rPr>
              <a:t>(</a:t>
            </a:r>
            <a:r>
              <a:rPr lang="es-ES" sz="2000" i="1" dirty="0" err="1" smtClean="0">
                <a:cs typeface="Times" panose="02020603050405020304" pitchFamily="18" charset="0"/>
              </a:rPr>
              <a:t>violin</a:t>
            </a:r>
            <a:r>
              <a:rPr lang="es-ES" sz="2000" i="1" dirty="0" smtClean="0">
                <a:cs typeface="Times" panose="02020603050405020304" pitchFamily="18" charset="0"/>
              </a:rPr>
              <a:t> </a:t>
            </a:r>
            <a:r>
              <a:rPr lang="es-ES" sz="2000" i="1" dirty="0" err="1" smtClean="0">
                <a:cs typeface="Times" panose="02020603050405020304" pitchFamily="18" charset="0"/>
              </a:rPr>
              <a:t>plots</a:t>
            </a:r>
            <a:r>
              <a:rPr lang="es-ES" sz="2000" dirty="0" smtClean="0">
                <a:cs typeface="Times" panose="02020603050405020304" pitchFamily="18" charset="0"/>
              </a:rPr>
              <a:t>)</a:t>
            </a:r>
          </a:p>
          <a:p>
            <a:r>
              <a:rPr lang="es-ES" sz="2000" dirty="0">
                <a:cs typeface="Times" panose="02020603050405020304" pitchFamily="18" charset="0"/>
              </a:rPr>
              <a:t>	</a:t>
            </a:r>
            <a:r>
              <a:rPr lang="es-ES" sz="2000" b="1" dirty="0" smtClean="0">
                <a:cs typeface="Times" panose="02020603050405020304" pitchFamily="18" charset="0"/>
              </a:rPr>
              <a:t>-</a:t>
            </a:r>
            <a:r>
              <a:rPr lang="es-ES" sz="2000" b="1" dirty="0" err="1" smtClean="0">
                <a:cs typeface="Times" panose="02020603050405020304" pitchFamily="18" charset="0"/>
              </a:rPr>
              <a:t>Scatter</a:t>
            </a:r>
            <a:r>
              <a:rPr lang="es-ES" sz="2000" b="1" dirty="0" smtClean="0">
                <a:cs typeface="Times" panose="02020603050405020304" pitchFamily="18" charset="0"/>
              </a:rPr>
              <a:t> </a:t>
            </a:r>
            <a:r>
              <a:rPr lang="es-ES" sz="2000" b="1" dirty="0" err="1" smtClean="0">
                <a:cs typeface="Times" panose="02020603050405020304" pitchFamily="18" charset="0"/>
              </a:rPr>
              <a:t>plots</a:t>
            </a:r>
            <a:endParaRPr lang="es-ES" sz="2000" b="1" dirty="0" smtClean="0">
              <a:cs typeface="Times" panose="02020603050405020304" pitchFamily="18" charset="0"/>
            </a:endParaRPr>
          </a:p>
          <a:p>
            <a:r>
              <a:rPr lang="es-ES" sz="2200" b="1" dirty="0" smtClean="0">
                <a:cs typeface="Times" panose="02020603050405020304" pitchFamily="18" charset="0"/>
              </a:rPr>
              <a:t>	</a:t>
            </a:r>
            <a:endParaRPr lang="es-ES" sz="2000" dirty="0">
              <a:cs typeface="Times" panose="02020603050405020304" pitchFamily="18" charset="0"/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9063378" y="5212394"/>
            <a:ext cx="3015466" cy="1183656"/>
            <a:chOff x="6797891" y="3044932"/>
            <a:chExt cx="3793281" cy="1437477"/>
          </a:xfrm>
        </p:grpSpPr>
        <p:pic>
          <p:nvPicPr>
            <p:cNvPr id="1026" name="Picture 2" descr="Resultado de imagen de rstudio logo">
              <a:extLst>
                <a:ext uri="{FF2B5EF4-FFF2-40B4-BE49-F238E27FC236}">
                  <a16:creationId xmlns:a16="http://schemas.microsoft.com/office/drawing/2014/main" xmlns="" id="{7DD02982-AB33-4E33-8FF5-E8C6084E8A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733"/>
            <a:stretch/>
          </p:blipFill>
          <p:spPr bwMode="auto">
            <a:xfrm>
              <a:off x="6797891" y="3044932"/>
              <a:ext cx="3078140" cy="1266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xmlns="" id="{F059F918-C22F-428A-A0D7-D1235DDA513A}"/>
                </a:ext>
              </a:extLst>
            </p:cNvPr>
            <p:cNvSpPr txBox="1"/>
            <p:nvPr/>
          </p:nvSpPr>
          <p:spPr>
            <a:xfrm>
              <a:off x="8756322" y="4071256"/>
              <a:ext cx="1834850" cy="411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>
                  <a:latin typeface="Times" panose="02020603050405020304" pitchFamily="18" charset="0"/>
                  <a:cs typeface="Times" panose="02020603050405020304" pitchFamily="18" charset="0"/>
                </a:rPr>
                <a:t>R v. 3.5.2</a:t>
              </a:r>
            </a:p>
          </p:txBody>
        </p:sp>
      </p:grpSp>
      <p:sp>
        <p:nvSpPr>
          <p:cNvPr id="16" name="Google Shape;3841;p14"/>
          <p:cNvSpPr txBox="1">
            <a:spLocks/>
          </p:cNvSpPr>
          <p:nvPr/>
        </p:nvSpPr>
        <p:spPr>
          <a:xfrm>
            <a:off x="10059523" y="82541"/>
            <a:ext cx="2187481" cy="28159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Material y </a:t>
            </a:r>
            <a:r>
              <a:rPr lang="en-US" sz="1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Métodos</a:t>
            </a:r>
            <a:endParaRPr lang="en-US" sz="14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74782" y="3031092"/>
            <a:ext cx="8136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200" b="1" dirty="0" err="1" smtClean="0">
                <a:solidFill>
                  <a:schemeClr val="accent5">
                    <a:lumMod val="75000"/>
                  </a:schemeClr>
                </a:solidFill>
              </a:rPr>
              <a:t>Bland-Altman</a:t>
            </a:r>
            <a:r>
              <a:rPr lang="es-ES" sz="2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sz="2200" b="1" dirty="0" err="1" smtClean="0">
                <a:solidFill>
                  <a:schemeClr val="accent5">
                    <a:lumMod val="75000"/>
                  </a:schemeClr>
                </a:solidFill>
              </a:rPr>
              <a:t>plots</a:t>
            </a:r>
            <a:r>
              <a:rPr lang="es-ES" sz="2200" b="1" dirty="0" smtClean="0">
                <a:solidFill>
                  <a:schemeClr val="accent5">
                    <a:lumMod val="75000"/>
                  </a:schemeClr>
                </a:solidFill>
              </a:rPr>
              <a:t> y Coeficiente de correlación intraclase</a:t>
            </a:r>
            <a:endParaRPr lang="es-ES" sz="2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631595" y="4102148"/>
            <a:ext cx="73719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200" b="1" dirty="0" smtClean="0">
                <a:solidFill>
                  <a:schemeClr val="accent5">
                    <a:lumMod val="75000"/>
                  </a:schemeClr>
                </a:solidFill>
              </a:rPr>
              <a:t>Modelización del coeficiente de </a:t>
            </a:r>
            <a:r>
              <a:rPr lang="es-ES" sz="2200" b="1" i="1" dirty="0" smtClean="0">
                <a:solidFill>
                  <a:schemeClr val="accent5">
                    <a:lumMod val="75000"/>
                  </a:schemeClr>
                </a:solidFill>
              </a:rPr>
              <a:t>inbreeding genómico, F</a:t>
            </a:r>
            <a:endParaRPr lang="es-ES" sz="2200" b="1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5579799" y="4496579"/>
            <a:ext cx="2518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i="1" dirty="0" smtClean="0">
                <a:solidFill>
                  <a:srgbClr val="C00000"/>
                </a:solidFill>
              </a:rPr>
              <a:t>Librerías: </a:t>
            </a:r>
            <a:r>
              <a:rPr lang="es-ES" sz="1600" i="1" dirty="0" err="1" smtClean="0">
                <a:solidFill>
                  <a:srgbClr val="C00000"/>
                </a:solidFill>
              </a:rPr>
              <a:t>fitdistrplus</a:t>
            </a:r>
            <a:r>
              <a:rPr lang="es-ES" sz="1600" i="1" dirty="0" smtClean="0">
                <a:solidFill>
                  <a:srgbClr val="C00000"/>
                </a:solidFill>
              </a:rPr>
              <a:t>, actuar</a:t>
            </a:r>
            <a:endParaRPr lang="es-ES" sz="1600" i="1" dirty="0">
              <a:solidFill>
                <a:srgbClr val="C00000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6719150" y="3381955"/>
            <a:ext cx="13789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i="1" dirty="0" smtClean="0">
                <a:solidFill>
                  <a:srgbClr val="C00000"/>
                </a:solidFill>
              </a:rPr>
              <a:t>Librería: </a:t>
            </a:r>
            <a:r>
              <a:rPr lang="es-ES" sz="1600" i="1" dirty="0" err="1" smtClean="0">
                <a:solidFill>
                  <a:srgbClr val="C00000"/>
                </a:solidFill>
              </a:rPr>
              <a:t>psych</a:t>
            </a:r>
            <a:endParaRPr lang="es-ES" sz="1600" i="1" dirty="0">
              <a:solidFill>
                <a:srgbClr val="C00000"/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674782" y="5212394"/>
            <a:ext cx="68755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200" b="1" dirty="0" smtClean="0">
                <a:solidFill>
                  <a:schemeClr val="accent5">
                    <a:lumMod val="75000"/>
                  </a:schemeClr>
                </a:solidFill>
              </a:rPr>
              <a:t>Modelo de regresión logística empleando el valor </a:t>
            </a:r>
            <a:r>
              <a:rPr lang="es-ES" sz="2200" b="1" i="1" dirty="0" smtClean="0">
                <a:solidFill>
                  <a:schemeClr val="accent5">
                    <a:lumMod val="75000"/>
                  </a:schemeClr>
                </a:solidFill>
              </a:rPr>
              <a:t>F</a:t>
            </a:r>
            <a:r>
              <a:rPr lang="es-ES" sz="2200" b="1" dirty="0" smtClean="0">
                <a:solidFill>
                  <a:schemeClr val="accent5">
                    <a:lumMod val="75000"/>
                  </a:schemeClr>
                </a:solidFill>
              </a:rPr>
              <a:t>. Aplicación en un caso real.</a:t>
            </a:r>
            <a:endParaRPr lang="es-ES" sz="2200" b="1" i="1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8764774" y="2925385"/>
                <a:ext cx="3314070" cy="570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ICC (3,1) </a:t>
                </a:r>
                <a:r>
                  <a:rPr lang="es-E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𝑀𝑆</m:t>
                            </m:r>
                          </m:e>
                          <m:sub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𝑀𝑆</m:t>
                            </m:r>
                          </m:e>
                          <m:sub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E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𝑀𝑆</m:t>
                            </m:r>
                          </m:e>
                          <m:sub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+(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  <m:sSub>
                          <m:sSubPr>
                            <m:ctrlP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𝑀𝑆</m:t>
                            </m:r>
                          </m:e>
                          <m:sub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den>
                    </m:f>
                  </m:oMath>
                </a14:m>
                <a:endParaRPr lang="es-E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4774" y="2925385"/>
                <a:ext cx="3314070" cy="570862"/>
              </a:xfrm>
              <a:prstGeom prst="rect">
                <a:avLst/>
              </a:prstGeom>
              <a:blipFill rotWithShape="0">
                <a:blip r:embed="rId3"/>
                <a:stretch>
                  <a:fillRect l="-1657" b="-638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113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48145" y="2650836"/>
            <a:ext cx="11249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accent5">
                    <a:lumMod val="75000"/>
                  </a:schemeClr>
                </a:solidFill>
                <a:latin typeface="Minion Pro" panose="02040503050306020203" pitchFamily="18" charset="0"/>
              </a:rPr>
              <a:t>LOS RESULTADOS DEL PRESENTE ESTUDIO……..</a:t>
            </a:r>
            <a:endParaRPr lang="es-ES" sz="3600" b="1" dirty="0">
              <a:solidFill>
                <a:schemeClr val="accent5">
                  <a:lumMod val="75000"/>
                </a:schemeClr>
              </a:solidFill>
              <a:latin typeface="Minion Pro" panose="020405030503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27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56" y="1797273"/>
            <a:ext cx="11733122" cy="2364989"/>
          </a:xfrm>
          <a:prstGeom prst="rect">
            <a:avLst/>
          </a:prstGeom>
        </p:spPr>
      </p:pic>
      <p:sp>
        <p:nvSpPr>
          <p:cNvPr id="4" name="Google Shape;3841;p14"/>
          <p:cNvSpPr txBox="1">
            <a:spLocks/>
          </p:cNvSpPr>
          <p:nvPr/>
        </p:nvSpPr>
        <p:spPr>
          <a:xfrm>
            <a:off x="10939249" y="94958"/>
            <a:ext cx="1501106" cy="296282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b="1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Resultados</a:t>
            </a:r>
            <a:endParaRPr lang="en-US" sz="12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82334" y="4298764"/>
            <a:ext cx="56823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baseline="30000" dirty="0" smtClean="0"/>
              <a:t>1</a:t>
            </a:r>
            <a:r>
              <a:rPr lang="es-ES" sz="1100" dirty="0" smtClean="0"/>
              <a:t> Desviación estándar; </a:t>
            </a:r>
            <a:r>
              <a:rPr lang="es-ES" sz="1100" b="1" baseline="30000" dirty="0" smtClean="0"/>
              <a:t>2</a:t>
            </a:r>
            <a:r>
              <a:rPr lang="es-ES" sz="1100" dirty="0" smtClean="0"/>
              <a:t> Intervalo de confianza al 95%</a:t>
            </a:r>
            <a:endParaRPr lang="es-ES" sz="11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5656217" y="1920241"/>
            <a:ext cx="3161212" cy="2357223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redondeado 9"/>
          <p:cNvSpPr/>
          <p:nvPr/>
        </p:nvSpPr>
        <p:spPr>
          <a:xfrm>
            <a:off x="8821388" y="1898941"/>
            <a:ext cx="3269994" cy="1902823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redondeado 10"/>
          <p:cNvSpPr/>
          <p:nvPr/>
        </p:nvSpPr>
        <p:spPr>
          <a:xfrm>
            <a:off x="73552" y="3801765"/>
            <a:ext cx="12017830" cy="475700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CuadroTexto 1"/>
          <p:cNvSpPr txBox="1"/>
          <p:nvPr/>
        </p:nvSpPr>
        <p:spPr>
          <a:xfrm>
            <a:off x="713633" y="470263"/>
            <a:ext cx="3513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rgbClr val="C00000"/>
                </a:solidFill>
              </a:rPr>
              <a:t>El Análisis Descriptivo </a:t>
            </a:r>
            <a:r>
              <a:rPr lang="es-ES" sz="2400" b="1" i="1" dirty="0" smtClean="0">
                <a:solidFill>
                  <a:srgbClr val="C00000"/>
                </a:solidFill>
              </a:rPr>
              <a:t>F</a:t>
            </a:r>
            <a:endParaRPr lang="es-ES" sz="24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57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659371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 smtClean="0"/>
              <a:t>Introducción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Objetivos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Material y métodos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Resultados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424978" y="717867"/>
            <a:ext cx="8933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b="1" dirty="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  <a:cs typeface="Times" panose="02020603050405020304" pitchFamily="18" charset="0"/>
              </a:rPr>
              <a:t>Í</a:t>
            </a:r>
            <a:r>
              <a:rPr lang="es-ES" sz="3000" b="1" dirty="0" smtClean="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  <a:cs typeface="Times" panose="02020603050405020304" pitchFamily="18" charset="0"/>
              </a:rPr>
              <a:t>ndice</a:t>
            </a:r>
            <a:endParaRPr lang="es-ES" sz="3000" b="1" dirty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04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93512" y="244632"/>
            <a:ext cx="3737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El Análisis Descriptivo de </a:t>
            </a:r>
            <a:r>
              <a:rPr lang="es-ES" sz="2400" b="1" i="1" dirty="0" smtClean="0"/>
              <a:t>F</a:t>
            </a:r>
          </a:p>
          <a:p>
            <a:r>
              <a:rPr lang="es-ES" sz="2400" dirty="0" smtClean="0"/>
              <a:t>          (</a:t>
            </a:r>
            <a:r>
              <a:rPr lang="es-ES" sz="2400" i="1" dirty="0" err="1"/>
              <a:t>V</a:t>
            </a:r>
            <a:r>
              <a:rPr lang="es-ES" sz="2400" i="1" dirty="0" err="1" smtClean="0"/>
              <a:t>iolin</a:t>
            </a:r>
            <a:r>
              <a:rPr lang="es-ES" sz="2400" i="1" dirty="0" smtClean="0"/>
              <a:t> </a:t>
            </a:r>
            <a:r>
              <a:rPr lang="es-ES" sz="2400" i="1" dirty="0" err="1"/>
              <a:t>P</a:t>
            </a:r>
            <a:r>
              <a:rPr lang="es-ES" sz="2400" i="1" dirty="0" err="1" smtClean="0"/>
              <a:t>lots</a:t>
            </a:r>
            <a:r>
              <a:rPr lang="es-ES" sz="2400" dirty="0" smtClean="0"/>
              <a:t>)</a:t>
            </a:r>
            <a:endParaRPr lang="es-ES" sz="24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43"/>
          <a:stretch/>
        </p:blipFill>
        <p:spPr>
          <a:xfrm>
            <a:off x="4965002" y="660130"/>
            <a:ext cx="6803448" cy="574067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 rot="16200000">
            <a:off x="3634966" y="1924447"/>
            <a:ext cx="2422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Valor de </a:t>
            </a:r>
            <a:r>
              <a:rPr lang="es-E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s-E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93512" y="1883860"/>
            <a:ext cx="395785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i="1" dirty="0" err="1">
                <a:solidFill>
                  <a:srgbClr val="0070C0"/>
                </a:solidFill>
              </a:rPr>
              <a:t>library</a:t>
            </a:r>
            <a:r>
              <a:rPr lang="es-ES" sz="1600" i="1" dirty="0">
                <a:solidFill>
                  <a:srgbClr val="0070C0"/>
                </a:solidFill>
              </a:rPr>
              <a:t>(ggplot2</a:t>
            </a:r>
            <a:r>
              <a:rPr lang="es-ES" sz="1600" i="1" dirty="0" smtClean="0">
                <a:solidFill>
                  <a:srgbClr val="0070C0"/>
                </a:solidFill>
              </a:rPr>
              <a:t>)</a:t>
            </a:r>
          </a:p>
          <a:p>
            <a:endParaRPr lang="es-ES" sz="1600" i="1" dirty="0">
              <a:solidFill>
                <a:srgbClr val="0070C0"/>
              </a:solidFill>
            </a:endParaRPr>
          </a:p>
          <a:p>
            <a:r>
              <a:rPr lang="es-ES" sz="1600" i="1" dirty="0" err="1">
                <a:solidFill>
                  <a:srgbClr val="0070C0"/>
                </a:solidFill>
              </a:rPr>
              <a:t>datos_new</a:t>
            </a:r>
            <a:r>
              <a:rPr lang="es-ES" sz="1600" i="1" dirty="0">
                <a:solidFill>
                  <a:srgbClr val="0070C0"/>
                </a:solidFill>
              </a:rPr>
              <a:t>=</a:t>
            </a:r>
            <a:r>
              <a:rPr lang="es-ES" sz="1600" i="1" dirty="0" err="1">
                <a:solidFill>
                  <a:srgbClr val="0070C0"/>
                </a:solidFill>
              </a:rPr>
              <a:t>data.frame</a:t>
            </a:r>
            <a:r>
              <a:rPr lang="es-ES" sz="1600" i="1" dirty="0">
                <a:solidFill>
                  <a:srgbClr val="0070C0"/>
                </a:solidFill>
              </a:rPr>
              <a:t>(F=c(</a:t>
            </a:r>
            <a:r>
              <a:rPr lang="es-ES" sz="1600" i="1" dirty="0" err="1">
                <a:solidFill>
                  <a:srgbClr val="0070C0"/>
                </a:solidFill>
              </a:rPr>
              <a:t>rep</a:t>
            </a:r>
            <a:r>
              <a:rPr lang="es-ES" sz="1600" i="1" dirty="0">
                <a:solidFill>
                  <a:srgbClr val="0070C0"/>
                </a:solidFill>
              </a:rPr>
              <a:t>("FROH",139</a:t>
            </a:r>
            <a:r>
              <a:rPr lang="es-ES" sz="1600" i="1" dirty="0" smtClean="0">
                <a:solidFill>
                  <a:srgbClr val="0070C0"/>
                </a:solidFill>
              </a:rPr>
              <a:t>), </a:t>
            </a:r>
            <a:r>
              <a:rPr lang="es-ES" sz="1600" i="1" dirty="0" err="1" smtClean="0">
                <a:solidFill>
                  <a:srgbClr val="0070C0"/>
                </a:solidFill>
              </a:rPr>
              <a:t>rep</a:t>
            </a:r>
            <a:r>
              <a:rPr lang="es-ES" sz="1600" i="1" dirty="0">
                <a:solidFill>
                  <a:srgbClr val="0070C0"/>
                </a:solidFill>
              </a:rPr>
              <a:t>("Fmean",139),</a:t>
            </a:r>
            <a:r>
              <a:rPr lang="es-ES" sz="1600" i="1" dirty="0" err="1">
                <a:solidFill>
                  <a:srgbClr val="0070C0"/>
                </a:solidFill>
              </a:rPr>
              <a:t>rep</a:t>
            </a:r>
            <a:r>
              <a:rPr lang="es-ES" sz="1600" i="1" dirty="0">
                <a:solidFill>
                  <a:srgbClr val="0070C0"/>
                </a:solidFill>
              </a:rPr>
              <a:t>("FPLINK",139)),valor=c(</a:t>
            </a:r>
            <a:r>
              <a:rPr lang="es-ES" sz="1600" i="1" dirty="0" err="1">
                <a:solidFill>
                  <a:srgbClr val="0070C0"/>
                </a:solidFill>
              </a:rPr>
              <a:t>datos$Froh,datos$Fmean,datos$FPLINK</a:t>
            </a:r>
            <a:r>
              <a:rPr lang="es-ES" sz="1600" i="1" dirty="0" smtClean="0">
                <a:solidFill>
                  <a:srgbClr val="0070C0"/>
                </a:solidFill>
              </a:rPr>
              <a:t>))</a:t>
            </a:r>
          </a:p>
          <a:p>
            <a:endParaRPr lang="es-ES" sz="1600" i="1" dirty="0">
              <a:solidFill>
                <a:srgbClr val="0070C0"/>
              </a:solidFill>
            </a:endParaRPr>
          </a:p>
          <a:p>
            <a:r>
              <a:rPr lang="es-ES" sz="1600" i="1" dirty="0">
                <a:solidFill>
                  <a:srgbClr val="0070C0"/>
                </a:solidFill>
              </a:rPr>
              <a:t>p &lt;- </a:t>
            </a:r>
            <a:r>
              <a:rPr lang="es-ES" sz="1600" i="1" dirty="0" err="1">
                <a:solidFill>
                  <a:srgbClr val="0070C0"/>
                </a:solidFill>
              </a:rPr>
              <a:t>ggplot</a:t>
            </a:r>
            <a:r>
              <a:rPr lang="es-ES" sz="1600" i="1" dirty="0">
                <a:solidFill>
                  <a:srgbClr val="0070C0"/>
                </a:solidFill>
              </a:rPr>
              <a:t>(</a:t>
            </a:r>
            <a:r>
              <a:rPr lang="es-ES" sz="1600" i="1" dirty="0" err="1">
                <a:solidFill>
                  <a:srgbClr val="0070C0"/>
                </a:solidFill>
              </a:rPr>
              <a:t>datos_new</a:t>
            </a:r>
            <a:r>
              <a:rPr lang="es-ES" sz="1600" i="1" dirty="0">
                <a:solidFill>
                  <a:srgbClr val="0070C0"/>
                </a:solidFill>
              </a:rPr>
              <a:t>, aes(x=F, y=</a:t>
            </a:r>
            <a:r>
              <a:rPr lang="es-ES" sz="1600" i="1" dirty="0" err="1">
                <a:solidFill>
                  <a:srgbClr val="0070C0"/>
                </a:solidFill>
              </a:rPr>
              <a:t>valor,fill</a:t>
            </a:r>
            <a:r>
              <a:rPr lang="es-ES" sz="1600" i="1" dirty="0">
                <a:solidFill>
                  <a:srgbClr val="0070C0"/>
                </a:solidFill>
              </a:rPr>
              <a:t>=F)) + </a:t>
            </a:r>
            <a:r>
              <a:rPr lang="es-ES" sz="1600" i="1" dirty="0" err="1" smtClean="0">
                <a:solidFill>
                  <a:srgbClr val="0070C0"/>
                </a:solidFill>
              </a:rPr>
              <a:t>geom_violin</a:t>
            </a:r>
            <a:r>
              <a:rPr lang="es-ES" sz="1600" i="1" dirty="0" smtClean="0">
                <a:solidFill>
                  <a:srgbClr val="0070C0"/>
                </a:solidFill>
              </a:rPr>
              <a:t>()</a:t>
            </a:r>
          </a:p>
          <a:p>
            <a:endParaRPr lang="es-ES" sz="1600" i="1" dirty="0">
              <a:solidFill>
                <a:srgbClr val="0070C0"/>
              </a:solidFill>
            </a:endParaRPr>
          </a:p>
          <a:p>
            <a:r>
              <a:rPr lang="es-ES" sz="1600" i="1" dirty="0">
                <a:solidFill>
                  <a:srgbClr val="0070C0"/>
                </a:solidFill>
              </a:rPr>
              <a:t>p + </a:t>
            </a:r>
            <a:r>
              <a:rPr lang="es-ES" sz="1600" i="1" dirty="0" err="1">
                <a:solidFill>
                  <a:srgbClr val="0070C0"/>
                </a:solidFill>
              </a:rPr>
              <a:t>theme_bw</a:t>
            </a:r>
            <a:r>
              <a:rPr lang="es-ES" sz="1600" i="1" dirty="0" smtClean="0">
                <a:solidFill>
                  <a:srgbClr val="0070C0"/>
                </a:solidFill>
              </a:rPr>
              <a:t>() + </a:t>
            </a:r>
            <a:r>
              <a:rPr lang="es-ES" sz="1600" i="1" dirty="0" err="1" smtClean="0">
                <a:solidFill>
                  <a:srgbClr val="0070C0"/>
                </a:solidFill>
              </a:rPr>
              <a:t>stat_summary</a:t>
            </a:r>
            <a:r>
              <a:rPr lang="es-ES" sz="1600" i="1" dirty="0" smtClean="0">
                <a:solidFill>
                  <a:srgbClr val="0070C0"/>
                </a:solidFill>
              </a:rPr>
              <a:t> (</a:t>
            </a:r>
            <a:r>
              <a:rPr lang="es-ES" sz="1600" i="1" dirty="0" err="1" smtClean="0">
                <a:solidFill>
                  <a:srgbClr val="0070C0"/>
                </a:solidFill>
              </a:rPr>
              <a:t>fun.data</a:t>
            </a:r>
            <a:r>
              <a:rPr lang="es-ES" sz="1600" i="1" dirty="0" smtClean="0">
                <a:solidFill>
                  <a:srgbClr val="0070C0"/>
                </a:solidFill>
              </a:rPr>
              <a:t>=</a:t>
            </a:r>
            <a:r>
              <a:rPr lang="es-ES" sz="1600" i="1" dirty="0" err="1" smtClean="0">
                <a:solidFill>
                  <a:srgbClr val="0070C0"/>
                </a:solidFill>
              </a:rPr>
              <a:t>mean_sdl</a:t>
            </a:r>
            <a:r>
              <a:rPr lang="es-ES" sz="1600" i="1" dirty="0">
                <a:solidFill>
                  <a:srgbClr val="0070C0"/>
                </a:solidFill>
              </a:rPr>
              <a:t>, </a:t>
            </a:r>
            <a:r>
              <a:rPr lang="es-ES" sz="1600" i="1" dirty="0" err="1">
                <a:solidFill>
                  <a:srgbClr val="0070C0"/>
                </a:solidFill>
              </a:rPr>
              <a:t>mult</a:t>
            </a:r>
            <a:r>
              <a:rPr lang="es-ES" sz="1600" i="1" dirty="0">
                <a:solidFill>
                  <a:srgbClr val="0070C0"/>
                </a:solidFill>
              </a:rPr>
              <a:t>=1, </a:t>
            </a:r>
            <a:r>
              <a:rPr lang="es-ES" sz="1600" i="1" dirty="0" err="1">
                <a:solidFill>
                  <a:srgbClr val="0070C0"/>
                </a:solidFill>
              </a:rPr>
              <a:t>geom</a:t>
            </a:r>
            <a:r>
              <a:rPr lang="es-ES" sz="1600" i="1" dirty="0">
                <a:solidFill>
                  <a:srgbClr val="0070C0"/>
                </a:solidFill>
              </a:rPr>
              <a:t>="</a:t>
            </a:r>
            <a:r>
              <a:rPr lang="es-ES" sz="1600" i="1" dirty="0" err="1">
                <a:solidFill>
                  <a:srgbClr val="0070C0"/>
                </a:solidFill>
              </a:rPr>
              <a:t>pointrange</a:t>
            </a:r>
            <a:r>
              <a:rPr lang="es-ES" sz="1600" i="1" dirty="0">
                <a:solidFill>
                  <a:srgbClr val="0070C0"/>
                </a:solidFill>
              </a:rPr>
              <a:t>", color="</a:t>
            </a:r>
            <a:r>
              <a:rPr lang="es-ES" sz="1600" i="1" dirty="0" err="1">
                <a:solidFill>
                  <a:srgbClr val="0070C0"/>
                </a:solidFill>
              </a:rPr>
              <a:t>black</a:t>
            </a:r>
            <a:r>
              <a:rPr lang="es-ES" sz="1600" i="1" dirty="0">
                <a:solidFill>
                  <a:srgbClr val="0070C0"/>
                </a:solidFill>
              </a:rPr>
              <a:t>") + </a:t>
            </a:r>
            <a:r>
              <a:rPr lang="es-ES" sz="1600" i="1" dirty="0" err="1">
                <a:solidFill>
                  <a:srgbClr val="0070C0"/>
                </a:solidFill>
              </a:rPr>
              <a:t>coord_cartesian</a:t>
            </a:r>
            <a:r>
              <a:rPr lang="es-ES" sz="1600" i="1" dirty="0">
                <a:solidFill>
                  <a:srgbClr val="0070C0"/>
                </a:solidFill>
              </a:rPr>
              <a:t>(</a:t>
            </a:r>
            <a:r>
              <a:rPr lang="es-ES" sz="1600" i="1" dirty="0" err="1">
                <a:solidFill>
                  <a:srgbClr val="0070C0"/>
                </a:solidFill>
              </a:rPr>
              <a:t>ylim</a:t>
            </a:r>
            <a:r>
              <a:rPr lang="es-ES" sz="1600" i="1" dirty="0">
                <a:solidFill>
                  <a:srgbClr val="0070C0"/>
                </a:solidFill>
              </a:rPr>
              <a:t> = c(0,0.20))</a:t>
            </a:r>
          </a:p>
        </p:txBody>
      </p:sp>
    </p:spTree>
    <p:extLst>
      <p:ext uri="{BB962C8B-B14F-4D97-AF65-F5344CB8AC3E}">
        <p14:creationId xmlns:p14="http://schemas.microsoft.com/office/powerpoint/2010/main" val="195335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2675079" y="1644011"/>
            <a:ext cx="1923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E.Andal (Granada)</a:t>
            </a:r>
            <a:endParaRPr lang="es-ES" sz="16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8303109" y="1644011"/>
            <a:ext cx="1923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/>
              <a:t>O</a:t>
            </a:r>
            <a:r>
              <a:rPr lang="es-ES" sz="1600" b="1" dirty="0" smtClean="0"/>
              <a:t>.Andal (Huelva)</a:t>
            </a:r>
            <a:endParaRPr lang="es-ES" sz="1600" b="1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47" y="2226119"/>
            <a:ext cx="5611983" cy="4130203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 rot="16200000">
            <a:off x="-509219" y="2575628"/>
            <a:ext cx="2422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Valor de </a:t>
            </a:r>
            <a:r>
              <a:rPr lang="es-E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s-E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230" y="2226119"/>
            <a:ext cx="5473390" cy="4130203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293512" y="244632"/>
            <a:ext cx="3737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El Análisis Descriptivo de </a:t>
            </a:r>
            <a:r>
              <a:rPr lang="es-ES" sz="2400" b="1" i="1" dirty="0" smtClean="0"/>
              <a:t>F</a:t>
            </a:r>
          </a:p>
          <a:p>
            <a:r>
              <a:rPr lang="es-ES" sz="2400" dirty="0" smtClean="0"/>
              <a:t>          (</a:t>
            </a:r>
            <a:r>
              <a:rPr lang="es-ES" sz="2400" i="1" dirty="0" err="1"/>
              <a:t>V</a:t>
            </a:r>
            <a:r>
              <a:rPr lang="es-ES" sz="2400" i="1" dirty="0" err="1" smtClean="0"/>
              <a:t>iolin</a:t>
            </a:r>
            <a:r>
              <a:rPr lang="es-ES" sz="2400" i="1" dirty="0" smtClean="0"/>
              <a:t> </a:t>
            </a:r>
            <a:r>
              <a:rPr lang="es-ES" sz="2400" i="1" dirty="0" err="1"/>
              <a:t>P</a:t>
            </a:r>
            <a:r>
              <a:rPr lang="es-ES" sz="2400" i="1" dirty="0" err="1" smtClean="0"/>
              <a:t>lots</a:t>
            </a:r>
            <a:r>
              <a:rPr lang="es-ES" sz="2400" dirty="0" smtClean="0"/>
              <a:t>)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8265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321889" y="1745060"/>
            <a:ext cx="1923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Sur de Portugal</a:t>
            </a:r>
            <a:endParaRPr lang="es-ES" sz="1600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7658498" y="1745060"/>
            <a:ext cx="2534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Marruecos (Bereberes)</a:t>
            </a:r>
            <a:endParaRPr lang="es-ES" sz="1600" b="1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73" y="2301783"/>
            <a:ext cx="5308854" cy="4125287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 rot="16200000">
            <a:off x="-740141" y="2715323"/>
            <a:ext cx="2422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Valor de </a:t>
            </a:r>
            <a:r>
              <a:rPr lang="es-E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s-E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925" y="2301783"/>
            <a:ext cx="5309623" cy="4125287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293512" y="244632"/>
            <a:ext cx="3737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El Análisis Descriptivo de </a:t>
            </a:r>
            <a:r>
              <a:rPr lang="es-ES" sz="2400" b="1" i="1" dirty="0" smtClean="0"/>
              <a:t>F</a:t>
            </a:r>
          </a:p>
          <a:p>
            <a:r>
              <a:rPr lang="es-ES" sz="2400" dirty="0" smtClean="0"/>
              <a:t>          (</a:t>
            </a:r>
            <a:r>
              <a:rPr lang="es-ES" sz="2400" i="1" dirty="0" err="1"/>
              <a:t>V</a:t>
            </a:r>
            <a:r>
              <a:rPr lang="es-ES" sz="2400" i="1" dirty="0" err="1" smtClean="0"/>
              <a:t>iolin</a:t>
            </a:r>
            <a:r>
              <a:rPr lang="es-ES" sz="2400" i="1" dirty="0" smtClean="0"/>
              <a:t> </a:t>
            </a:r>
            <a:r>
              <a:rPr lang="es-ES" sz="2400" i="1" dirty="0" err="1"/>
              <a:t>P</a:t>
            </a:r>
            <a:r>
              <a:rPr lang="es-ES" sz="2400" i="1" dirty="0" err="1" smtClean="0"/>
              <a:t>lots</a:t>
            </a:r>
            <a:r>
              <a:rPr lang="es-ES" sz="2400" dirty="0" smtClean="0"/>
              <a:t>)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03324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17398" y="244632"/>
            <a:ext cx="3513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 smtClean="0"/>
              <a:t>Scatter</a:t>
            </a:r>
            <a:r>
              <a:rPr lang="es-ES" sz="2400" b="1" dirty="0" smtClean="0"/>
              <a:t> </a:t>
            </a:r>
            <a:r>
              <a:rPr lang="es-ES" sz="2400" b="1" dirty="0" err="1" smtClean="0"/>
              <a:t>plots</a:t>
            </a:r>
            <a:r>
              <a:rPr lang="es-ES" sz="2400" b="1" dirty="0" smtClean="0"/>
              <a:t> </a:t>
            </a:r>
            <a:endParaRPr lang="es-ES" sz="2400" b="1" i="1" dirty="0" smtClean="0"/>
          </a:p>
        </p:txBody>
      </p:sp>
      <p:grpSp>
        <p:nvGrpSpPr>
          <p:cNvPr id="13" name="Grupo 12"/>
          <p:cNvGrpSpPr/>
          <p:nvPr/>
        </p:nvGrpSpPr>
        <p:grpSpPr>
          <a:xfrm>
            <a:off x="322435" y="816553"/>
            <a:ext cx="6086856" cy="4604528"/>
            <a:chOff x="322435" y="816553"/>
            <a:chExt cx="6086856" cy="4604528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435" y="1185885"/>
              <a:ext cx="6086856" cy="4235196"/>
            </a:xfrm>
            <a:prstGeom prst="rect">
              <a:avLst/>
            </a:prstGeom>
          </p:spPr>
        </p:pic>
        <p:sp>
          <p:nvSpPr>
            <p:cNvPr id="7" name="CuadroTexto 6"/>
            <p:cNvSpPr txBox="1"/>
            <p:nvPr/>
          </p:nvSpPr>
          <p:spPr>
            <a:xfrm>
              <a:off x="4257012" y="816553"/>
              <a:ext cx="1799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r: 0.706 </a:t>
              </a:r>
              <a:endParaRPr lang="es-E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3060803" y="1185885"/>
            <a:ext cx="6380988" cy="4818888"/>
            <a:chOff x="3060803" y="1185885"/>
            <a:chExt cx="6380988" cy="4818888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0803" y="1185885"/>
              <a:ext cx="6380988" cy="4818888"/>
            </a:xfrm>
            <a:prstGeom prst="rect">
              <a:avLst/>
            </a:prstGeom>
          </p:spPr>
        </p:pic>
        <p:sp>
          <p:nvSpPr>
            <p:cNvPr id="9" name="CuadroTexto 8"/>
            <p:cNvSpPr txBox="1"/>
            <p:nvPr/>
          </p:nvSpPr>
          <p:spPr>
            <a:xfrm>
              <a:off x="6824822" y="1416747"/>
              <a:ext cx="1799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s-ES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0.547 </a:t>
              </a:r>
              <a:endParaRPr lang="es-E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5277087" y="1888796"/>
            <a:ext cx="6406896" cy="4818888"/>
            <a:chOff x="5277087" y="1888796"/>
            <a:chExt cx="6406896" cy="4818888"/>
          </a:xfrm>
        </p:grpSpPr>
        <p:pic>
          <p:nvPicPr>
            <p:cNvPr id="16" name="Imagen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7087" y="1888796"/>
              <a:ext cx="6406896" cy="4818888"/>
            </a:xfrm>
            <a:prstGeom prst="rect">
              <a:avLst/>
            </a:prstGeom>
          </p:spPr>
        </p:pic>
        <p:sp>
          <p:nvSpPr>
            <p:cNvPr id="11" name="CuadroTexto 10"/>
            <p:cNvSpPr txBox="1"/>
            <p:nvPr/>
          </p:nvSpPr>
          <p:spPr>
            <a:xfrm>
              <a:off x="9749025" y="2073358"/>
              <a:ext cx="1799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s-ES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0.349</a:t>
              </a:r>
              <a:endParaRPr lang="es-E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717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17398" y="244632"/>
            <a:ext cx="3513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 smtClean="0"/>
              <a:t>Bland-Altman</a:t>
            </a:r>
            <a:r>
              <a:rPr lang="es-ES" sz="2400" b="1" dirty="0" smtClean="0"/>
              <a:t> </a:t>
            </a:r>
            <a:r>
              <a:rPr lang="es-ES" sz="2400" b="1" dirty="0" err="1" smtClean="0"/>
              <a:t>plots</a:t>
            </a:r>
            <a:endParaRPr lang="es-ES" sz="2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15" y="1363942"/>
            <a:ext cx="5824025" cy="437320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448" y="1364930"/>
            <a:ext cx="5719006" cy="437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11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17398" y="244632"/>
            <a:ext cx="6299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Coeficiente de correlación intraclase </a:t>
            </a:r>
            <a:endParaRPr lang="es-ES" sz="2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69" y="1792913"/>
            <a:ext cx="10021212" cy="4505759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485782" y="2481941"/>
            <a:ext cx="9881383" cy="24938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50157" y="3993541"/>
            <a:ext cx="9881383" cy="24938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450156" y="5493265"/>
            <a:ext cx="10225765" cy="26626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Flecha doblada 7"/>
          <p:cNvSpPr/>
          <p:nvPr/>
        </p:nvSpPr>
        <p:spPr>
          <a:xfrm rot="5400000">
            <a:off x="3260477" y="1349731"/>
            <a:ext cx="689028" cy="147088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9" name="Flecha doblada 8"/>
          <p:cNvSpPr/>
          <p:nvPr/>
        </p:nvSpPr>
        <p:spPr>
          <a:xfrm rot="5400000">
            <a:off x="3260476" y="2861331"/>
            <a:ext cx="689028" cy="147088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0" name="Flecha doblada 9"/>
          <p:cNvSpPr/>
          <p:nvPr/>
        </p:nvSpPr>
        <p:spPr>
          <a:xfrm rot="5400000">
            <a:off x="3373687" y="4400995"/>
            <a:ext cx="689028" cy="147088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5426473" y="432736"/>
            <a:ext cx="73627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500" i="1" dirty="0" err="1">
                <a:solidFill>
                  <a:srgbClr val="0070C0"/>
                </a:solidFill>
              </a:rPr>
              <a:t>library</a:t>
            </a:r>
            <a:r>
              <a:rPr lang="es-ES" sz="1500" i="1" dirty="0">
                <a:solidFill>
                  <a:srgbClr val="0070C0"/>
                </a:solidFill>
              </a:rPr>
              <a:t>(</a:t>
            </a:r>
            <a:r>
              <a:rPr lang="es-ES" sz="1500" i="1" dirty="0" err="1">
                <a:solidFill>
                  <a:srgbClr val="0070C0"/>
                </a:solidFill>
              </a:rPr>
              <a:t>psych</a:t>
            </a:r>
            <a:r>
              <a:rPr lang="es-ES" sz="1500" i="1" dirty="0">
                <a:solidFill>
                  <a:srgbClr val="0070C0"/>
                </a:solidFill>
              </a:rPr>
              <a:t>)</a:t>
            </a:r>
          </a:p>
          <a:p>
            <a:r>
              <a:rPr lang="es-ES" sz="1500" i="1" dirty="0">
                <a:solidFill>
                  <a:srgbClr val="0070C0"/>
                </a:solidFill>
              </a:rPr>
              <a:t>A&lt;-</a:t>
            </a:r>
            <a:r>
              <a:rPr lang="es-ES" sz="1500" i="1" dirty="0" err="1">
                <a:solidFill>
                  <a:srgbClr val="0070C0"/>
                </a:solidFill>
              </a:rPr>
              <a:t>matrix</a:t>
            </a:r>
            <a:r>
              <a:rPr lang="es-ES" sz="1500" i="1" dirty="0">
                <a:solidFill>
                  <a:srgbClr val="0070C0"/>
                </a:solidFill>
              </a:rPr>
              <a:t>(c(</a:t>
            </a:r>
            <a:r>
              <a:rPr lang="es-ES" sz="1500" i="1" dirty="0" err="1">
                <a:solidFill>
                  <a:srgbClr val="0070C0"/>
                </a:solidFill>
              </a:rPr>
              <a:t>datos$Froh,datos$Fmean</a:t>
            </a:r>
            <a:r>
              <a:rPr lang="es-ES" sz="1500" i="1" dirty="0">
                <a:solidFill>
                  <a:srgbClr val="0070C0"/>
                </a:solidFill>
              </a:rPr>
              <a:t>),</a:t>
            </a:r>
            <a:r>
              <a:rPr lang="es-ES" sz="1500" i="1" dirty="0" err="1">
                <a:solidFill>
                  <a:srgbClr val="0070C0"/>
                </a:solidFill>
              </a:rPr>
              <a:t>ncol</a:t>
            </a:r>
            <a:r>
              <a:rPr lang="es-ES" sz="1500" i="1" dirty="0">
                <a:solidFill>
                  <a:srgbClr val="0070C0"/>
                </a:solidFill>
              </a:rPr>
              <a:t>=2,byrow=F)</a:t>
            </a:r>
          </a:p>
          <a:p>
            <a:r>
              <a:rPr lang="es-ES" sz="1500" i="1" dirty="0" err="1">
                <a:solidFill>
                  <a:srgbClr val="0070C0"/>
                </a:solidFill>
              </a:rPr>
              <a:t>FROHvsFmean</a:t>
            </a:r>
            <a:r>
              <a:rPr lang="es-ES" sz="1500" i="1" dirty="0">
                <a:solidFill>
                  <a:srgbClr val="0070C0"/>
                </a:solidFill>
              </a:rPr>
              <a:t>&lt;-ICC(</a:t>
            </a:r>
            <a:r>
              <a:rPr lang="es-ES" sz="1500" i="1" dirty="0" err="1">
                <a:solidFill>
                  <a:srgbClr val="0070C0"/>
                </a:solidFill>
              </a:rPr>
              <a:t>A,missing</a:t>
            </a:r>
            <a:r>
              <a:rPr lang="es-ES" sz="1500" i="1" dirty="0">
                <a:solidFill>
                  <a:srgbClr val="0070C0"/>
                </a:solidFill>
              </a:rPr>
              <a:t>=</a:t>
            </a:r>
            <a:r>
              <a:rPr lang="es-ES" sz="1500" i="1" dirty="0" err="1">
                <a:solidFill>
                  <a:srgbClr val="0070C0"/>
                </a:solidFill>
              </a:rPr>
              <a:t>TRUE,alpha</a:t>
            </a:r>
            <a:r>
              <a:rPr lang="es-ES" sz="1500" i="1" dirty="0">
                <a:solidFill>
                  <a:srgbClr val="0070C0"/>
                </a:solidFill>
              </a:rPr>
              <a:t>=0.05,lmer=</a:t>
            </a:r>
            <a:r>
              <a:rPr lang="es-ES" sz="1500" i="1" dirty="0" err="1">
                <a:solidFill>
                  <a:srgbClr val="0070C0"/>
                </a:solidFill>
              </a:rPr>
              <a:t>FALSE,check.keys</a:t>
            </a:r>
            <a:r>
              <a:rPr lang="es-ES" sz="1500" i="1" dirty="0">
                <a:solidFill>
                  <a:srgbClr val="0070C0"/>
                </a:solidFill>
              </a:rPr>
              <a:t>=FALSE)</a:t>
            </a:r>
          </a:p>
          <a:p>
            <a:r>
              <a:rPr lang="es-ES" sz="1500" i="1" dirty="0" err="1">
                <a:solidFill>
                  <a:srgbClr val="0070C0"/>
                </a:solidFill>
              </a:rPr>
              <a:t>FROHvsFmean$results</a:t>
            </a:r>
            <a:endParaRPr lang="es-ES" sz="15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108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8" grpId="0" animBg="1"/>
      <p:bldP spid="8" grpId="1" animBg="1"/>
      <p:bldP spid="9" grpId="0" animBg="1"/>
      <p:bldP spid="9" grpId="1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5516"/>
          <a:stretch/>
        </p:blipFill>
        <p:spPr>
          <a:xfrm>
            <a:off x="305116" y="1251496"/>
            <a:ext cx="8204609" cy="5521837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3499427" y="882164"/>
            <a:ext cx="2390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/>
              <a:t>Cullen</a:t>
            </a:r>
            <a:r>
              <a:rPr lang="es-ES" b="1" dirty="0" smtClean="0"/>
              <a:t> &amp; Frey </a:t>
            </a:r>
            <a:r>
              <a:rPr lang="es-ES" b="1" dirty="0" err="1" smtClean="0"/>
              <a:t>graph</a:t>
            </a:r>
            <a:r>
              <a:rPr lang="es-ES" b="1" dirty="0" smtClean="0"/>
              <a:t> </a:t>
            </a:r>
            <a:endParaRPr lang="es-ES" b="1" i="1" baseline="-25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4857" y="5203759"/>
            <a:ext cx="3297438" cy="136640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18055" y="152547"/>
            <a:ext cx="7700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>
                <a:solidFill>
                  <a:srgbClr val="C00000"/>
                </a:solidFill>
              </a:rPr>
              <a:t>Modelización del coeficiente de inbreeding </a:t>
            </a:r>
            <a:r>
              <a:rPr lang="es-ES" sz="2800" b="1" i="1" dirty="0" smtClean="0">
                <a:solidFill>
                  <a:srgbClr val="C00000"/>
                </a:solidFill>
              </a:rPr>
              <a:t>F</a:t>
            </a:r>
            <a:r>
              <a:rPr lang="es-ES" sz="2800" b="1" i="1" baseline="-25000" dirty="0" smtClean="0">
                <a:solidFill>
                  <a:srgbClr val="C00000"/>
                </a:solidFill>
              </a:rPr>
              <a:t>ROH</a:t>
            </a:r>
            <a:endParaRPr lang="es-ES" sz="2800" i="1" baseline="-25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96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17" y="313824"/>
            <a:ext cx="5772665" cy="539889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1" y="5740630"/>
            <a:ext cx="7273644" cy="803861"/>
          </a:xfrm>
          <a:prstGeom prst="rect">
            <a:avLst/>
          </a:prstGeom>
        </p:spPr>
      </p:pic>
      <p:sp>
        <p:nvSpPr>
          <p:cNvPr id="4" name="Rectángulo redondeado 3"/>
          <p:cNvSpPr/>
          <p:nvPr/>
        </p:nvSpPr>
        <p:spPr>
          <a:xfrm>
            <a:off x="10789920" y="5808691"/>
            <a:ext cx="1188720" cy="827240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6096000" y="1287090"/>
            <a:ext cx="6096000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600" i="1" dirty="0" err="1">
                <a:solidFill>
                  <a:srgbClr val="0070C0"/>
                </a:solidFill>
              </a:rPr>
              <a:t>library</a:t>
            </a:r>
            <a:r>
              <a:rPr lang="es-ES" sz="1600" i="1" dirty="0">
                <a:solidFill>
                  <a:srgbClr val="0070C0"/>
                </a:solidFill>
              </a:rPr>
              <a:t>(actuar)</a:t>
            </a:r>
          </a:p>
          <a:p>
            <a:r>
              <a:rPr lang="es-ES" sz="1600" i="1" dirty="0" smtClean="0">
                <a:solidFill>
                  <a:srgbClr val="0070C0"/>
                </a:solidFill>
              </a:rPr>
              <a:t>FROH </a:t>
            </a:r>
            <a:r>
              <a:rPr lang="es-ES" sz="1600" i="1" dirty="0">
                <a:solidFill>
                  <a:srgbClr val="0070C0"/>
                </a:solidFill>
              </a:rPr>
              <a:t>&lt;- </a:t>
            </a:r>
            <a:r>
              <a:rPr lang="es-ES" sz="1600" i="1" dirty="0" err="1">
                <a:solidFill>
                  <a:srgbClr val="0070C0"/>
                </a:solidFill>
              </a:rPr>
              <a:t>Datos_F$Froh</a:t>
            </a:r>
            <a:endParaRPr lang="es-ES" sz="1600" i="1" dirty="0">
              <a:solidFill>
                <a:srgbClr val="0070C0"/>
              </a:solidFill>
            </a:endParaRPr>
          </a:p>
          <a:p>
            <a:r>
              <a:rPr lang="es-ES" sz="1600" i="1" dirty="0" err="1">
                <a:solidFill>
                  <a:srgbClr val="0070C0"/>
                </a:solidFill>
              </a:rPr>
              <a:t>fendo.ln</a:t>
            </a:r>
            <a:r>
              <a:rPr lang="es-ES" sz="1600" i="1" dirty="0">
                <a:solidFill>
                  <a:srgbClr val="0070C0"/>
                </a:solidFill>
              </a:rPr>
              <a:t> &lt;- </a:t>
            </a:r>
            <a:r>
              <a:rPr lang="es-ES" sz="1600" i="1" dirty="0" err="1">
                <a:solidFill>
                  <a:srgbClr val="0070C0"/>
                </a:solidFill>
              </a:rPr>
              <a:t>fitdist</a:t>
            </a:r>
            <a:r>
              <a:rPr lang="es-ES" sz="1600" i="1" dirty="0">
                <a:solidFill>
                  <a:srgbClr val="0070C0"/>
                </a:solidFill>
              </a:rPr>
              <a:t>(FROH, "</a:t>
            </a:r>
            <a:r>
              <a:rPr lang="es-ES" sz="1600" i="1" dirty="0" err="1">
                <a:solidFill>
                  <a:srgbClr val="0070C0"/>
                </a:solidFill>
              </a:rPr>
              <a:t>lnorm</a:t>
            </a:r>
            <a:r>
              <a:rPr lang="es-ES" sz="1600" i="1" dirty="0">
                <a:solidFill>
                  <a:srgbClr val="0070C0"/>
                </a:solidFill>
              </a:rPr>
              <a:t>")</a:t>
            </a:r>
          </a:p>
          <a:p>
            <a:r>
              <a:rPr lang="es-ES" sz="1600" i="1" dirty="0" err="1">
                <a:solidFill>
                  <a:srgbClr val="0070C0"/>
                </a:solidFill>
              </a:rPr>
              <a:t>fendo.ll</a:t>
            </a:r>
            <a:r>
              <a:rPr lang="es-ES" sz="1600" i="1" dirty="0">
                <a:solidFill>
                  <a:srgbClr val="0070C0"/>
                </a:solidFill>
              </a:rPr>
              <a:t> &lt;- </a:t>
            </a:r>
            <a:r>
              <a:rPr lang="es-ES" sz="1600" i="1" dirty="0" err="1">
                <a:solidFill>
                  <a:srgbClr val="0070C0"/>
                </a:solidFill>
              </a:rPr>
              <a:t>fitdist</a:t>
            </a:r>
            <a:r>
              <a:rPr lang="es-ES" sz="1600" i="1" dirty="0">
                <a:solidFill>
                  <a:srgbClr val="0070C0"/>
                </a:solidFill>
              </a:rPr>
              <a:t>(FROH, "</a:t>
            </a:r>
            <a:r>
              <a:rPr lang="es-ES" sz="1600" i="1" dirty="0" err="1">
                <a:solidFill>
                  <a:srgbClr val="0070C0"/>
                </a:solidFill>
              </a:rPr>
              <a:t>llogis</a:t>
            </a:r>
            <a:r>
              <a:rPr lang="es-ES" sz="1600" i="1" dirty="0">
                <a:solidFill>
                  <a:srgbClr val="0070C0"/>
                </a:solidFill>
              </a:rPr>
              <a:t>", </a:t>
            </a:r>
            <a:r>
              <a:rPr lang="es-ES" sz="1600" i="1" dirty="0" err="1">
                <a:solidFill>
                  <a:srgbClr val="0070C0"/>
                </a:solidFill>
              </a:rPr>
              <a:t>start</a:t>
            </a:r>
            <a:r>
              <a:rPr lang="es-ES" sz="1600" i="1" dirty="0">
                <a:solidFill>
                  <a:srgbClr val="0070C0"/>
                </a:solidFill>
              </a:rPr>
              <a:t> = </a:t>
            </a:r>
            <a:r>
              <a:rPr lang="es-ES" sz="1600" i="1" dirty="0" err="1">
                <a:solidFill>
                  <a:srgbClr val="0070C0"/>
                </a:solidFill>
              </a:rPr>
              <a:t>list</a:t>
            </a:r>
            <a:r>
              <a:rPr lang="es-ES" sz="1600" i="1" dirty="0">
                <a:solidFill>
                  <a:srgbClr val="0070C0"/>
                </a:solidFill>
              </a:rPr>
              <a:t>(</a:t>
            </a:r>
            <a:r>
              <a:rPr lang="es-ES" sz="1600" i="1" dirty="0" err="1">
                <a:solidFill>
                  <a:srgbClr val="0070C0"/>
                </a:solidFill>
              </a:rPr>
              <a:t>shape</a:t>
            </a:r>
            <a:r>
              <a:rPr lang="es-ES" sz="1600" i="1" dirty="0">
                <a:solidFill>
                  <a:srgbClr val="0070C0"/>
                </a:solidFill>
              </a:rPr>
              <a:t> = 1, </a:t>
            </a:r>
            <a:r>
              <a:rPr lang="es-ES" sz="1600" i="1" dirty="0" err="1">
                <a:solidFill>
                  <a:srgbClr val="0070C0"/>
                </a:solidFill>
              </a:rPr>
              <a:t>scale</a:t>
            </a:r>
            <a:r>
              <a:rPr lang="es-ES" sz="1600" i="1" dirty="0">
                <a:solidFill>
                  <a:srgbClr val="0070C0"/>
                </a:solidFill>
              </a:rPr>
              <a:t> = 500))</a:t>
            </a:r>
          </a:p>
          <a:p>
            <a:r>
              <a:rPr lang="es-ES" sz="1600" i="1" dirty="0" err="1">
                <a:solidFill>
                  <a:srgbClr val="0070C0"/>
                </a:solidFill>
              </a:rPr>
              <a:t>fendo.P</a:t>
            </a:r>
            <a:r>
              <a:rPr lang="es-ES" sz="1600" i="1" dirty="0">
                <a:solidFill>
                  <a:srgbClr val="0070C0"/>
                </a:solidFill>
              </a:rPr>
              <a:t> &lt;- </a:t>
            </a:r>
            <a:r>
              <a:rPr lang="es-ES" sz="1600" i="1" dirty="0" err="1">
                <a:solidFill>
                  <a:srgbClr val="0070C0"/>
                </a:solidFill>
              </a:rPr>
              <a:t>fitdist</a:t>
            </a:r>
            <a:r>
              <a:rPr lang="es-ES" sz="1600" i="1" dirty="0">
                <a:solidFill>
                  <a:srgbClr val="0070C0"/>
                </a:solidFill>
              </a:rPr>
              <a:t>(FROH, "</a:t>
            </a:r>
            <a:r>
              <a:rPr lang="es-ES" sz="1600" i="1" dirty="0" err="1">
                <a:solidFill>
                  <a:srgbClr val="0070C0"/>
                </a:solidFill>
              </a:rPr>
              <a:t>pareto</a:t>
            </a:r>
            <a:r>
              <a:rPr lang="es-ES" sz="1600" i="1" dirty="0">
                <a:solidFill>
                  <a:srgbClr val="0070C0"/>
                </a:solidFill>
              </a:rPr>
              <a:t>", </a:t>
            </a:r>
            <a:r>
              <a:rPr lang="es-ES" sz="1600" i="1" dirty="0" err="1">
                <a:solidFill>
                  <a:srgbClr val="0070C0"/>
                </a:solidFill>
              </a:rPr>
              <a:t>start</a:t>
            </a:r>
            <a:r>
              <a:rPr lang="es-ES" sz="1600" i="1" dirty="0">
                <a:solidFill>
                  <a:srgbClr val="0070C0"/>
                </a:solidFill>
              </a:rPr>
              <a:t> = </a:t>
            </a:r>
            <a:r>
              <a:rPr lang="es-ES" sz="1600" i="1" dirty="0" err="1">
                <a:solidFill>
                  <a:srgbClr val="0070C0"/>
                </a:solidFill>
              </a:rPr>
              <a:t>list</a:t>
            </a:r>
            <a:r>
              <a:rPr lang="es-ES" sz="1600" i="1" dirty="0">
                <a:solidFill>
                  <a:srgbClr val="0070C0"/>
                </a:solidFill>
              </a:rPr>
              <a:t>(</a:t>
            </a:r>
            <a:r>
              <a:rPr lang="es-ES" sz="1600" i="1" dirty="0" err="1">
                <a:solidFill>
                  <a:srgbClr val="0070C0"/>
                </a:solidFill>
              </a:rPr>
              <a:t>shape</a:t>
            </a:r>
            <a:r>
              <a:rPr lang="es-ES" sz="1600" i="1" dirty="0">
                <a:solidFill>
                  <a:srgbClr val="0070C0"/>
                </a:solidFill>
              </a:rPr>
              <a:t> = 1, </a:t>
            </a:r>
            <a:r>
              <a:rPr lang="es-ES" sz="1600" i="1" dirty="0" err="1">
                <a:solidFill>
                  <a:srgbClr val="0070C0"/>
                </a:solidFill>
              </a:rPr>
              <a:t>scale</a:t>
            </a:r>
            <a:r>
              <a:rPr lang="es-ES" sz="1600" i="1" dirty="0">
                <a:solidFill>
                  <a:srgbClr val="0070C0"/>
                </a:solidFill>
              </a:rPr>
              <a:t> = 500))</a:t>
            </a:r>
          </a:p>
          <a:p>
            <a:r>
              <a:rPr lang="es-ES" sz="1600" i="1" dirty="0" err="1">
                <a:solidFill>
                  <a:srgbClr val="0070C0"/>
                </a:solidFill>
              </a:rPr>
              <a:t>fendo.B</a:t>
            </a:r>
            <a:r>
              <a:rPr lang="es-ES" sz="1600" i="1" dirty="0">
                <a:solidFill>
                  <a:srgbClr val="0070C0"/>
                </a:solidFill>
              </a:rPr>
              <a:t> &lt;- </a:t>
            </a:r>
            <a:r>
              <a:rPr lang="es-ES" sz="1600" i="1" dirty="0" err="1">
                <a:solidFill>
                  <a:srgbClr val="0070C0"/>
                </a:solidFill>
              </a:rPr>
              <a:t>fitdist</a:t>
            </a:r>
            <a:r>
              <a:rPr lang="es-ES" sz="1600" i="1" dirty="0">
                <a:solidFill>
                  <a:srgbClr val="0070C0"/>
                </a:solidFill>
              </a:rPr>
              <a:t>(FROH, "</a:t>
            </a:r>
            <a:r>
              <a:rPr lang="es-ES" sz="1600" i="1" dirty="0" err="1">
                <a:solidFill>
                  <a:srgbClr val="0070C0"/>
                </a:solidFill>
              </a:rPr>
              <a:t>burr</a:t>
            </a:r>
            <a:r>
              <a:rPr lang="es-ES" sz="1600" i="1" dirty="0">
                <a:solidFill>
                  <a:srgbClr val="0070C0"/>
                </a:solidFill>
              </a:rPr>
              <a:t>", </a:t>
            </a:r>
            <a:r>
              <a:rPr lang="es-ES" sz="1600" i="1" dirty="0" err="1">
                <a:solidFill>
                  <a:srgbClr val="0070C0"/>
                </a:solidFill>
              </a:rPr>
              <a:t>start</a:t>
            </a:r>
            <a:r>
              <a:rPr lang="es-ES" sz="1600" i="1" dirty="0">
                <a:solidFill>
                  <a:srgbClr val="0070C0"/>
                </a:solidFill>
              </a:rPr>
              <a:t> = </a:t>
            </a:r>
            <a:r>
              <a:rPr lang="es-ES" sz="1600" i="1" dirty="0" err="1">
                <a:solidFill>
                  <a:srgbClr val="0070C0"/>
                </a:solidFill>
              </a:rPr>
              <a:t>list</a:t>
            </a:r>
            <a:r>
              <a:rPr lang="es-ES" sz="1600" i="1" dirty="0">
                <a:solidFill>
                  <a:srgbClr val="0070C0"/>
                </a:solidFill>
              </a:rPr>
              <a:t>(shape1 = 0.3, shape2 = 1, </a:t>
            </a:r>
            <a:r>
              <a:rPr lang="es-ES" sz="1600" i="1" dirty="0" err="1">
                <a:solidFill>
                  <a:srgbClr val="0070C0"/>
                </a:solidFill>
              </a:rPr>
              <a:t>rate</a:t>
            </a:r>
            <a:r>
              <a:rPr lang="es-ES" sz="1600" i="1" dirty="0">
                <a:solidFill>
                  <a:srgbClr val="0070C0"/>
                </a:solidFill>
              </a:rPr>
              <a:t> = 1</a:t>
            </a:r>
            <a:r>
              <a:rPr lang="es-ES" sz="1600" i="1" dirty="0" smtClean="0">
                <a:solidFill>
                  <a:srgbClr val="0070C0"/>
                </a:solidFill>
              </a:rPr>
              <a:t>))</a:t>
            </a:r>
          </a:p>
          <a:p>
            <a:endParaRPr lang="es-ES" sz="1600" i="1" dirty="0">
              <a:solidFill>
                <a:srgbClr val="0070C0"/>
              </a:solidFill>
            </a:endParaRPr>
          </a:p>
          <a:p>
            <a:r>
              <a:rPr lang="es-ES" sz="1600" i="1" dirty="0" err="1">
                <a:solidFill>
                  <a:srgbClr val="0070C0"/>
                </a:solidFill>
              </a:rPr>
              <a:t>cdfcomp</a:t>
            </a:r>
            <a:r>
              <a:rPr lang="es-ES" sz="1600" i="1" dirty="0">
                <a:solidFill>
                  <a:srgbClr val="0070C0"/>
                </a:solidFill>
              </a:rPr>
              <a:t>(</a:t>
            </a:r>
            <a:r>
              <a:rPr lang="es-ES" sz="1600" i="1" dirty="0" err="1">
                <a:solidFill>
                  <a:srgbClr val="0070C0"/>
                </a:solidFill>
              </a:rPr>
              <a:t>list</a:t>
            </a:r>
            <a:r>
              <a:rPr lang="es-ES" sz="1600" i="1" dirty="0">
                <a:solidFill>
                  <a:srgbClr val="0070C0"/>
                </a:solidFill>
              </a:rPr>
              <a:t>(</a:t>
            </a:r>
            <a:r>
              <a:rPr lang="es-ES" sz="1600" i="1" dirty="0" err="1">
                <a:solidFill>
                  <a:srgbClr val="0070C0"/>
                </a:solidFill>
              </a:rPr>
              <a:t>fendo.ln</a:t>
            </a:r>
            <a:r>
              <a:rPr lang="es-ES" sz="1600" i="1" dirty="0">
                <a:solidFill>
                  <a:srgbClr val="0070C0"/>
                </a:solidFill>
              </a:rPr>
              <a:t>, </a:t>
            </a:r>
            <a:r>
              <a:rPr lang="es-ES" sz="1600" i="1" dirty="0" err="1">
                <a:solidFill>
                  <a:srgbClr val="0070C0"/>
                </a:solidFill>
              </a:rPr>
              <a:t>fendo.ll</a:t>
            </a:r>
            <a:r>
              <a:rPr lang="es-ES" sz="1600" i="1" dirty="0">
                <a:solidFill>
                  <a:srgbClr val="0070C0"/>
                </a:solidFill>
              </a:rPr>
              <a:t>, </a:t>
            </a:r>
            <a:r>
              <a:rPr lang="es-ES" sz="1600" i="1" dirty="0" err="1">
                <a:solidFill>
                  <a:srgbClr val="0070C0"/>
                </a:solidFill>
              </a:rPr>
              <a:t>fendo.P</a:t>
            </a:r>
            <a:r>
              <a:rPr lang="es-ES" sz="1600" i="1" dirty="0">
                <a:solidFill>
                  <a:srgbClr val="0070C0"/>
                </a:solidFill>
              </a:rPr>
              <a:t>, </a:t>
            </a:r>
            <a:r>
              <a:rPr lang="es-ES" sz="1600" i="1" dirty="0" err="1">
                <a:solidFill>
                  <a:srgbClr val="0070C0"/>
                </a:solidFill>
              </a:rPr>
              <a:t>fendo.B</a:t>
            </a:r>
            <a:r>
              <a:rPr lang="es-ES" sz="1600" i="1" dirty="0">
                <a:solidFill>
                  <a:srgbClr val="0070C0"/>
                </a:solidFill>
              </a:rPr>
              <a:t>), </a:t>
            </a:r>
            <a:r>
              <a:rPr lang="es-ES" sz="1600" i="1" dirty="0" err="1">
                <a:solidFill>
                  <a:srgbClr val="0070C0"/>
                </a:solidFill>
              </a:rPr>
              <a:t>xlogscale</a:t>
            </a:r>
            <a:r>
              <a:rPr lang="es-ES" sz="1600" i="1" dirty="0">
                <a:solidFill>
                  <a:srgbClr val="0070C0"/>
                </a:solidFill>
              </a:rPr>
              <a:t> = TRUE,</a:t>
            </a:r>
          </a:p>
          <a:p>
            <a:r>
              <a:rPr lang="es-ES" sz="1600" i="1" dirty="0">
                <a:solidFill>
                  <a:srgbClr val="0070C0"/>
                </a:solidFill>
              </a:rPr>
              <a:t>        </a:t>
            </a:r>
            <a:r>
              <a:rPr lang="es-ES" sz="1600" i="1" dirty="0" err="1">
                <a:solidFill>
                  <a:srgbClr val="0070C0"/>
                </a:solidFill>
              </a:rPr>
              <a:t>ylogscale</a:t>
            </a:r>
            <a:r>
              <a:rPr lang="es-ES" sz="1600" i="1" dirty="0">
                <a:solidFill>
                  <a:srgbClr val="0070C0"/>
                </a:solidFill>
              </a:rPr>
              <a:t> = TRUE, </a:t>
            </a:r>
            <a:r>
              <a:rPr lang="es-ES" sz="1600" i="1" dirty="0" err="1">
                <a:solidFill>
                  <a:srgbClr val="0070C0"/>
                </a:solidFill>
              </a:rPr>
              <a:t>legendtext</a:t>
            </a:r>
            <a:r>
              <a:rPr lang="es-ES" sz="1600" i="1" dirty="0">
                <a:solidFill>
                  <a:srgbClr val="0070C0"/>
                </a:solidFill>
              </a:rPr>
              <a:t> = c("</a:t>
            </a:r>
            <a:r>
              <a:rPr lang="es-ES" sz="1600" i="1" dirty="0" err="1">
                <a:solidFill>
                  <a:srgbClr val="0070C0"/>
                </a:solidFill>
              </a:rPr>
              <a:t>lognormal</a:t>
            </a:r>
            <a:r>
              <a:rPr lang="es-ES" sz="1600" i="1" dirty="0">
                <a:solidFill>
                  <a:srgbClr val="0070C0"/>
                </a:solidFill>
              </a:rPr>
              <a:t>", "</a:t>
            </a:r>
            <a:r>
              <a:rPr lang="es-ES" sz="1600" i="1" dirty="0" err="1">
                <a:solidFill>
                  <a:srgbClr val="0070C0"/>
                </a:solidFill>
              </a:rPr>
              <a:t>loglogistic</a:t>
            </a:r>
            <a:r>
              <a:rPr lang="es-ES" sz="1600" i="1" dirty="0">
                <a:solidFill>
                  <a:srgbClr val="0070C0"/>
                </a:solidFill>
              </a:rPr>
              <a:t>", "Pareto","</a:t>
            </a:r>
            <a:r>
              <a:rPr lang="es-ES" sz="1600" i="1" dirty="0" err="1">
                <a:solidFill>
                  <a:srgbClr val="0070C0"/>
                </a:solidFill>
              </a:rPr>
              <a:t>Burr</a:t>
            </a:r>
            <a:r>
              <a:rPr lang="es-ES" sz="1600" i="1" dirty="0">
                <a:solidFill>
                  <a:srgbClr val="0070C0"/>
                </a:solidFill>
              </a:rPr>
              <a:t>"))</a:t>
            </a:r>
          </a:p>
        </p:txBody>
      </p:sp>
      <p:sp>
        <p:nvSpPr>
          <p:cNvPr id="6" name="Rectángulo 5"/>
          <p:cNvSpPr/>
          <p:nvPr/>
        </p:nvSpPr>
        <p:spPr>
          <a:xfrm>
            <a:off x="6096000" y="4213017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600" i="1" dirty="0" err="1">
                <a:solidFill>
                  <a:srgbClr val="0070C0"/>
                </a:solidFill>
              </a:rPr>
              <a:t>gofstat</a:t>
            </a:r>
            <a:r>
              <a:rPr lang="es-ES" sz="1600" i="1" dirty="0">
                <a:solidFill>
                  <a:srgbClr val="0070C0"/>
                </a:solidFill>
              </a:rPr>
              <a:t>(</a:t>
            </a:r>
            <a:r>
              <a:rPr lang="es-ES" sz="1600" i="1" dirty="0" err="1">
                <a:solidFill>
                  <a:srgbClr val="0070C0"/>
                </a:solidFill>
              </a:rPr>
              <a:t>list</a:t>
            </a:r>
            <a:r>
              <a:rPr lang="es-ES" sz="1600" i="1" dirty="0">
                <a:solidFill>
                  <a:srgbClr val="0070C0"/>
                </a:solidFill>
              </a:rPr>
              <a:t>(</a:t>
            </a:r>
            <a:r>
              <a:rPr lang="es-ES" sz="1600" i="1" dirty="0" err="1">
                <a:solidFill>
                  <a:srgbClr val="0070C0"/>
                </a:solidFill>
              </a:rPr>
              <a:t>fendo.ln</a:t>
            </a:r>
            <a:r>
              <a:rPr lang="es-ES" sz="1600" i="1" dirty="0">
                <a:solidFill>
                  <a:srgbClr val="0070C0"/>
                </a:solidFill>
              </a:rPr>
              <a:t>, </a:t>
            </a:r>
            <a:r>
              <a:rPr lang="es-ES" sz="1600" i="1" dirty="0" err="1">
                <a:solidFill>
                  <a:srgbClr val="0070C0"/>
                </a:solidFill>
              </a:rPr>
              <a:t>fendo.ll</a:t>
            </a:r>
            <a:r>
              <a:rPr lang="es-ES" sz="1600" i="1" dirty="0">
                <a:solidFill>
                  <a:srgbClr val="0070C0"/>
                </a:solidFill>
              </a:rPr>
              <a:t>, </a:t>
            </a:r>
            <a:r>
              <a:rPr lang="es-ES" sz="1600" i="1" dirty="0" err="1">
                <a:solidFill>
                  <a:srgbClr val="0070C0"/>
                </a:solidFill>
              </a:rPr>
              <a:t>fendo.P</a:t>
            </a:r>
            <a:r>
              <a:rPr lang="es-ES" sz="1600" i="1" dirty="0">
                <a:solidFill>
                  <a:srgbClr val="0070C0"/>
                </a:solidFill>
              </a:rPr>
              <a:t>, </a:t>
            </a:r>
            <a:r>
              <a:rPr lang="es-ES" sz="1600" i="1" dirty="0" err="1">
                <a:solidFill>
                  <a:srgbClr val="0070C0"/>
                </a:solidFill>
              </a:rPr>
              <a:t>fendo.B</a:t>
            </a:r>
            <a:r>
              <a:rPr lang="es-ES" sz="1600" i="1" dirty="0">
                <a:solidFill>
                  <a:srgbClr val="0070C0"/>
                </a:solidFill>
              </a:rPr>
              <a:t>),</a:t>
            </a:r>
            <a:r>
              <a:rPr lang="es-ES" sz="1600" i="1" dirty="0" err="1">
                <a:solidFill>
                  <a:srgbClr val="0070C0"/>
                </a:solidFill>
              </a:rPr>
              <a:t>fitnames</a:t>
            </a:r>
            <a:r>
              <a:rPr lang="es-ES" sz="1600" i="1" dirty="0">
                <a:solidFill>
                  <a:srgbClr val="0070C0"/>
                </a:solidFill>
              </a:rPr>
              <a:t> = c("</a:t>
            </a:r>
            <a:r>
              <a:rPr lang="es-ES" sz="1600" i="1" dirty="0" err="1">
                <a:solidFill>
                  <a:srgbClr val="0070C0"/>
                </a:solidFill>
              </a:rPr>
              <a:t>lnorm</a:t>
            </a:r>
            <a:r>
              <a:rPr lang="es-ES" sz="1600" i="1" dirty="0">
                <a:solidFill>
                  <a:srgbClr val="0070C0"/>
                </a:solidFill>
              </a:rPr>
              <a:t>", "</a:t>
            </a:r>
            <a:r>
              <a:rPr lang="es-ES" sz="1600" i="1" dirty="0" err="1">
                <a:solidFill>
                  <a:srgbClr val="0070C0"/>
                </a:solidFill>
              </a:rPr>
              <a:t>llogis</a:t>
            </a:r>
            <a:r>
              <a:rPr lang="es-ES" sz="1600" i="1" dirty="0">
                <a:solidFill>
                  <a:srgbClr val="0070C0"/>
                </a:solidFill>
              </a:rPr>
              <a:t>", "Pareto", "</a:t>
            </a:r>
            <a:r>
              <a:rPr lang="es-ES" sz="1600" i="1" dirty="0" err="1">
                <a:solidFill>
                  <a:srgbClr val="0070C0"/>
                </a:solidFill>
              </a:rPr>
              <a:t>Burr</a:t>
            </a:r>
            <a:r>
              <a:rPr lang="es-ES" sz="1600" i="1" dirty="0">
                <a:solidFill>
                  <a:srgbClr val="0070C0"/>
                </a:solidFill>
              </a:rPr>
              <a:t>"))</a:t>
            </a:r>
          </a:p>
        </p:txBody>
      </p:sp>
      <p:cxnSp>
        <p:nvCxnSpPr>
          <p:cNvPr id="8" name="Conector recto de flecha 7"/>
          <p:cNvCxnSpPr>
            <a:stCxn id="6" idx="1"/>
          </p:cNvCxnSpPr>
          <p:nvPr/>
        </p:nvCxnSpPr>
        <p:spPr>
          <a:xfrm>
            <a:off x="6096000" y="4505405"/>
            <a:ext cx="0" cy="120731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11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06264" y="417551"/>
            <a:ext cx="11441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sz="2000" b="1" dirty="0" smtClean="0"/>
              <a:t>Mediante </a:t>
            </a:r>
            <a:r>
              <a:rPr lang="es-ES" sz="2000" b="1" i="1" dirty="0" err="1"/>
              <a:t>B</a:t>
            </a:r>
            <a:r>
              <a:rPr lang="es-ES" sz="2000" b="1" i="1" dirty="0" err="1" smtClean="0"/>
              <a:t>ootstrap</a:t>
            </a:r>
            <a:r>
              <a:rPr lang="es-ES" sz="2000" b="1" dirty="0" smtClean="0"/>
              <a:t> se estiman las medias y los intervalos de confianza:</a:t>
            </a:r>
            <a:endParaRPr lang="es-ES" sz="2000" i="1" baseline="-25000" dirty="0"/>
          </a:p>
        </p:txBody>
      </p:sp>
      <p:sp>
        <p:nvSpPr>
          <p:cNvPr id="3" name="Rectángulo 2"/>
          <p:cNvSpPr/>
          <p:nvPr/>
        </p:nvSpPr>
        <p:spPr>
          <a:xfrm>
            <a:off x="909551" y="924316"/>
            <a:ext cx="47557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i="1" dirty="0" err="1">
                <a:solidFill>
                  <a:srgbClr val="0070C0"/>
                </a:solidFill>
              </a:rPr>
              <a:t>bendo.B</a:t>
            </a:r>
            <a:r>
              <a:rPr lang="es-ES" i="1" dirty="0">
                <a:solidFill>
                  <a:srgbClr val="0070C0"/>
                </a:solidFill>
              </a:rPr>
              <a:t> &lt;- </a:t>
            </a:r>
            <a:r>
              <a:rPr lang="es-ES" i="1" dirty="0" err="1">
                <a:solidFill>
                  <a:srgbClr val="0070C0"/>
                </a:solidFill>
              </a:rPr>
              <a:t>bootdist</a:t>
            </a:r>
            <a:r>
              <a:rPr lang="es-ES" i="1" dirty="0">
                <a:solidFill>
                  <a:srgbClr val="0070C0"/>
                </a:solidFill>
              </a:rPr>
              <a:t>(</a:t>
            </a:r>
            <a:r>
              <a:rPr lang="es-ES" i="1" dirty="0" err="1">
                <a:solidFill>
                  <a:srgbClr val="0070C0"/>
                </a:solidFill>
              </a:rPr>
              <a:t>fendo.B</a:t>
            </a:r>
            <a:r>
              <a:rPr lang="es-ES" i="1" dirty="0">
                <a:solidFill>
                  <a:srgbClr val="0070C0"/>
                </a:solidFill>
              </a:rPr>
              <a:t>, </a:t>
            </a:r>
            <a:r>
              <a:rPr lang="es-ES" i="1" dirty="0" err="1">
                <a:solidFill>
                  <a:srgbClr val="0070C0"/>
                </a:solidFill>
              </a:rPr>
              <a:t>niter</a:t>
            </a:r>
            <a:r>
              <a:rPr lang="es-ES" i="1" dirty="0">
                <a:solidFill>
                  <a:srgbClr val="0070C0"/>
                </a:solidFill>
              </a:rPr>
              <a:t> = 1001)</a:t>
            </a:r>
          </a:p>
          <a:p>
            <a:r>
              <a:rPr lang="es-ES" i="1" dirty="0" err="1">
                <a:solidFill>
                  <a:srgbClr val="0070C0"/>
                </a:solidFill>
              </a:rPr>
              <a:t>summary</a:t>
            </a:r>
            <a:r>
              <a:rPr lang="es-ES" i="1" dirty="0">
                <a:solidFill>
                  <a:srgbClr val="0070C0"/>
                </a:solidFill>
              </a:rPr>
              <a:t>(</a:t>
            </a:r>
            <a:r>
              <a:rPr lang="es-ES" i="1" dirty="0" err="1">
                <a:solidFill>
                  <a:srgbClr val="0070C0"/>
                </a:solidFill>
              </a:rPr>
              <a:t>bendo.B</a:t>
            </a:r>
            <a:r>
              <a:rPr lang="es-ES" i="1" dirty="0">
                <a:solidFill>
                  <a:srgbClr val="0070C0"/>
                </a:solidFill>
              </a:rPr>
              <a:t>)</a:t>
            </a:r>
          </a:p>
          <a:p>
            <a:endParaRPr lang="es-ES" i="1" dirty="0">
              <a:solidFill>
                <a:srgbClr val="0070C0"/>
              </a:solidFill>
            </a:endParaRPr>
          </a:p>
          <a:p>
            <a:r>
              <a:rPr lang="es-ES" i="1" dirty="0" err="1">
                <a:solidFill>
                  <a:srgbClr val="0070C0"/>
                </a:solidFill>
              </a:rPr>
              <a:t>quantile</a:t>
            </a:r>
            <a:r>
              <a:rPr lang="es-ES" i="1" dirty="0">
                <a:solidFill>
                  <a:srgbClr val="0070C0"/>
                </a:solidFill>
              </a:rPr>
              <a:t>(</a:t>
            </a:r>
            <a:r>
              <a:rPr lang="es-ES" i="1" dirty="0" err="1">
                <a:solidFill>
                  <a:srgbClr val="0070C0"/>
                </a:solidFill>
              </a:rPr>
              <a:t>bendo.B</a:t>
            </a:r>
            <a:r>
              <a:rPr lang="es-ES" i="1" dirty="0">
                <a:solidFill>
                  <a:srgbClr val="0070C0"/>
                </a:solidFill>
              </a:rPr>
              <a:t>, </a:t>
            </a:r>
            <a:r>
              <a:rPr lang="es-ES" i="1" dirty="0" err="1">
                <a:solidFill>
                  <a:srgbClr val="0070C0"/>
                </a:solidFill>
              </a:rPr>
              <a:t>probs</a:t>
            </a:r>
            <a:r>
              <a:rPr lang="es-ES" i="1" dirty="0">
                <a:solidFill>
                  <a:srgbClr val="0070C0"/>
                </a:solidFill>
              </a:rPr>
              <a:t> = c(0.05,0.95))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482" y="2599197"/>
            <a:ext cx="5433523" cy="94439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482" y="4159965"/>
            <a:ext cx="4906471" cy="2231335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3397482" y="2783574"/>
            <a:ext cx="1853790" cy="855025"/>
          </a:xfrm>
          <a:prstGeom prst="rect">
            <a:avLst/>
          </a:prstGeom>
          <a:noFill/>
          <a:ln w="38100">
            <a:solidFill>
              <a:srgbClr val="CC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3312375" y="5831179"/>
            <a:ext cx="3019551" cy="678873"/>
          </a:xfrm>
          <a:prstGeom prst="rect">
            <a:avLst/>
          </a:prstGeom>
          <a:noFill/>
          <a:ln w="38100">
            <a:solidFill>
              <a:srgbClr val="CC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909551" y="3071396"/>
            <a:ext cx="2357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F(x) = [1 + (x/b)</a:t>
            </a:r>
            <a:r>
              <a:rPr lang="es-ES" sz="2000" b="1" baseline="30000" dirty="0" smtClean="0"/>
              <a:t>g</a:t>
            </a:r>
            <a:r>
              <a:rPr lang="es-ES" sz="2000" b="1" dirty="0" smtClean="0"/>
              <a:t>]</a:t>
            </a:r>
            <a:r>
              <a:rPr lang="es-ES" sz="2000" b="1" baseline="30000" dirty="0" smtClean="0"/>
              <a:t>-s</a:t>
            </a:r>
            <a:endParaRPr lang="es-ES" sz="2000" b="1" baseline="30000" dirty="0"/>
          </a:p>
        </p:txBody>
      </p:sp>
    </p:spTree>
    <p:extLst>
      <p:ext uri="{BB962C8B-B14F-4D97-AF65-F5344CB8AC3E}">
        <p14:creationId xmlns:p14="http://schemas.microsoft.com/office/powerpoint/2010/main" val="404208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6441833" y="1730829"/>
            <a:ext cx="52607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x&lt;-</a:t>
            </a:r>
            <a:r>
              <a:rPr lang="en-US" i="1" dirty="0" err="1">
                <a:solidFill>
                  <a:srgbClr val="0070C0"/>
                </a:solidFill>
              </a:rPr>
              <a:t>rburr</a:t>
            </a:r>
            <a:r>
              <a:rPr lang="en-US" i="1" dirty="0">
                <a:solidFill>
                  <a:srgbClr val="0070C0"/>
                </a:solidFill>
              </a:rPr>
              <a:t>(n=500</a:t>
            </a:r>
            <a:r>
              <a:rPr lang="en-US" i="1" dirty="0" smtClean="0">
                <a:solidFill>
                  <a:srgbClr val="0070C0"/>
                </a:solidFill>
              </a:rPr>
              <a:t>, shape1 </a:t>
            </a:r>
            <a:r>
              <a:rPr lang="en-US" i="1" dirty="0">
                <a:solidFill>
                  <a:srgbClr val="0070C0"/>
                </a:solidFill>
              </a:rPr>
              <a:t>= 0.3147055</a:t>
            </a:r>
            <a:r>
              <a:rPr lang="en-US" i="1" dirty="0" smtClean="0">
                <a:solidFill>
                  <a:srgbClr val="0070C0"/>
                </a:solidFill>
              </a:rPr>
              <a:t>, shape2 </a:t>
            </a:r>
            <a:r>
              <a:rPr lang="en-US" i="1" dirty="0">
                <a:solidFill>
                  <a:srgbClr val="0070C0"/>
                </a:solidFill>
              </a:rPr>
              <a:t>= 17.2429319, rate = 22.5877735</a:t>
            </a:r>
            <a:r>
              <a:rPr lang="en-US" i="1" dirty="0" smtClean="0">
                <a:solidFill>
                  <a:srgbClr val="0070C0"/>
                </a:solidFill>
              </a:rPr>
              <a:t>, scale </a:t>
            </a:r>
            <a:r>
              <a:rPr lang="en-US" i="1" dirty="0">
                <a:solidFill>
                  <a:srgbClr val="0070C0"/>
                </a:solidFill>
              </a:rPr>
              <a:t>= 0.0442717</a:t>
            </a:r>
            <a:r>
              <a:rPr lang="en-US" i="1" dirty="0" smtClean="0">
                <a:solidFill>
                  <a:srgbClr val="0070C0"/>
                </a:solidFill>
              </a:rPr>
              <a:t>)</a:t>
            </a:r>
            <a:endParaRPr lang="en-US" i="1" dirty="0">
              <a:solidFill>
                <a:srgbClr val="0070C0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61549" y="327759"/>
            <a:ext cx="11441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sz="2000" b="1" dirty="0" smtClean="0"/>
              <a:t>Simulación de datos y representación de su densidad mediante </a:t>
            </a:r>
            <a:r>
              <a:rPr lang="es-ES" sz="2000" b="1" i="1" dirty="0" smtClean="0"/>
              <a:t>ggplot2</a:t>
            </a:r>
            <a:r>
              <a:rPr lang="es-ES" sz="2000" b="1" dirty="0" smtClean="0"/>
              <a:t>:</a:t>
            </a:r>
            <a:endParaRPr lang="es-ES" sz="2000" i="1" baseline="-25000" dirty="0"/>
          </a:p>
        </p:txBody>
      </p:sp>
      <p:sp>
        <p:nvSpPr>
          <p:cNvPr id="5" name="Rectángulo 4"/>
          <p:cNvSpPr/>
          <p:nvPr/>
        </p:nvSpPr>
        <p:spPr>
          <a:xfrm>
            <a:off x="6441833" y="3073785"/>
            <a:ext cx="543349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i="1" dirty="0" err="1">
                <a:solidFill>
                  <a:srgbClr val="0070C0"/>
                </a:solidFill>
              </a:rPr>
              <a:t>library</a:t>
            </a:r>
            <a:r>
              <a:rPr lang="es-ES" i="1" dirty="0">
                <a:solidFill>
                  <a:srgbClr val="0070C0"/>
                </a:solidFill>
              </a:rPr>
              <a:t>(ggplot2</a:t>
            </a:r>
            <a:r>
              <a:rPr lang="es-ES" i="1" dirty="0" smtClean="0">
                <a:solidFill>
                  <a:srgbClr val="0070C0"/>
                </a:solidFill>
              </a:rPr>
              <a:t>)</a:t>
            </a:r>
          </a:p>
          <a:p>
            <a:endParaRPr lang="es-ES" i="1" dirty="0">
              <a:solidFill>
                <a:srgbClr val="0070C0"/>
              </a:solidFill>
            </a:endParaRPr>
          </a:p>
          <a:p>
            <a:r>
              <a:rPr lang="es-ES" i="1" dirty="0" err="1">
                <a:solidFill>
                  <a:srgbClr val="0070C0"/>
                </a:solidFill>
              </a:rPr>
              <a:t>df</a:t>
            </a:r>
            <a:r>
              <a:rPr lang="es-ES" i="1" dirty="0">
                <a:solidFill>
                  <a:srgbClr val="0070C0"/>
                </a:solidFill>
              </a:rPr>
              <a:t> = </a:t>
            </a:r>
            <a:r>
              <a:rPr lang="es-ES" i="1" dirty="0" err="1">
                <a:solidFill>
                  <a:srgbClr val="0070C0"/>
                </a:solidFill>
              </a:rPr>
              <a:t>data.frame</a:t>
            </a:r>
            <a:r>
              <a:rPr lang="es-ES" i="1" dirty="0">
                <a:solidFill>
                  <a:srgbClr val="0070C0"/>
                </a:solidFill>
              </a:rPr>
              <a:t>(</a:t>
            </a:r>
            <a:r>
              <a:rPr lang="es-ES" i="1" dirty="0" err="1">
                <a:solidFill>
                  <a:srgbClr val="0070C0"/>
                </a:solidFill>
              </a:rPr>
              <a:t>datos,Estimador.F</a:t>
            </a:r>
            <a:r>
              <a:rPr lang="es-ES" i="1" dirty="0">
                <a:solidFill>
                  <a:srgbClr val="0070C0"/>
                </a:solidFill>
              </a:rPr>
              <a:t>=</a:t>
            </a:r>
            <a:r>
              <a:rPr lang="es-ES" i="1" dirty="0" err="1">
                <a:solidFill>
                  <a:srgbClr val="0070C0"/>
                </a:solidFill>
              </a:rPr>
              <a:t>as.factor</a:t>
            </a:r>
            <a:r>
              <a:rPr lang="es-ES" i="1" dirty="0">
                <a:solidFill>
                  <a:srgbClr val="0070C0"/>
                </a:solidFill>
              </a:rPr>
              <a:t>(grupo</a:t>
            </a:r>
            <a:r>
              <a:rPr lang="es-ES" i="1" dirty="0" smtClean="0">
                <a:solidFill>
                  <a:srgbClr val="0070C0"/>
                </a:solidFill>
              </a:rPr>
              <a:t>))</a:t>
            </a:r>
          </a:p>
          <a:p>
            <a:endParaRPr lang="es-ES" i="1" dirty="0">
              <a:solidFill>
                <a:srgbClr val="0070C0"/>
              </a:solidFill>
            </a:endParaRPr>
          </a:p>
          <a:p>
            <a:r>
              <a:rPr lang="es-ES" i="1" dirty="0" err="1">
                <a:solidFill>
                  <a:srgbClr val="0070C0"/>
                </a:solidFill>
              </a:rPr>
              <a:t>ggplot</a:t>
            </a:r>
            <a:r>
              <a:rPr lang="es-ES" i="1" dirty="0">
                <a:solidFill>
                  <a:srgbClr val="0070C0"/>
                </a:solidFill>
              </a:rPr>
              <a:t>(</a:t>
            </a:r>
            <a:r>
              <a:rPr lang="es-ES" i="1" dirty="0" err="1">
                <a:solidFill>
                  <a:srgbClr val="0070C0"/>
                </a:solidFill>
              </a:rPr>
              <a:t>df</a:t>
            </a:r>
            <a:r>
              <a:rPr lang="es-ES" i="1" dirty="0">
                <a:solidFill>
                  <a:srgbClr val="0070C0"/>
                </a:solidFill>
              </a:rPr>
              <a:t>, aes(datos, </a:t>
            </a:r>
            <a:r>
              <a:rPr lang="es-ES" i="1" dirty="0" err="1">
                <a:solidFill>
                  <a:srgbClr val="0070C0"/>
                </a:solidFill>
              </a:rPr>
              <a:t>fill</a:t>
            </a:r>
            <a:r>
              <a:rPr lang="es-ES" i="1" dirty="0">
                <a:solidFill>
                  <a:srgbClr val="0070C0"/>
                </a:solidFill>
              </a:rPr>
              <a:t> = </a:t>
            </a:r>
            <a:r>
              <a:rPr lang="es-ES" i="1" dirty="0" err="1">
                <a:solidFill>
                  <a:srgbClr val="0070C0"/>
                </a:solidFill>
              </a:rPr>
              <a:t>Estimador.F</a:t>
            </a:r>
            <a:r>
              <a:rPr lang="es-ES" i="1" dirty="0">
                <a:solidFill>
                  <a:srgbClr val="0070C0"/>
                </a:solidFill>
              </a:rPr>
              <a:t>)) + </a:t>
            </a:r>
            <a:r>
              <a:rPr lang="es-ES" i="1" dirty="0" err="1" smtClean="0">
                <a:solidFill>
                  <a:srgbClr val="0070C0"/>
                </a:solidFill>
              </a:rPr>
              <a:t>geom_density</a:t>
            </a:r>
            <a:r>
              <a:rPr lang="es-ES" i="1" dirty="0" smtClean="0">
                <a:solidFill>
                  <a:srgbClr val="0070C0"/>
                </a:solidFill>
              </a:rPr>
              <a:t> (</a:t>
            </a:r>
            <a:r>
              <a:rPr lang="es-ES" i="1" dirty="0" err="1">
                <a:solidFill>
                  <a:srgbClr val="0070C0"/>
                </a:solidFill>
              </a:rPr>
              <a:t>alpha</a:t>
            </a:r>
            <a:r>
              <a:rPr lang="es-ES" i="1" dirty="0">
                <a:solidFill>
                  <a:srgbClr val="0070C0"/>
                </a:solidFill>
              </a:rPr>
              <a:t> = 0.2)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483620" y="1199061"/>
            <a:ext cx="5629800" cy="5247368"/>
            <a:chOff x="261549" y="1316628"/>
            <a:chExt cx="5629800" cy="5247368"/>
          </a:xfrm>
        </p:grpSpPr>
        <p:pic>
          <p:nvPicPr>
            <p:cNvPr id="7" name="Imagen 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5148"/>
            <a:stretch/>
          </p:blipFill>
          <p:spPr>
            <a:xfrm>
              <a:off x="812451" y="1316628"/>
              <a:ext cx="5078898" cy="4878036"/>
            </a:xfrm>
            <a:prstGeom prst="rect">
              <a:avLst/>
            </a:prstGeom>
          </p:spPr>
        </p:pic>
        <p:sp>
          <p:nvSpPr>
            <p:cNvPr id="8" name="CuadroTexto 7"/>
            <p:cNvSpPr txBox="1"/>
            <p:nvPr/>
          </p:nvSpPr>
          <p:spPr>
            <a:xfrm rot="16200000">
              <a:off x="-167739" y="2483282"/>
              <a:ext cx="1227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 smtClean="0"/>
                <a:t>Densidad</a:t>
              </a:r>
              <a:endParaRPr lang="es-ES" b="1" dirty="0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3351900" y="6194664"/>
              <a:ext cx="1397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 smtClean="0"/>
                <a:t>Valor </a:t>
              </a:r>
              <a:r>
                <a:rPr lang="es-ES" b="1" i="1" dirty="0" smtClean="0"/>
                <a:t>F</a:t>
              </a:r>
              <a:endParaRPr lang="es-ES" b="1" i="1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6141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9" t="31053" r="6556" b="13684"/>
          <a:stretch/>
        </p:blipFill>
        <p:spPr>
          <a:xfrm>
            <a:off x="4388366" y="1533390"/>
            <a:ext cx="7332579" cy="451642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10" name="CuadroTexto 9"/>
          <p:cNvSpPr txBox="1"/>
          <p:nvPr/>
        </p:nvSpPr>
        <p:spPr>
          <a:xfrm>
            <a:off x="199346" y="420984"/>
            <a:ext cx="8933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b="1" dirty="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  <a:cs typeface="Times" panose="02020603050405020304" pitchFamily="18" charset="0"/>
              </a:rPr>
              <a:t>El fenómeno de la consanguinidad humana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99346" y="1631134"/>
            <a:ext cx="41890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cs typeface="Times" panose="02020603050405020304" pitchFamily="18" charset="0"/>
              </a:rPr>
              <a:t>La estructura marital entre parientes biológicos </a:t>
            </a:r>
            <a:r>
              <a:rPr lang="es-ES" sz="2000" dirty="0">
                <a:solidFill>
                  <a:srgbClr val="C00000"/>
                </a:solidFill>
                <a:cs typeface="Times" panose="02020603050405020304" pitchFamily="18" charset="0"/>
              </a:rPr>
              <a:t>(</a:t>
            </a:r>
            <a:r>
              <a:rPr lang="es-ES" sz="2000" b="1" dirty="0">
                <a:solidFill>
                  <a:srgbClr val="C00000"/>
                </a:solidFill>
                <a:cs typeface="Times" panose="02020603050405020304" pitchFamily="18" charset="0"/>
              </a:rPr>
              <a:t>matrimonios consanguíneos</a:t>
            </a:r>
            <a:r>
              <a:rPr lang="es-ES" sz="2000" dirty="0">
                <a:solidFill>
                  <a:srgbClr val="C00000"/>
                </a:solidFill>
                <a:cs typeface="Times" panose="02020603050405020304" pitchFamily="18" charset="0"/>
              </a:rPr>
              <a:t>)</a:t>
            </a:r>
            <a:r>
              <a:rPr lang="es-ES" sz="2000" dirty="0">
                <a:cs typeface="Times" panose="02020603050405020304" pitchFamily="18" charset="0"/>
              </a:rPr>
              <a:t> ha sido uno de los comportamientos más usuales en la historia de la humanidad.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99346" y="4013525"/>
            <a:ext cx="38450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rgbClr val="C00000"/>
                </a:solidFill>
                <a:cs typeface="Times" panose="02020603050405020304" pitchFamily="18" charset="0"/>
              </a:rPr>
              <a:t>La</a:t>
            </a:r>
            <a:r>
              <a:rPr lang="es-ES" sz="2000" dirty="0">
                <a:solidFill>
                  <a:srgbClr val="C00000"/>
                </a:solidFill>
                <a:cs typeface="Times" panose="02020603050405020304" pitchFamily="18" charset="0"/>
              </a:rPr>
              <a:t> </a:t>
            </a:r>
            <a:r>
              <a:rPr lang="es-ES" sz="2000" b="1" dirty="0">
                <a:solidFill>
                  <a:srgbClr val="C00000"/>
                </a:solidFill>
                <a:cs typeface="Times" panose="02020603050405020304" pitchFamily="18" charset="0"/>
              </a:rPr>
              <a:t>consanguinidad,</a:t>
            </a:r>
            <a:r>
              <a:rPr lang="es-ES" sz="2000" dirty="0">
                <a:solidFill>
                  <a:srgbClr val="C00000"/>
                </a:solidFill>
                <a:cs typeface="Times" panose="02020603050405020304" pitchFamily="18" charset="0"/>
              </a:rPr>
              <a:t> </a:t>
            </a:r>
            <a:r>
              <a:rPr lang="es-ES" sz="2000" dirty="0">
                <a:cs typeface="Times" panose="02020603050405020304" pitchFamily="18" charset="0"/>
              </a:rPr>
              <a:t>constituye aun hoy un fenómeno ampliamente extendido entre diversas sociedades humanas. 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/>
          <a:srcRect t="1940"/>
          <a:stretch/>
        </p:blipFill>
        <p:spPr>
          <a:xfrm>
            <a:off x="4497199" y="2231756"/>
            <a:ext cx="6259581" cy="347200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8" name="Google Shape;3841;p14"/>
          <p:cNvSpPr txBox="1">
            <a:spLocks/>
          </p:cNvSpPr>
          <p:nvPr/>
        </p:nvSpPr>
        <p:spPr>
          <a:xfrm>
            <a:off x="10819657" y="192623"/>
            <a:ext cx="1372343" cy="2239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Introducción</a:t>
            </a:r>
            <a:endParaRPr lang="en-US" sz="14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93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61549" y="327759"/>
            <a:ext cx="11441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sz="2000" b="1" dirty="0" smtClean="0"/>
              <a:t>Simulación de datos y representación de su densidad mediante </a:t>
            </a:r>
            <a:r>
              <a:rPr lang="es-ES" sz="2000" b="1" i="1" dirty="0" smtClean="0"/>
              <a:t>ggplot2</a:t>
            </a:r>
            <a:r>
              <a:rPr lang="es-ES" sz="2000" b="1" dirty="0" smtClean="0"/>
              <a:t>:</a:t>
            </a:r>
            <a:endParaRPr lang="es-ES" sz="2000" i="1" baseline="-25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754" y="921297"/>
            <a:ext cx="6558099" cy="5344628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559525" y="6274687"/>
            <a:ext cx="139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Valor </a:t>
            </a:r>
            <a:r>
              <a:rPr lang="es-ES" b="1" i="1" dirty="0" smtClean="0"/>
              <a:t>F</a:t>
            </a:r>
            <a:endParaRPr lang="es-ES" b="1" i="1" baseline="-25000" dirty="0"/>
          </a:p>
        </p:txBody>
      </p:sp>
      <p:sp>
        <p:nvSpPr>
          <p:cNvPr id="6" name="CuadroTexto 5"/>
          <p:cNvSpPr txBox="1"/>
          <p:nvPr/>
        </p:nvSpPr>
        <p:spPr>
          <a:xfrm rot="16200000">
            <a:off x="1438995" y="2222024"/>
            <a:ext cx="1227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Densidad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04158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96" y="2066305"/>
            <a:ext cx="5391774" cy="3441558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223520" y="248508"/>
            <a:ext cx="6462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sz="2000" b="1" dirty="0" smtClean="0"/>
              <a:t>Modelo de regresión logística empleando el valor </a:t>
            </a:r>
            <a:r>
              <a:rPr lang="es-ES" sz="2000" b="1" i="1" dirty="0" smtClean="0"/>
              <a:t>F</a:t>
            </a:r>
            <a:r>
              <a:rPr lang="es-ES" sz="2000" b="1" dirty="0" smtClean="0"/>
              <a:t>. </a:t>
            </a:r>
          </a:p>
          <a:p>
            <a:r>
              <a:rPr lang="es-ES" sz="2000" b="1" dirty="0" smtClean="0"/>
              <a:t>      Aplicación en un caso real.</a:t>
            </a:r>
            <a:endParaRPr lang="es-ES" sz="2000" b="1" i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418557" y="1324099"/>
            <a:ext cx="975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i="1" dirty="0" smtClean="0">
                <a:solidFill>
                  <a:srgbClr val="C00000"/>
                </a:solidFill>
              </a:rPr>
              <a:t>F</a:t>
            </a:r>
            <a:r>
              <a:rPr lang="es-ES" sz="2000" b="1" i="1" baseline="-25000" dirty="0" smtClean="0">
                <a:solidFill>
                  <a:srgbClr val="C00000"/>
                </a:solidFill>
              </a:rPr>
              <a:t>ROH</a:t>
            </a:r>
            <a:endParaRPr lang="es-ES" sz="2000" b="1" i="1" baseline="-25000" dirty="0">
              <a:solidFill>
                <a:srgbClr val="C0000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738" y="2030680"/>
            <a:ext cx="5365979" cy="3441558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568854" y="1293482"/>
            <a:ext cx="975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i="1" dirty="0" smtClean="0">
                <a:solidFill>
                  <a:srgbClr val="C00000"/>
                </a:solidFill>
              </a:rPr>
              <a:t>F</a:t>
            </a:r>
            <a:r>
              <a:rPr lang="es-ES" sz="2000" b="1" i="1" baseline="-25000" dirty="0" smtClean="0">
                <a:solidFill>
                  <a:srgbClr val="C00000"/>
                </a:solidFill>
              </a:rPr>
              <a:t>PLINK</a:t>
            </a:r>
            <a:endParaRPr lang="es-ES" sz="2000" b="1" i="1" baseline="-25000" dirty="0">
              <a:solidFill>
                <a:srgbClr val="C00000"/>
              </a:solidFill>
            </a:endParaRPr>
          </a:p>
        </p:txBody>
      </p:sp>
      <p:sp>
        <p:nvSpPr>
          <p:cNvPr id="7" name="Proceso alternativo 6"/>
          <p:cNvSpPr/>
          <p:nvPr/>
        </p:nvSpPr>
        <p:spPr>
          <a:xfrm>
            <a:off x="223520" y="3265714"/>
            <a:ext cx="4621612" cy="700644"/>
          </a:xfrm>
          <a:prstGeom prst="flowChartAlternateProcess">
            <a:avLst/>
          </a:prstGeom>
          <a:noFill/>
          <a:ln w="3810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Proceso alternativo 7"/>
          <p:cNvSpPr/>
          <p:nvPr/>
        </p:nvSpPr>
        <p:spPr>
          <a:xfrm>
            <a:off x="6301707" y="3218212"/>
            <a:ext cx="4621612" cy="700644"/>
          </a:xfrm>
          <a:prstGeom prst="flowChartAlternateProcess">
            <a:avLst/>
          </a:prstGeom>
          <a:noFill/>
          <a:ln w="3810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Conector recto 10"/>
          <p:cNvCxnSpPr/>
          <p:nvPr/>
        </p:nvCxnSpPr>
        <p:spPr>
          <a:xfrm>
            <a:off x="1662545" y="3966358"/>
            <a:ext cx="23751" cy="2256312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1738570" y="6248442"/>
            <a:ext cx="418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IC</a:t>
            </a:r>
            <a:r>
              <a:rPr lang="es-ES" baseline="-25000" dirty="0" smtClean="0"/>
              <a:t>95%</a:t>
            </a:r>
            <a:r>
              <a:rPr lang="es-ES" dirty="0" smtClean="0"/>
              <a:t> :</a:t>
            </a:r>
            <a:r>
              <a:rPr lang="es-ES" baseline="-25000" dirty="0" smtClean="0"/>
              <a:t> </a:t>
            </a:r>
            <a:r>
              <a:rPr lang="es-ES" dirty="0" smtClean="0"/>
              <a:t>(e</a:t>
            </a:r>
            <a:r>
              <a:rPr lang="es-ES" baseline="30000" dirty="0" smtClean="0"/>
              <a:t>0.502</a:t>
            </a:r>
            <a:r>
              <a:rPr lang="es-ES" dirty="0" smtClean="0"/>
              <a:t>; e</a:t>
            </a:r>
            <a:r>
              <a:rPr lang="es-ES" baseline="30000" dirty="0" smtClean="0"/>
              <a:t>0.553</a:t>
            </a:r>
            <a:r>
              <a:rPr lang="es-ES" dirty="0" smtClean="0"/>
              <a:t>) = 1.65; 1.74</a:t>
            </a:r>
            <a:endParaRPr lang="es-ES" dirty="0"/>
          </a:p>
        </p:txBody>
      </p:sp>
      <p:cxnSp>
        <p:nvCxnSpPr>
          <p:cNvPr id="13" name="Conector recto 12"/>
          <p:cNvCxnSpPr/>
          <p:nvPr/>
        </p:nvCxnSpPr>
        <p:spPr>
          <a:xfrm>
            <a:off x="7766933" y="3940320"/>
            <a:ext cx="23751" cy="2256312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7844840" y="6269826"/>
            <a:ext cx="359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IC</a:t>
            </a:r>
            <a:r>
              <a:rPr lang="es-ES" baseline="-25000" dirty="0" smtClean="0"/>
              <a:t>95%</a:t>
            </a:r>
            <a:r>
              <a:rPr lang="es-ES" dirty="0" smtClean="0"/>
              <a:t> :</a:t>
            </a:r>
            <a:r>
              <a:rPr lang="es-ES" baseline="-25000" dirty="0" smtClean="0"/>
              <a:t> </a:t>
            </a:r>
            <a:r>
              <a:rPr lang="es-ES" dirty="0" smtClean="0"/>
              <a:t>(e</a:t>
            </a:r>
            <a:r>
              <a:rPr lang="es-ES" baseline="30000" dirty="0" smtClean="0"/>
              <a:t>-0.531</a:t>
            </a:r>
            <a:r>
              <a:rPr lang="es-ES" dirty="0" smtClean="0"/>
              <a:t>; e</a:t>
            </a:r>
            <a:r>
              <a:rPr lang="es-ES" baseline="30000" dirty="0" smtClean="0"/>
              <a:t>-0.495</a:t>
            </a:r>
            <a:r>
              <a:rPr lang="es-ES" dirty="0" smtClean="0"/>
              <a:t>) = 0.58; 0.61</a:t>
            </a:r>
            <a:endParaRPr lang="es-E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1738570" y="5804226"/>
            <a:ext cx="359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0.528 </a:t>
            </a:r>
            <a:r>
              <a:rPr lang="es-ES" dirty="0" smtClean="0">
                <a:sym typeface="Wingdings" panose="05000000000000000000" pitchFamily="2" charset="2"/>
              </a:rPr>
              <a:t> 0.01 unidad de </a:t>
            </a:r>
            <a:r>
              <a:rPr lang="es-ES" i="1" dirty="0" smtClean="0">
                <a:sym typeface="Wingdings" panose="05000000000000000000" pitchFamily="2" charset="2"/>
              </a:rPr>
              <a:t>F</a:t>
            </a:r>
            <a:endParaRPr lang="es-ES" i="1" dirty="0"/>
          </a:p>
        </p:txBody>
      </p:sp>
      <p:cxnSp>
        <p:nvCxnSpPr>
          <p:cNvPr id="16" name="Conector recto 15"/>
          <p:cNvCxnSpPr/>
          <p:nvPr/>
        </p:nvCxnSpPr>
        <p:spPr>
          <a:xfrm>
            <a:off x="1709379" y="1453685"/>
            <a:ext cx="668" cy="73574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1751742" y="1223321"/>
            <a:ext cx="3598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0 = Iberia</a:t>
            </a:r>
          </a:p>
          <a:p>
            <a:r>
              <a:rPr lang="es-ES" dirty="0" smtClean="0"/>
              <a:t>1 = Marruecos</a:t>
            </a:r>
          </a:p>
          <a:p>
            <a:endParaRPr lang="es-ES" i="1" dirty="0"/>
          </a:p>
        </p:txBody>
      </p:sp>
      <p:cxnSp>
        <p:nvCxnSpPr>
          <p:cNvPr id="18" name="Conector recto 17"/>
          <p:cNvCxnSpPr/>
          <p:nvPr/>
        </p:nvCxnSpPr>
        <p:spPr>
          <a:xfrm>
            <a:off x="7702531" y="1288811"/>
            <a:ext cx="23751" cy="883145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7790684" y="1107350"/>
            <a:ext cx="3598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0 = Iberia</a:t>
            </a:r>
          </a:p>
          <a:p>
            <a:r>
              <a:rPr lang="es-ES" dirty="0" smtClean="0"/>
              <a:t>1 = Marruecos</a:t>
            </a:r>
          </a:p>
          <a:p>
            <a:endParaRPr lang="es-ES" i="1" dirty="0"/>
          </a:p>
        </p:txBody>
      </p:sp>
      <p:sp>
        <p:nvSpPr>
          <p:cNvPr id="20" name="CuadroTexto 19"/>
          <p:cNvSpPr txBox="1"/>
          <p:nvPr/>
        </p:nvSpPr>
        <p:spPr>
          <a:xfrm>
            <a:off x="7844840" y="5811342"/>
            <a:ext cx="359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-0.513 </a:t>
            </a:r>
            <a:r>
              <a:rPr lang="es-ES" dirty="0" smtClean="0">
                <a:sym typeface="Wingdings" panose="05000000000000000000" pitchFamily="2" charset="2"/>
              </a:rPr>
              <a:t> 0.01 unidad de </a:t>
            </a:r>
            <a:r>
              <a:rPr lang="es-ES" i="1" dirty="0" smtClean="0">
                <a:sym typeface="Wingdings" panose="05000000000000000000" pitchFamily="2" charset="2"/>
              </a:rPr>
              <a:t>F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333746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/>
      <p:bldP spid="14" grpId="0"/>
      <p:bldP spid="15" grpId="0"/>
      <p:bldP spid="17" grpId="0"/>
      <p:bldP spid="19" grpId="0"/>
      <p:bldP spid="2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200" y="2066304"/>
            <a:ext cx="5324194" cy="344687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69" y="2066304"/>
            <a:ext cx="5400107" cy="3446877"/>
          </a:xfrm>
          <a:prstGeom prst="rect">
            <a:avLst/>
          </a:prstGeom>
        </p:spPr>
      </p:pic>
      <p:sp>
        <p:nvSpPr>
          <p:cNvPr id="4" name="Proceso alternativo 3"/>
          <p:cNvSpPr/>
          <p:nvPr/>
        </p:nvSpPr>
        <p:spPr>
          <a:xfrm>
            <a:off x="223520" y="3265714"/>
            <a:ext cx="4621612" cy="700644"/>
          </a:xfrm>
          <a:prstGeom prst="flowChartAlternateProcess">
            <a:avLst/>
          </a:prstGeom>
          <a:noFill/>
          <a:ln w="3810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223520" y="248508"/>
            <a:ext cx="6462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sz="2000" b="1" dirty="0" smtClean="0"/>
              <a:t>Modelo de regresión logística empleando el valor </a:t>
            </a:r>
            <a:r>
              <a:rPr lang="es-ES" sz="2000" b="1" i="1" dirty="0" smtClean="0"/>
              <a:t>F</a:t>
            </a:r>
            <a:r>
              <a:rPr lang="es-ES" sz="2000" b="1" dirty="0" smtClean="0"/>
              <a:t>. </a:t>
            </a:r>
          </a:p>
          <a:p>
            <a:r>
              <a:rPr lang="es-ES" sz="2000" b="1" dirty="0" smtClean="0"/>
              <a:t>      Aplicación en un caso real.</a:t>
            </a:r>
            <a:endParaRPr lang="es-ES" sz="2000" b="1" i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6685808" y="1324099"/>
            <a:ext cx="975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i="1" dirty="0" err="1" smtClean="0">
                <a:solidFill>
                  <a:srgbClr val="C00000"/>
                </a:solidFill>
              </a:rPr>
              <a:t>F</a:t>
            </a:r>
            <a:r>
              <a:rPr lang="es-ES" sz="2000" b="1" i="1" baseline="-25000" dirty="0" err="1" smtClean="0">
                <a:solidFill>
                  <a:srgbClr val="C00000"/>
                </a:solidFill>
              </a:rPr>
              <a:t>Suite</a:t>
            </a:r>
            <a:endParaRPr lang="es-ES" sz="2000" b="1" i="1" baseline="-25000" dirty="0">
              <a:solidFill>
                <a:srgbClr val="C00000"/>
              </a:solidFill>
            </a:endParaRPr>
          </a:p>
        </p:txBody>
      </p:sp>
      <p:sp>
        <p:nvSpPr>
          <p:cNvPr id="8" name="Proceso alternativo 7"/>
          <p:cNvSpPr/>
          <p:nvPr/>
        </p:nvSpPr>
        <p:spPr>
          <a:xfrm>
            <a:off x="6302859" y="3265714"/>
            <a:ext cx="4895571" cy="700644"/>
          </a:xfrm>
          <a:prstGeom prst="flowChartAlternateProcess">
            <a:avLst/>
          </a:prstGeom>
          <a:noFill/>
          <a:ln w="3810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Conector recto 10"/>
          <p:cNvCxnSpPr/>
          <p:nvPr/>
        </p:nvCxnSpPr>
        <p:spPr>
          <a:xfrm>
            <a:off x="1662545" y="3966358"/>
            <a:ext cx="23751" cy="2256312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7918862" y="3966358"/>
            <a:ext cx="23751" cy="2256312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8165170" y="6202294"/>
            <a:ext cx="359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IC</a:t>
            </a:r>
            <a:r>
              <a:rPr lang="es-ES" baseline="-25000" dirty="0" smtClean="0"/>
              <a:t>95%</a:t>
            </a:r>
            <a:r>
              <a:rPr lang="es-ES" dirty="0" smtClean="0"/>
              <a:t> :</a:t>
            </a:r>
            <a:r>
              <a:rPr lang="es-ES" baseline="-25000" dirty="0" smtClean="0"/>
              <a:t> </a:t>
            </a:r>
            <a:r>
              <a:rPr lang="es-ES" dirty="0" smtClean="0"/>
              <a:t>(e</a:t>
            </a:r>
            <a:r>
              <a:rPr lang="es-ES" baseline="30000" dirty="0" smtClean="0"/>
              <a:t>0.499</a:t>
            </a:r>
            <a:r>
              <a:rPr lang="es-ES" dirty="0" smtClean="0"/>
              <a:t>; e</a:t>
            </a:r>
            <a:r>
              <a:rPr lang="es-ES" baseline="30000" dirty="0" smtClean="0"/>
              <a:t>0.540</a:t>
            </a:r>
            <a:r>
              <a:rPr lang="es-ES" dirty="0" smtClean="0"/>
              <a:t>) = 1.64; 1.71</a:t>
            </a:r>
            <a:endParaRPr lang="es-E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418557" y="1324099"/>
            <a:ext cx="975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i="1" dirty="0" smtClean="0">
                <a:solidFill>
                  <a:srgbClr val="C00000"/>
                </a:solidFill>
              </a:rPr>
              <a:t>F</a:t>
            </a:r>
            <a:r>
              <a:rPr lang="es-ES" sz="2000" b="1" i="1" baseline="-25000" dirty="0" smtClean="0">
                <a:solidFill>
                  <a:srgbClr val="C00000"/>
                </a:solidFill>
              </a:rPr>
              <a:t>ROH</a:t>
            </a:r>
            <a:endParaRPr lang="es-ES" sz="2000" b="1" i="1" baseline="-25000" dirty="0">
              <a:solidFill>
                <a:srgbClr val="C00000"/>
              </a:solidFill>
            </a:endParaRPr>
          </a:p>
        </p:txBody>
      </p:sp>
      <p:cxnSp>
        <p:nvCxnSpPr>
          <p:cNvPr id="16" name="Conector recto 15"/>
          <p:cNvCxnSpPr/>
          <p:nvPr/>
        </p:nvCxnSpPr>
        <p:spPr>
          <a:xfrm>
            <a:off x="1709379" y="1453685"/>
            <a:ext cx="668" cy="73574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1751742" y="1223321"/>
            <a:ext cx="3598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0 = Iberia</a:t>
            </a:r>
          </a:p>
          <a:p>
            <a:r>
              <a:rPr lang="es-ES" dirty="0" smtClean="0"/>
              <a:t>1 = Marruecos</a:t>
            </a:r>
          </a:p>
          <a:p>
            <a:endParaRPr lang="es-ES" i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1712444" y="6248442"/>
            <a:ext cx="418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IC</a:t>
            </a:r>
            <a:r>
              <a:rPr lang="es-ES" baseline="-25000" dirty="0" smtClean="0"/>
              <a:t>95%</a:t>
            </a:r>
            <a:r>
              <a:rPr lang="es-ES" dirty="0" smtClean="0"/>
              <a:t> :</a:t>
            </a:r>
            <a:r>
              <a:rPr lang="es-ES" baseline="-25000" dirty="0" smtClean="0"/>
              <a:t> </a:t>
            </a:r>
            <a:r>
              <a:rPr lang="es-ES" dirty="0" smtClean="0"/>
              <a:t>(e</a:t>
            </a:r>
            <a:r>
              <a:rPr lang="es-ES" baseline="30000" dirty="0" smtClean="0"/>
              <a:t>0.502</a:t>
            </a:r>
            <a:r>
              <a:rPr lang="es-ES" dirty="0" smtClean="0"/>
              <a:t>; e</a:t>
            </a:r>
            <a:r>
              <a:rPr lang="es-ES" baseline="30000" dirty="0" smtClean="0"/>
              <a:t>0.553</a:t>
            </a:r>
            <a:r>
              <a:rPr lang="es-ES" dirty="0" smtClean="0"/>
              <a:t>) = 1.65; 1.74</a:t>
            </a:r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1712444" y="5804226"/>
            <a:ext cx="359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0.528 </a:t>
            </a:r>
            <a:r>
              <a:rPr lang="es-ES" dirty="0" smtClean="0">
                <a:sym typeface="Wingdings" panose="05000000000000000000" pitchFamily="2" charset="2"/>
              </a:rPr>
              <a:t> 0.01 unidad de </a:t>
            </a:r>
            <a:r>
              <a:rPr lang="es-ES" i="1" dirty="0" smtClean="0">
                <a:sym typeface="Wingdings" panose="05000000000000000000" pitchFamily="2" charset="2"/>
              </a:rPr>
              <a:t>F</a:t>
            </a:r>
            <a:endParaRPr lang="es-ES" i="1" dirty="0"/>
          </a:p>
        </p:txBody>
      </p:sp>
      <p:cxnSp>
        <p:nvCxnSpPr>
          <p:cNvPr id="20" name="Conector recto 19"/>
          <p:cNvCxnSpPr/>
          <p:nvPr/>
        </p:nvCxnSpPr>
        <p:spPr>
          <a:xfrm>
            <a:off x="7755048" y="1467688"/>
            <a:ext cx="668" cy="735747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7797411" y="1237324"/>
            <a:ext cx="3598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0 = Iberia</a:t>
            </a:r>
          </a:p>
          <a:p>
            <a:r>
              <a:rPr lang="es-ES" dirty="0" smtClean="0"/>
              <a:t>1 = Marruecos</a:t>
            </a:r>
          </a:p>
          <a:p>
            <a:endParaRPr lang="es-ES" i="1" dirty="0"/>
          </a:p>
        </p:txBody>
      </p:sp>
      <p:sp>
        <p:nvSpPr>
          <p:cNvPr id="22" name="CuadroTexto 21"/>
          <p:cNvSpPr txBox="1"/>
          <p:nvPr/>
        </p:nvSpPr>
        <p:spPr>
          <a:xfrm>
            <a:off x="8188106" y="5804226"/>
            <a:ext cx="359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0.519 </a:t>
            </a:r>
            <a:r>
              <a:rPr lang="es-ES" dirty="0" smtClean="0">
                <a:sym typeface="Wingdings" panose="05000000000000000000" pitchFamily="2" charset="2"/>
              </a:rPr>
              <a:t> 0.01 unidad de </a:t>
            </a:r>
            <a:r>
              <a:rPr lang="es-ES" i="1" dirty="0" smtClean="0">
                <a:sym typeface="Wingdings" panose="05000000000000000000" pitchFamily="2" charset="2"/>
              </a:rPr>
              <a:t>F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217331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4" grpId="0"/>
      <p:bldP spid="17" grpId="0"/>
      <p:bldP spid="18" grpId="0"/>
      <p:bldP spid="19" grpId="0"/>
      <p:bldP spid="21" grpId="0"/>
      <p:bldP spid="2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0" y="-11875"/>
            <a:ext cx="12192000" cy="6858000"/>
          </a:xfrm>
          <a:prstGeom prst="rect">
            <a:avLst/>
          </a:prstGeom>
          <a:solidFill>
            <a:schemeClr val="bg1">
              <a:alpha val="72000"/>
            </a:schemeClr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546106" y="135811"/>
            <a:ext cx="7374736" cy="65749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2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Conclusiones más relevantes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60044" y="4003154"/>
            <a:ext cx="1127717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2200" b="1" dirty="0">
              <a:solidFill>
                <a:srgbClr val="0070C0"/>
              </a:solidFill>
              <a:cs typeface="Times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sz="2200" b="1" dirty="0">
                <a:solidFill>
                  <a:srgbClr val="002060"/>
                </a:solidFill>
                <a:cs typeface="Times" panose="02020603050405020304" pitchFamily="18" charset="0"/>
              </a:rPr>
              <a:t>L</a:t>
            </a:r>
            <a:r>
              <a:rPr lang="es-ES" sz="2200" b="1" dirty="0" smtClean="0">
                <a:solidFill>
                  <a:srgbClr val="002060"/>
                </a:solidFill>
                <a:cs typeface="Times" panose="02020603050405020304" pitchFamily="18" charset="0"/>
              </a:rPr>
              <a:t>as metodologías </a:t>
            </a:r>
            <a:r>
              <a:rPr lang="es-ES" sz="2200" b="1" i="1" dirty="0">
                <a:solidFill>
                  <a:srgbClr val="002060"/>
                </a:solidFill>
                <a:cs typeface="Times" panose="02020603050405020304" pitchFamily="18" charset="0"/>
              </a:rPr>
              <a:t>F</a:t>
            </a:r>
            <a:r>
              <a:rPr lang="es-ES" sz="2200" b="1" i="1" baseline="-25000" dirty="0">
                <a:solidFill>
                  <a:srgbClr val="002060"/>
                </a:solidFill>
                <a:cs typeface="Times" panose="02020603050405020304" pitchFamily="18" charset="0"/>
              </a:rPr>
              <a:t>ROH</a:t>
            </a:r>
            <a:r>
              <a:rPr lang="es-ES" sz="2200" b="1" dirty="0">
                <a:solidFill>
                  <a:srgbClr val="002060"/>
                </a:solidFill>
                <a:cs typeface="Times" panose="02020603050405020304" pitchFamily="18" charset="0"/>
              </a:rPr>
              <a:t> y </a:t>
            </a:r>
            <a:r>
              <a:rPr lang="es-ES" sz="2200" b="1" i="1" dirty="0" err="1">
                <a:solidFill>
                  <a:srgbClr val="002060"/>
                </a:solidFill>
                <a:cs typeface="Times" panose="02020603050405020304" pitchFamily="18" charset="0"/>
              </a:rPr>
              <a:t>F</a:t>
            </a:r>
            <a:r>
              <a:rPr lang="es-ES" sz="2200" b="1" i="1" baseline="-25000" dirty="0" err="1">
                <a:solidFill>
                  <a:srgbClr val="002060"/>
                </a:solidFill>
                <a:cs typeface="Times" panose="02020603050405020304" pitchFamily="18" charset="0"/>
              </a:rPr>
              <a:t>suite</a:t>
            </a:r>
            <a:r>
              <a:rPr lang="es-ES" sz="2200" b="1" dirty="0">
                <a:solidFill>
                  <a:srgbClr val="002060"/>
                </a:solidFill>
                <a:cs typeface="Times" panose="02020603050405020304" pitchFamily="18" charset="0"/>
              </a:rPr>
              <a:t> </a:t>
            </a:r>
            <a:r>
              <a:rPr lang="es-ES" sz="2200" b="1" dirty="0" smtClean="0">
                <a:solidFill>
                  <a:srgbClr val="002060"/>
                </a:solidFill>
                <a:cs typeface="Times" panose="02020603050405020304" pitchFamily="18" charset="0"/>
              </a:rPr>
              <a:t>presentaron una concordancia buena entre sus valores hallados de inbreeding genómico </a:t>
            </a:r>
            <a:r>
              <a:rPr lang="es-ES" sz="2000" b="1" dirty="0" smtClean="0">
                <a:solidFill>
                  <a:srgbClr val="002060"/>
                </a:solidFill>
                <a:cs typeface="Times" panose="02020603050405020304" pitchFamily="18" charset="0"/>
              </a:rPr>
              <a:t>(</a:t>
            </a:r>
            <a:r>
              <a:rPr lang="es-ES" sz="2000" b="1" i="1" dirty="0" smtClean="0">
                <a:solidFill>
                  <a:srgbClr val="002060"/>
                </a:solidFill>
                <a:cs typeface="Times" panose="02020603050405020304" pitchFamily="18" charset="0"/>
              </a:rPr>
              <a:t>ICC : 0.84</a:t>
            </a:r>
            <a:r>
              <a:rPr lang="es-ES" sz="2000" b="1" dirty="0" smtClean="0">
                <a:solidFill>
                  <a:srgbClr val="002060"/>
                </a:solidFill>
                <a:cs typeface="Times" panose="02020603050405020304" pitchFamily="18" charset="0"/>
              </a:rPr>
              <a:t>), siendo prácticamente idénticos los resultados de ambas en el modelo de regresión logística. Mientras que, tanto </a:t>
            </a:r>
            <a:r>
              <a:rPr lang="es-ES" sz="2000" b="1" i="1" dirty="0">
                <a:solidFill>
                  <a:srgbClr val="002060"/>
                </a:solidFill>
                <a:cs typeface="Times" panose="02020603050405020304" pitchFamily="18" charset="0"/>
              </a:rPr>
              <a:t>F</a:t>
            </a:r>
            <a:r>
              <a:rPr lang="es-ES" sz="2000" b="1" i="1" baseline="-25000" dirty="0">
                <a:solidFill>
                  <a:srgbClr val="002060"/>
                </a:solidFill>
                <a:cs typeface="Times" panose="02020603050405020304" pitchFamily="18" charset="0"/>
              </a:rPr>
              <a:t>ROH</a:t>
            </a:r>
            <a:r>
              <a:rPr lang="es-ES" sz="2000" b="1" dirty="0">
                <a:solidFill>
                  <a:srgbClr val="002060"/>
                </a:solidFill>
                <a:cs typeface="Times" panose="02020603050405020304" pitchFamily="18" charset="0"/>
              </a:rPr>
              <a:t> </a:t>
            </a:r>
            <a:r>
              <a:rPr lang="es-ES" sz="2000" b="1" dirty="0" smtClean="0">
                <a:solidFill>
                  <a:srgbClr val="002060"/>
                </a:solidFill>
                <a:cs typeface="Times" panose="02020603050405020304" pitchFamily="18" charset="0"/>
              </a:rPr>
              <a:t>como </a:t>
            </a:r>
            <a:r>
              <a:rPr lang="es-ES" sz="2000" b="1" i="1" dirty="0" err="1" smtClean="0">
                <a:solidFill>
                  <a:srgbClr val="002060"/>
                </a:solidFill>
                <a:cs typeface="Times" panose="02020603050405020304" pitchFamily="18" charset="0"/>
              </a:rPr>
              <a:t>F</a:t>
            </a:r>
            <a:r>
              <a:rPr lang="es-ES" sz="2000" b="1" i="1" baseline="-25000" dirty="0" err="1" smtClean="0">
                <a:solidFill>
                  <a:srgbClr val="002060"/>
                </a:solidFill>
                <a:cs typeface="Times" panose="02020603050405020304" pitchFamily="18" charset="0"/>
              </a:rPr>
              <a:t>suite</a:t>
            </a:r>
            <a:r>
              <a:rPr lang="es-ES" sz="2000" b="1" dirty="0" smtClean="0">
                <a:solidFill>
                  <a:srgbClr val="002060"/>
                </a:solidFill>
                <a:cs typeface="Times" panose="02020603050405020304" pitchFamily="18" charset="0"/>
              </a:rPr>
              <a:t>, presentaron </a:t>
            </a:r>
            <a:r>
              <a:rPr lang="es-ES" sz="2000" b="1" dirty="0">
                <a:solidFill>
                  <a:srgbClr val="002060"/>
                </a:solidFill>
                <a:cs typeface="Times" panose="02020603050405020304" pitchFamily="18" charset="0"/>
              </a:rPr>
              <a:t>con la medida de </a:t>
            </a:r>
            <a:r>
              <a:rPr lang="es-ES" sz="2000" b="1" i="1" dirty="0">
                <a:solidFill>
                  <a:srgbClr val="002060"/>
                </a:solidFill>
                <a:cs typeface="Times" panose="02020603050405020304" pitchFamily="18" charset="0"/>
              </a:rPr>
              <a:t>F</a:t>
            </a:r>
            <a:r>
              <a:rPr lang="es-ES" sz="2000" b="1" i="1" baseline="-25000" dirty="0">
                <a:solidFill>
                  <a:srgbClr val="002060"/>
                </a:solidFill>
                <a:cs typeface="Times" panose="02020603050405020304" pitchFamily="18" charset="0"/>
              </a:rPr>
              <a:t>PLINK</a:t>
            </a:r>
            <a:r>
              <a:rPr lang="es-ES" sz="2000" b="1" dirty="0">
                <a:solidFill>
                  <a:srgbClr val="002060"/>
                </a:solidFill>
                <a:cs typeface="Times" panose="02020603050405020304" pitchFamily="18" charset="0"/>
              </a:rPr>
              <a:t> una </a:t>
            </a:r>
            <a:r>
              <a:rPr lang="es-ES" sz="2000" b="1" dirty="0" smtClean="0">
                <a:solidFill>
                  <a:srgbClr val="002060"/>
                </a:solidFill>
                <a:cs typeface="Times" panose="02020603050405020304" pitchFamily="18" charset="0"/>
              </a:rPr>
              <a:t>concordancia pobre (</a:t>
            </a:r>
            <a:r>
              <a:rPr lang="es-ES" sz="2000" b="1" i="1" dirty="0" smtClean="0">
                <a:solidFill>
                  <a:srgbClr val="002060"/>
                </a:solidFill>
                <a:cs typeface="Times" panose="02020603050405020304" pitchFamily="18" charset="0"/>
              </a:rPr>
              <a:t>ICC</a:t>
            </a:r>
            <a:r>
              <a:rPr lang="es-ES" sz="2000" b="1" dirty="0" smtClean="0">
                <a:solidFill>
                  <a:srgbClr val="002060"/>
                </a:solidFill>
                <a:cs typeface="Times" panose="02020603050405020304" pitchFamily="18" charset="0"/>
              </a:rPr>
              <a:t> </a:t>
            </a:r>
            <a:r>
              <a:rPr lang="es-ES" sz="2000" b="1" i="1" dirty="0" smtClean="0">
                <a:solidFill>
                  <a:srgbClr val="002060"/>
                </a:solidFill>
                <a:cs typeface="Times" panose="02020603050405020304" pitchFamily="18" charset="0"/>
              </a:rPr>
              <a:t>&lt; 0.5</a:t>
            </a:r>
            <a:r>
              <a:rPr lang="es-ES" sz="2000" b="1" dirty="0" smtClean="0">
                <a:solidFill>
                  <a:srgbClr val="002060"/>
                </a:solidFill>
                <a:cs typeface="Times" panose="02020603050405020304" pitchFamily="18" charset="0"/>
              </a:rPr>
              <a:t>). </a:t>
            </a:r>
            <a:endParaRPr lang="es-ES" sz="2000" b="1" i="1" dirty="0">
              <a:solidFill>
                <a:srgbClr val="002060"/>
              </a:solidFill>
              <a:cs typeface="Times" panose="02020603050405020304" pitchFamily="18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60044" y="2556604"/>
            <a:ext cx="1127717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2200" b="1" dirty="0">
              <a:solidFill>
                <a:srgbClr val="0070C0"/>
              </a:solidFill>
              <a:cs typeface="Times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sz="2200" b="1" dirty="0" smtClean="0">
                <a:solidFill>
                  <a:srgbClr val="002060"/>
                </a:solidFill>
                <a:cs typeface="Times" panose="02020603050405020304" pitchFamily="18" charset="0"/>
              </a:rPr>
              <a:t>El valor de la medida del inbreeding genómico aportada por la metodología </a:t>
            </a:r>
            <a:r>
              <a:rPr lang="es-ES" sz="2200" b="1" i="1" dirty="0" smtClean="0">
                <a:solidFill>
                  <a:srgbClr val="002060"/>
                </a:solidFill>
                <a:cs typeface="Times" panose="02020603050405020304" pitchFamily="18" charset="0"/>
              </a:rPr>
              <a:t>F</a:t>
            </a:r>
            <a:r>
              <a:rPr lang="es-ES" sz="2200" b="1" i="1" baseline="-25000" dirty="0" smtClean="0">
                <a:solidFill>
                  <a:srgbClr val="002060"/>
                </a:solidFill>
                <a:cs typeface="Times" panose="02020603050405020304" pitchFamily="18" charset="0"/>
              </a:rPr>
              <a:t>suite</a:t>
            </a:r>
            <a:r>
              <a:rPr lang="es-ES" sz="2200" b="1" i="1" dirty="0" smtClean="0">
                <a:solidFill>
                  <a:srgbClr val="002060"/>
                </a:solidFill>
                <a:cs typeface="Times" panose="02020603050405020304" pitchFamily="18" charset="0"/>
              </a:rPr>
              <a:t> </a:t>
            </a:r>
            <a:r>
              <a:rPr lang="es-ES" sz="2200" b="1" dirty="0" smtClean="0">
                <a:solidFill>
                  <a:srgbClr val="002060"/>
                </a:solidFill>
                <a:cs typeface="Times" panose="02020603050405020304" pitchFamily="18" charset="0"/>
              </a:rPr>
              <a:t>subestima el valor aportado por </a:t>
            </a:r>
            <a:r>
              <a:rPr lang="es-ES" sz="2200" b="1" i="1" dirty="0" smtClean="0">
                <a:solidFill>
                  <a:srgbClr val="002060"/>
                </a:solidFill>
                <a:cs typeface="Times" panose="02020603050405020304" pitchFamily="18" charset="0"/>
              </a:rPr>
              <a:t>F</a:t>
            </a:r>
            <a:r>
              <a:rPr lang="es-ES" sz="2200" b="1" i="1" baseline="-25000" dirty="0" smtClean="0">
                <a:solidFill>
                  <a:srgbClr val="002060"/>
                </a:solidFill>
                <a:cs typeface="Times" panose="02020603050405020304" pitchFamily="18" charset="0"/>
              </a:rPr>
              <a:t>ROH</a:t>
            </a:r>
            <a:r>
              <a:rPr lang="es-ES" sz="2200" b="1" dirty="0" smtClean="0">
                <a:solidFill>
                  <a:srgbClr val="002060"/>
                </a:solidFill>
                <a:cs typeface="Times" panose="02020603050405020304" pitchFamily="18" charset="0"/>
              </a:rPr>
              <a:t> y a su vez, la medida de </a:t>
            </a:r>
            <a:r>
              <a:rPr lang="es-ES" sz="2200" b="1" i="1" dirty="0" smtClean="0">
                <a:solidFill>
                  <a:srgbClr val="002060"/>
                </a:solidFill>
                <a:cs typeface="Times" panose="02020603050405020304" pitchFamily="18" charset="0"/>
              </a:rPr>
              <a:t>F</a:t>
            </a:r>
            <a:r>
              <a:rPr lang="es-ES" sz="2200" b="1" i="1" baseline="-25000" dirty="0" smtClean="0">
                <a:solidFill>
                  <a:srgbClr val="002060"/>
                </a:solidFill>
                <a:cs typeface="Times" panose="02020603050405020304" pitchFamily="18" charset="0"/>
              </a:rPr>
              <a:t>PLINK</a:t>
            </a:r>
            <a:r>
              <a:rPr lang="es-ES" sz="2200" b="1" dirty="0" smtClean="0">
                <a:solidFill>
                  <a:srgbClr val="002060"/>
                </a:solidFill>
                <a:cs typeface="Times" panose="02020603050405020304" pitchFamily="18" charset="0"/>
              </a:rPr>
              <a:t> sobreestima el valor de las dos anteriores.</a:t>
            </a:r>
            <a:endParaRPr lang="es-ES" sz="2200" b="1" i="1" dirty="0">
              <a:solidFill>
                <a:srgbClr val="002060"/>
              </a:solidFill>
              <a:cs typeface="Times" panose="02020603050405020304" pitchFamily="18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60044" y="793308"/>
            <a:ext cx="1127717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2200" b="1" dirty="0">
              <a:solidFill>
                <a:srgbClr val="0070C0"/>
              </a:solidFill>
              <a:cs typeface="Times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sz="2200" b="1" dirty="0" smtClean="0">
                <a:solidFill>
                  <a:srgbClr val="002060"/>
                </a:solidFill>
                <a:cs typeface="Times" panose="02020603050405020304" pitchFamily="18" charset="0"/>
              </a:rPr>
              <a:t>Los valores de los coeficientes de inbreeding genómico hallados en las poblaciones asentadas en el Mediterráneo occidental son, en promedio, más altos en las poblaciones Bereberes de Marruecos frente a las poblaciones Ibéricas, salvo en la metodología </a:t>
            </a:r>
            <a:r>
              <a:rPr lang="es-ES" sz="2200" b="1" i="1" dirty="0" smtClean="0">
                <a:solidFill>
                  <a:srgbClr val="002060"/>
                </a:solidFill>
                <a:cs typeface="Times" panose="02020603050405020304" pitchFamily="18" charset="0"/>
              </a:rPr>
              <a:t>F</a:t>
            </a:r>
            <a:r>
              <a:rPr lang="es-ES" sz="2200" b="1" i="1" baseline="-25000" dirty="0" smtClean="0">
                <a:solidFill>
                  <a:srgbClr val="002060"/>
                </a:solidFill>
                <a:cs typeface="Times" panose="02020603050405020304" pitchFamily="18" charset="0"/>
              </a:rPr>
              <a:t>PLINK</a:t>
            </a:r>
            <a:r>
              <a:rPr lang="es-ES" sz="2200" b="1" dirty="0" smtClean="0">
                <a:solidFill>
                  <a:srgbClr val="002060"/>
                </a:solidFill>
                <a:cs typeface="Times" panose="02020603050405020304" pitchFamily="18" charset="0"/>
              </a:rPr>
              <a:t> donde esta tendencia se revierte.</a:t>
            </a:r>
            <a:endParaRPr lang="es-ES" sz="2200" b="1" i="1" dirty="0">
              <a:solidFill>
                <a:srgbClr val="002060"/>
              </a:solidFill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12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2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7" grpId="0"/>
      <p:bldP spid="7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1881" y="694394"/>
            <a:ext cx="8596668" cy="44667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E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Referencias Bibliográficas Citadas:</a:t>
            </a:r>
          </a:p>
        </p:txBody>
      </p:sp>
      <p:sp>
        <p:nvSpPr>
          <p:cNvPr id="4" name="Rectángulo 3"/>
          <p:cNvSpPr/>
          <p:nvPr/>
        </p:nvSpPr>
        <p:spPr>
          <a:xfrm>
            <a:off x="511882" y="1461707"/>
            <a:ext cx="10437168" cy="3393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indent="-180340" algn="just">
              <a:lnSpc>
                <a:spcPct val="150000"/>
              </a:lnSpc>
              <a:spcAft>
                <a:spcPts val="0"/>
              </a:spcAft>
            </a:pPr>
            <a:r>
              <a:rPr lang="es-ES" sz="1300" dirty="0" err="1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Gazal</a:t>
            </a:r>
            <a:r>
              <a:rPr lang="es-ES" sz="1300" dirty="0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 S, </a:t>
            </a:r>
            <a:r>
              <a:rPr lang="es-ES" sz="1300" dirty="0" err="1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Sahbatou</a:t>
            </a:r>
            <a:r>
              <a:rPr lang="es-ES" sz="1300" dirty="0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 M, </a:t>
            </a:r>
            <a:r>
              <a:rPr lang="es-ES" sz="1300" dirty="0" err="1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Perdry</a:t>
            </a:r>
            <a:r>
              <a:rPr lang="es-ES" sz="1300" dirty="0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 H, </a:t>
            </a:r>
            <a:r>
              <a:rPr lang="es-ES" sz="1300" dirty="0" err="1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Letort</a:t>
            </a:r>
            <a:r>
              <a:rPr lang="es-ES" sz="1300" dirty="0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 S, </a:t>
            </a:r>
            <a:r>
              <a:rPr lang="es-ES" sz="1300" dirty="0" err="1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Génin</a:t>
            </a:r>
            <a:r>
              <a:rPr lang="es-ES" sz="1300" dirty="0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 E, </a:t>
            </a:r>
            <a:r>
              <a:rPr lang="es-ES" sz="1300" dirty="0" err="1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Leutenegger</a:t>
            </a:r>
            <a:r>
              <a:rPr lang="es-ES" sz="1300" dirty="0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 AL. Inbreeding </a:t>
            </a:r>
            <a:r>
              <a:rPr lang="es-ES" sz="1300" dirty="0" err="1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coefficient</a:t>
            </a:r>
            <a:r>
              <a:rPr lang="es-ES" sz="1300" dirty="0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300" dirty="0" err="1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estimation</a:t>
            </a:r>
            <a:r>
              <a:rPr lang="es-ES" sz="1300" dirty="0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300" dirty="0" err="1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es-ES" sz="1300" dirty="0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 dense SNP data: </a:t>
            </a:r>
            <a:r>
              <a:rPr lang="es-ES" sz="1300" dirty="0" err="1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comparison</a:t>
            </a:r>
            <a:r>
              <a:rPr lang="es-ES" sz="1300" dirty="0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es-ES" sz="1300" dirty="0" err="1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strategies</a:t>
            </a:r>
            <a:r>
              <a:rPr lang="es-ES" sz="1300" dirty="0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s-ES" sz="1300" dirty="0" err="1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application</a:t>
            </a:r>
            <a:r>
              <a:rPr lang="es-ES" sz="1300" dirty="0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es-ES" sz="1300" dirty="0" err="1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HapMap</a:t>
            </a:r>
            <a:r>
              <a:rPr lang="es-ES" sz="1300" dirty="0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 III. </a:t>
            </a:r>
            <a:r>
              <a:rPr lang="es-ES" sz="1300" dirty="0" err="1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Hum</a:t>
            </a:r>
            <a:r>
              <a:rPr lang="es-ES" sz="1300" dirty="0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300" dirty="0" err="1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Hered</a:t>
            </a:r>
            <a:r>
              <a:rPr lang="es-ES" sz="1300" dirty="0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. 2014; 77(1-4): 49-62.</a:t>
            </a:r>
            <a:endParaRPr lang="es-ES" sz="1300" dirty="0" smtClean="0">
              <a:latin typeface="Trebuchet MS (Cuerpo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340" indent="-180340" algn="just">
              <a:lnSpc>
                <a:spcPct val="150000"/>
              </a:lnSpc>
              <a:spcAft>
                <a:spcPts val="0"/>
              </a:spcAft>
            </a:pPr>
            <a:r>
              <a:rPr lang="es-ES" sz="1300" dirty="0" err="1" smtClean="0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Ghani</a:t>
            </a:r>
            <a:r>
              <a:rPr lang="es-ES" sz="1300" dirty="0" smtClean="0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300" dirty="0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M, </a:t>
            </a:r>
            <a:r>
              <a:rPr lang="es-ES" sz="1300" dirty="0" err="1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Reitz</a:t>
            </a:r>
            <a:r>
              <a:rPr lang="es-ES" sz="1300" dirty="0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 C, </a:t>
            </a:r>
            <a:r>
              <a:rPr lang="es-ES" sz="1300" dirty="0" err="1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Cheng</a:t>
            </a:r>
            <a:r>
              <a:rPr lang="es-ES" sz="1300" dirty="0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 R, </a:t>
            </a:r>
            <a:r>
              <a:rPr lang="es-ES" sz="1300" dirty="0" err="1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Vardarajan</a:t>
            </a:r>
            <a:r>
              <a:rPr lang="es-ES" sz="1300" dirty="0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 BN, Jun G, Sato C, et al. </a:t>
            </a:r>
            <a:r>
              <a:rPr lang="es-ES" sz="1300" dirty="0" err="1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Association</a:t>
            </a:r>
            <a:r>
              <a:rPr lang="es-ES" sz="1300" dirty="0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 of Long </a:t>
            </a:r>
            <a:r>
              <a:rPr lang="es-ES" sz="1300" dirty="0" err="1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Runs</a:t>
            </a:r>
            <a:r>
              <a:rPr lang="es-ES" sz="1300" dirty="0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es-ES" sz="1300" dirty="0" err="1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Homozygosity</a:t>
            </a:r>
            <a:r>
              <a:rPr lang="es-ES" sz="1300" dirty="0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300" dirty="0" err="1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es-ES" sz="1300" dirty="0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 Alzheimer </a:t>
            </a:r>
            <a:r>
              <a:rPr lang="es-ES" sz="1300" dirty="0" err="1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Disease</a:t>
            </a:r>
            <a:r>
              <a:rPr lang="es-ES" sz="1300" dirty="0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300" dirty="0" err="1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Among</a:t>
            </a:r>
            <a:r>
              <a:rPr lang="es-ES" sz="1300" dirty="0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300" dirty="0" err="1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African</a:t>
            </a:r>
            <a:r>
              <a:rPr lang="es-ES" sz="1300" dirty="0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 American </a:t>
            </a:r>
            <a:r>
              <a:rPr lang="es-ES" sz="1300" dirty="0" err="1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Individuals</a:t>
            </a:r>
            <a:r>
              <a:rPr lang="es-ES" sz="1300" dirty="0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. JAMA </a:t>
            </a:r>
            <a:r>
              <a:rPr lang="es-ES" sz="1300" dirty="0" err="1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Neurol</a:t>
            </a:r>
            <a:r>
              <a:rPr lang="es-ES" sz="1300" dirty="0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. 2015;72(11):1313-23</a:t>
            </a:r>
            <a:r>
              <a:rPr lang="es-ES" sz="1300" dirty="0" smtClean="0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180340" indent="-180340" algn="just">
              <a:lnSpc>
                <a:spcPct val="150000"/>
              </a:lnSpc>
              <a:spcAft>
                <a:spcPts val="0"/>
              </a:spcAft>
            </a:pPr>
            <a:r>
              <a:rPr lang="es-ES" sz="1300" dirty="0" err="1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Keller</a:t>
            </a:r>
            <a:r>
              <a:rPr lang="es-ES" sz="1300" dirty="0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 MC, </a:t>
            </a:r>
            <a:r>
              <a:rPr lang="es-ES" sz="1300" dirty="0" err="1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Visscher</a:t>
            </a:r>
            <a:r>
              <a:rPr lang="es-ES" sz="1300" dirty="0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 PM, </a:t>
            </a:r>
            <a:r>
              <a:rPr lang="es-ES" sz="1300" dirty="0" err="1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Goddard</a:t>
            </a:r>
            <a:r>
              <a:rPr lang="es-ES" sz="1300" dirty="0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 ME. </a:t>
            </a:r>
            <a:r>
              <a:rPr lang="es-ES" sz="1300" dirty="0" err="1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Quantification</a:t>
            </a:r>
            <a:r>
              <a:rPr lang="es-ES" sz="1300" dirty="0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 of inbreeding </a:t>
            </a:r>
            <a:r>
              <a:rPr lang="es-ES" sz="1300" dirty="0" err="1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due</a:t>
            </a:r>
            <a:r>
              <a:rPr lang="es-ES" sz="1300" dirty="0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es-ES" sz="1300" dirty="0" err="1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distant</a:t>
            </a:r>
            <a:r>
              <a:rPr lang="es-ES" sz="1300" dirty="0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300" dirty="0" err="1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ancestors</a:t>
            </a:r>
            <a:r>
              <a:rPr lang="es-ES" sz="1300" dirty="0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s-ES" sz="1300" dirty="0" err="1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its</a:t>
            </a:r>
            <a:r>
              <a:rPr lang="es-ES" sz="1300" dirty="0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300" dirty="0" err="1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detection</a:t>
            </a:r>
            <a:r>
              <a:rPr lang="es-ES" sz="1300" dirty="0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300" dirty="0" err="1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es-ES" sz="1300" dirty="0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 dense single </a:t>
            </a:r>
            <a:r>
              <a:rPr lang="es-ES" sz="1300" dirty="0" err="1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nucleotide</a:t>
            </a:r>
            <a:r>
              <a:rPr lang="es-ES" sz="1300" dirty="0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300" dirty="0" err="1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polymorphism</a:t>
            </a:r>
            <a:r>
              <a:rPr lang="es-ES" sz="1300" dirty="0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 data. </a:t>
            </a:r>
            <a:r>
              <a:rPr lang="es-ES" sz="1300" dirty="0" err="1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Genetics</a:t>
            </a:r>
            <a:r>
              <a:rPr lang="es-ES" sz="1300" dirty="0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. 2011; 189(1): 237-249.</a:t>
            </a:r>
          </a:p>
          <a:p>
            <a:pPr marL="180340" indent="-180340" algn="just">
              <a:lnSpc>
                <a:spcPct val="150000"/>
              </a:lnSpc>
              <a:spcAft>
                <a:spcPts val="0"/>
              </a:spcAft>
            </a:pPr>
            <a:r>
              <a:rPr lang="es-ES" sz="1300" dirty="0" err="1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Keller</a:t>
            </a:r>
            <a:r>
              <a:rPr lang="es-ES" sz="1300" dirty="0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 MC, </a:t>
            </a:r>
            <a:r>
              <a:rPr lang="es-ES" sz="1300" dirty="0" err="1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Simonson</a:t>
            </a:r>
            <a:r>
              <a:rPr lang="es-ES" sz="1300" dirty="0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 MA, </a:t>
            </a:r>
            <a:r>
              <a:rPr lang="es-ES" sz="1300" dirty="0" err="1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Ripke</a:t>
            </a:r>
            <a:r>
              <a:rPr lang="es-ES" sz="1300" dirty="0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 S, </a:t>
            </a:r>
            <a:r>
              <a:rPr lang="es-ES" sz="1300" dirty="0" err="1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Neale</a:t>
            </a:r>
            <a:r>
              <a:rPr lang="es-ES" sz="1300" dirty="0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 BM, </a:t>
            </a:r>
            <a:r>
              <a:rPr lang="es-ES" sz="1300" dirty="0" err="1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Gejman</a:t>
            </a:r>
            <a:r>
              <a:rPr lang="es-ES" sz="1300" dirty="0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 PV, </a:t>
            </a:r>
            <a:r>
              <a:rPr lang="es-ES" sz="1300" dirty="0" err="1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Howrigan</a:t>
            </a:r>
            <a:r>
              <a:rPr lang="es-ES" sz="1300" dirty="0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 DP et al. </a:t>
            </a:r>
            <a:r>
              <a:rPr lang="en-US" sz="1300" dirty="0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Runs of homozygosity implicate </a:t>
            </a:r>
            <a:r>
              <a:rPr lang="en-US" sz="1300" dirty="0" err="1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autozygosity</a:t>
            </a:r>
            <a:r>
              <a:rPr lang="en-US" sz="1300" dirty="0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 as a schizophrenia risk factor. </a:t>
            </a:r>
            <a:r>
              <a:rPr lang="en-US" sz="1300" dirty="0" err="1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PLoS</a:t>
            </a:r>
            <a:r>
              <a:rPr lang="en-US" sz="1300" dirty="0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 Genet. </a:t>
            </a:r>
            <a:r>
              <a:rPr lang="es-ES" sz="1300" dirty="0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2012; 8(4):e1002656.</a:t>
            </a:r>
          </a:p>
          <a:p>
            <a:pPr marL="180340" indent="-180340" algn="just">
              <a:lnSpc>
                <a:spcPct val="150000"/>
              </a:lnSpc>
              <a:spcAft>
                <a:spcPts val="0"/>
              </a:spcAft>
            </a:pPr>
            <a:r>
              <a:rPr lang="es-ES" sz="1300" dirty="0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Simón-Sánchez J, </a:t>
            </a:r>
            <a:r>
              <a:rPr lang="es-ES" sz="1300" dirty="0" err="1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Kilarski</a:t>
            </a:r>
            <a:r>
              <a:rPr lang="es-ES" sz="1300" dirty="0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 LL, </a:t>
            </a:r>
            <a:r>
              <a:rPr lang="es-ES" sz="1300" dirty="0" err="1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Nalls</a:t>
            </a:r>
            <a:r>
              <a:rPr lang="es-ES" sz="1300" dirty="0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 MA, </a:t>
            </a:r>
            <a:r>
              <a:rPr lang="es-ES" sz="1300" dirty="0" err="1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Martinez</a:t>
            </a:r>
            <a:r>
              <a:rPr lang="es-ES" sz="1300" dirty="0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 M, </a:t>
            </a:r>
            <a:r>
              <a:rPr lang="es-ES" sz="1300" dirty="0" err="1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Schulte</a:t>
            </a:r>
            <a:r>
              <a:rPr lang="es-ES" sz="1300" dirty="0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 C, </a:t>
            </a:r>
            <a:r>
              <a:rPr lang="es-ES" sz="1300" dirty="0" err="1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Holmans</a:t>
            </a:r>
            <a:r>
              <a:rPr lang="es-ES" sz="1300" dirty="0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 P, et al. </a:t>
            </a:r>
            <a:r>
              <a:rPr lang="es-ES" sz="1300" dirty="0" err="1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Cooperative</a:t>
            </a:r>
            <a:r>
              <a:rPr lang="es-ES" sz="1300" dirty="0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300" dirty="0" err="1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Genome</a:t>
            </a:r>
            <a:r>
              <a:rPr lang="es-ES" sz="1300" dirty="0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-Wide </a:t>
            </a:r>
            <a:r>
              <a:rPr lang="es-ES" sz="1300" dirty="0" err="1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Analysis</a:t>
            </a:r>
            <a:r>
              <a:rPr lang="es-ES" sz="1300" dirty="0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 Shows </a:t>
            </a:r>
            <a:r>
              <a:rPr lang="es-ES" sz="1300" dirty="0" err="1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Increased</a:t>
            </a:r>
            <a:r>
              <a:rPr lang="es-ES" sz="1300" dirty="0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300" dirty="0" err="1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Homozygosity</a:t>
            </a:r>
            <a:r>
              <a:rPr lang="es-ES" sz="1300" dirty="0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s-ES" sz="1300" dirty="0" err="1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Early</a:t>
            </a:r>
            <a:r>
              <a:rPr lang="es-ES" sz="1300" dirty="0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300" dirty="0" err="1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Onset</a:t>
            </a:r>
            <a:r>
              <a:rPr lang="es-ES" sz="1300" dirty="0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300" dirty="0" err="1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Parkinson’s</a:t>
            </a:r>
            <a:r>
              <a:rPr lang="es-ES" sz="1300" dirty="0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300" dirty="0" err="1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Disease</a:t>
            </a:r>
            <a:r>
              <a:rPr lang="es-ES" sz="1300" dirty="0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s-ES" sz="1300" dirty="0" err="1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PLoS</a:t>
            </a:r>
            <a:r>
              <a:rPr lang="es-ES" sz="1300" dirty="0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300" dirty="0" err="1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  <a:r>
              <a:rPr lang="es-ES" sz="1300" dirty="0">
                <a:latin typeface="Trebuchet MS (Cuerpo)"/>
                <a:ea typeface="Calibri" panose="020F0502020204030204" pitchFamily="34" charset="0"/>
                <a:cs typeface="Times New Roman" panose="02020603050405020304" pitchFamily="18" charset="0"/>
              </a:rPr>
              <a:t>. 2012;7(3):e28787.</a:t>
            </a:r>
          </a:p>
          <a:p>
            <a:pPr marL="180340" indent="-180340" algn="just">
              <a:lnSpc>
                <a:spcPct val="150000"/>
              </a:lnSpc>
              <a:spcAft>
                <a:spcPts val="0"/>
              </a:spcAft>
            </a:pPr>
            <a:endParaRPr lang="es-ES" sz="1300" dirty="0">
              <a:effectLst/>
              <a:latin typeface="Trebuchet MS (Cuerpo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21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1208" y="4766427"/>
            <a:ext cx="3483254" cy="9355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2" descr="https://www.ipatimup.pt/Site/img/logo_ipatimup_impressao.gif"/>
          <p:cNvPicPr>
            <a:picLocks noChangeAspect="1" noChangeArrowheads="1"/>
          </p:cNvPicPr>
          <p:nvPr/>
        </p:nvPicPr>
        <p:blipFill>
          <a:blip r:embed="rId3"/>
          <a:srcRect b="33435"/>
          <a:stretch>
            <a:fillRect/>
          </a:stretch>
        </p:blipFill>
        <p:spPr bwMode="auto">
          <a:xfrm>
            <a:off x="7448097" y="5965693"/>
            <a:ext cx="1573212" cy="2968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4 Imagen" descr="ucm logo2.gi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33363" y="5065894"/>
            <a:ext cx="877887" cy="1057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12" descr="http://www.fime.uanl.mx/CIIIA/logos/logo_ups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516359" y="5024620"/>
            <a:ext cx="1504950" cy="5699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4" descr="http://www.grandihotel.it/wp-content/uploads/2011/06/universita-tor-vergata.jpg"/>
          <p:cNvPicPr>
            <a:picLocks noChangeAspect="1" noChangeArrowheads="1"/>
          </p:cNvPicPr>
          <p:nvPr/>
        </p:nvPicPr>
        <p:blipFill>
          <a:blip r:embed="rId6"/>
          <a:srcRect l="24129" r="23598"/>
          <a:stretch>
            <a:fillRect/>
          </a:stretch>
        </p:blipFill>
        <p:spPr bwMode="auto">
          <a:xfrm>
            <a:off x="9422072" y="5213177"/>
            <a:ext cx="653835" cy="8469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Rectángulo 2"/>
          <p:cNvSpPr/>
          <p:nvPr/>
        </p:nvSpPr>
        <p:spPr>
          <a:xfrm>
            <a:off x="2238011" y="5906536"/>
            <a:ext cx="23573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1600" b="1" dirty="0"/>
              <a:t>Proyecto de Investigación</a:t>
            </a:r>
          </a:p>
          <a:p>
            <a:pPr algn="ctr"/>
            <a:r>
              <a:rPr lang="es-ES" sz="2000" b="1" dirty="0"/>
              <a:t>CGL-2014-53985-R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1724467" y="937782"/>
            <a:ext cx="8495678" cy="792088"/>
            <a:chOff x="855148" y="4076627"/>
            <a:chExt cx="6840760" cy="792088"/>
          </a:xfrm>
          <a:solidFill>
            <a:srgbClr val="0066FF"/>
          </a:solidFill>
          <a:effectLst>
            <a:outerShdw blurRad="139700" dist="12700" dir="5400000" sy="23000" kx="-1200000" algn="bl" rotWithShape="0">
              <a:prstClr val="black">
                <a:alpha val="40000"/>
              </a:prstClr>
            </a:outerShdw>
          </a:effectLst>
        </p:grpSpPr>
        <p:sp>
          <p:nvSpPr>
            <p:cNvPr id="13" name="10 Rectángulo"/>
            <p:cNvSpPr/>
            <p:nvPr/>
          </p:nvSpPr>
          <p:spPr>
            <a:xfrm>
              <a:off x="855148" y="4076627"/>
              <a:ext cx="6840760" cy="7920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11 CuadroTexto"/>
            <p:cNvSpPr txBox="1"/>
            <p:nvPr/>
          </p:nvSpPr>
          <p:spPr>
            <a:xfrm>
              <a:off x="1113535" y="4180284"/>
              <a:ext cx="6378681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3200" b="1" dirty="0">
                  <a:solidFill>
                    <a:schemeClr val="bg1"/>
                  </a:solidFill>
                  <a:latin typeface="Trebuchet MS (Cuerpo)"/>
                  <a:cs typeface="Times New Roman" pitchFamily="18" charset="0"/>
                </a:rPr>
                <a:t>MUCHAS GRACIAS POR SU ATENCIÓN</a:t>
              </a:r>
            </a:p>
          </p:txBody>
        </p:sp>
      </p:grpSp>
      <p:sp>
        <p:nvSpPr>
          <p:cNvPr id="16" name="Subtítulo 2"/>
          <p:cNvSpPr txBox="1">
            <a:spLocks/>
          </p:cNvSpPr>
          <p:nvPr/>
        </p:nvSpPr>
        <p:spPr>
          <a:xfrm>
            <a:off x="12380" y="4049173"/>
            <a:ext cx="4761089" cy="717254"/>
          </a:xfrm>
          <a:prstGeom prst="rect">
            <a:avLst/>
          </a:prstGeom>
          <a:noFill/>
          <a:ln w="1905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b="1" dirty="0">
                <a:solidFill>
                  <a:srgbClr val="002060"/>
                </a:solidFill>
                <a:latin typeface="Trebuchet MS (Cuerpo)"/>
              </a:rPr>
              <a:t>AGRADECIMIENTOS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1118" y="1950122"/>
            <a:ext cx="2857500" cy="914400"/>
          </a:xfrm>
          <a:prstGeom prst="rect">
            <a:avLst/>
          </a:prstGeom>
          <a:effectLst/>
        </p:spPr>
      </p:pic>
      <p:pic>
        <p:nvPicPr>
          <p:cNvPr id="1026" name="Picture 2" descr="Grupo Usuarios R madRid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363" y="1935283"/>
            <a:ext cx="2005734" cy="1029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-Ladies Madrid es una rama local parte de R-Ladies Global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385" y="2003608"/>
            <a:ext cx="2407940" cy="83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647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0191" y="229018"/>
            <a:ext cx="9063022" cy="629653"/>
          </a:xfrm>
          <a:noFill/>
        </p:spPr>
        <p:txBody>
          <a:bodyPr>
            <a:noAutofit/>
          </a:bodyPr>
          <a:lstStyle/>
          <a:p>
            <a:r>
              <a:rPr lang="es-ES" sz="2800" b="1" dirty="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</a:rPr>
              <a:t>La consanguinidad y sus efectos biológicos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76542" y="957974"/>
            <a:ext cx="8810321" cy="139747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u="sng" dirty="0">
                <a:cs typeface="Times" panose="02020603050405020304" pitchFamily="18" charset="0"/>
              </a:rPr>
              <a:t>A nivel de la población</a:t>
            </a:r>
            <a:r>
              <a:rPr lang="es-ES" sz="2000" b="1" dirty="0">
                <a:cs typeface="Times" panose="02020603050405020304" pitchFamily="18" charset="0"/>
              </a:rPr>
              <a:t>, la ocurrencia de emparejamientos (matrimonios) consanguíneos durante generaciones, puede alterar las frecuencias genotípicas respecto a las esperadas bajo equilibrio Hardy-</a:t>
            </a:r>
            <a:r>
              <a:rPr lang="es-ES" sz="2000" b="1" dirty="0" err="1">
                <a:cs typeface="Times" panose="02020603050405020304" pitchFamily="18" charset="0"/>
              </a:rPr>
              <a:t>Weinberg</a:t>
            </a:r>
            <a:r>
              <a:rPr lang="es-ES" sz="2000" b="1" dirty="0">
                <a:cs typeface="Times" panose="02020603050405020304" pitchFamily="18" charset="0"/>
              </a:rPr>
              <a:t>.</a:t>
            </a:r>
          </a:p>
        </p:txBody>
      </p:sp>
      <p:grpSp>
        <p:nvGrpSpPr>
          <p:cNvPr id="7" name="Grupo 6"/>
          <p:cNvGrpSpPr/>
          <p:nvPr/>
        </p:nvGrpSpPr>
        <p:grpSpPr>
          <a:xfrm>
            <a:off x="9602616" y="1058270"/>
            <a:ext cx="2322094" cy="1111915"/>
            <a:chOff x="9502604" y="866359"/>
            <a:chExt cx="2322094" cy="1111915"/>
          </a:xfrm>
        </p:grpSpPr>
        <p:sp>
          <p:nvSpPr>
            <p:cNvPr id="4" name="CuadroTexto 3"/>
            <p:cNvSpPr txBox="1"/>
            <p:nvPr/>
          </p:nvSpPr>
          <p:spPr>
            <a:xfrm>
              <a:off x="9502604" y="914485"/>
              <a:ext cx="2322094" cy="1015663"/>
            </a:xfrm>
            <a:prstGeom prst="rect">
              <a:avLst/>
            </a:prstGeom>
            <a:solidFill>
              <a:srgbClr val="FFFFEB"/>
            </a:solidFill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2000" b="1" dirty="0">
                  <a:latin typeface="Times" panose="02020603050405020304" pitchFamily="18" charset="0"/>
                  <a:cs typeface="Times" panose="02020603050405020304" pitchFamily="18" charset="0"/>
                </a:rPr>
                <a:t>Homocigotos</a:t>
              </a:r>
            </a:p>
            <a:p>
              <a:pPr algn="r"/>
              <a:endParaRPr lang="es-ES" sz="2000" b="1" dirty="0">
                <a:latin typeface="Times" panose="02020603050405020304" pitchFamily="18" charset="0"/>
                <a:cs typeface="Times" panose="02020603050405020304" pitchFamily="18" charset="0"/>
              </a:endParaRPr>
            </a:p>
            <a:p>
              <a:pPr algn="r"/>
              <a:r>
                <a:rPr lang="es-ES" sz="2000" b="1" dirty="0">
                  <a:latin typeface="Times" panose="02020603050405020304" pitchFamily="18" charset="0"/>
                  <a:cs typeface="Times" panose="02020603050405020304" pitchFamily="18" charset="0"/>
                </a:rPr>
                <a:t>Heterocigotos</a:t>
              </a:r>
            </a:p>
          </p:txBody>
        </p:sp>
        <p:sp>
          <p:nvSpPr>
            <p:cNvPr id="5" name="Flecha arriba 4"/>
            <p:cNvSpPr/>
            <p:nvPr/>
          </p:nvSpPr>
          <p:spPr>
            <a:xfrm>
              <a:off x="9637295" y="866359"/>
              <a:ext cx="421105" cy="421105"/>
            </a:xfrm>
            <a:prstGeom prst="upArrow">
              <a:avLst/>
            </a:prstGeom>
            <a:solidFill>
              <a:srgbClr val="CC000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Flecha arriba 5"/>
            <p:cNvSpPr/>
            <p:nvPr/>
          </p:nvSpPr>
          <p:spPr>
            <a:xfrm rot="10800000">
              <a:off x="9637295" y="1557169"/>
              <a:ext cx="421105" cy="421105"/>
            </a:xfrm>
            <a:prstGeom prst="upArrow">
              <a:avLst/>
            </a:prstGeom>
            <a:solidFill>
              <a:srgbClr val="CC0000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8" name="CuadroTexto 7"/>
          <p:cNvSpPr txBox="1"/>
          <p:nvPr/>
        </p:nvSpPr>
        <p:spPr>
          <a:xfrm>
            <a:off x="157018" y="3547214"/>
            <a:ext cx="12034982" cy="415498"/>
          </a:xfrm>
          <a:prstGeom prst="rect">
            <a:avLst/>
          </a:prstGeom>
          <a:solidFill>
            <a:srgbClr val="006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100" b="1" i="1" dirty="0">
                <a:solidFill>
                  <a:schemeClr val="bg1"/>
                </a:solidFill>
                <a:latin typeface="Trebuchet MS (Cuerpo)"/>
                <a:cs typeface="Times" panose="02020603050405020304" pitchFamily="18" charset="0"/>
              </a:rPr>
              <a:t>Antropología Física (Genética), Genética Humana, Biomedicina, Genética de Poblaciones…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926432" y="4376841"/>
            <a:ext cx="9300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/>
            <a:r>
              <a:rPr lang="es-ES" sz="2000" b="1" dirty="0">
                <a:latin typeface="Calibri (Cuerpo)"/>
                <a:cs typeface="Times" panose="02020603050405020304" pitchFamily="18" charset="0"/>
              </a:rPr>
              <a:t>1</a:t>
            </a:r>
            <a:r>
              <a:rPr lang="es-ES" sz="2000" dirty="0">
                <a:latin typeface="Calibri (Cuerpo)"/>
                <a:cs typeface="Times" panose="02020603050405020304" pitchFamily="18" charset="0"/>
              </a:rPr>
              <a:t>.  </a:t>
            </a:r>
            <a:r>
              <a:rPr lang="es-ES" b="1" dirty="0">
                <a:latin typeface="Calibri (Cuerpo)"/>
                <a:ea typeface="Tahoma" panose="020B0604030504040204" pitchFamily="34" charset="0"/>
                <a:cs typeface="Tahoma" panose="020B0604030504040204" pitchFamily="34" charset="0"/>
              </a:rPr>
              <a:t>Aumento de la ocurrencia de enfermedades recesivas (mendelianas) en los descendientes de padres emparentados biológicamente</a:t>
            </a:r>
            <a:r>
              <a:rPr lang="es-ES" sz="2000" b="1" dirty="0">
                <a:latin typeface="Calibri (Cuerpo)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926432" y="5303941"/>
            <a:ext cx="942753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/>
            <a:r>
              <a:rPr lang="es-ES" sz="2000" b="1" dirty="0">
                <a:latin typeface="Calibri (Cuerpo)"/>
                <a:cs typeface="Times" panose="02020603050405020304" pitchFamily="18" charset="0"/>
              </a:rPr>
              <a:t>2</a:t>
            </a:r>
            <a:r>
              <a:rPr lang="es-ES" sz="2000" dirty="0">
                <a:latin typeface="Calibri (Cuerpo)"/>
                <a:cs typeface="Times" panose="02020603050405020304" pitchFamily="18" charset="0"/>
              </a:rPr>
              <a:t>.  </a:t>
            </a:r>
            <a:r>
              <a:rPr lang="es-ES" b="1" dirty="0">
                <a:latin typeface="Calibri (Cuerpo)"/>
                <a:ea typeface="Tahoma" panose="020B0604030504040204" pitchFamily="34" charset="0"/>
                <a:cs typeface="Tahoma" panose="020B0604030504040204" pitchFamily="34" charset="0"/>
              </a:rPr>
              <a:t>Aumento de la morbilidad y, una alta ocurrencia de enfermedades de etiología compleja,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926432" y="6152764"/>
            <a:ext cx="9300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Calibri (Cuerpo)"/>
                <a:cs typeface="Times" panose="02020603050405020304" pitchFamily="18" charset="0"/>
              </a:rPr>
              <a:t>3</a:t>
            </a:r>
            <a:r>
              <a:rPr lang="es-ES" b="1" dirty="0">
                <a:latin typeface="Calibri (Cuerpo)"/>
                <a:cs typeface="Times" panose="02020603050405020304" pitchFamily="18" charset="0"/>
              </a:rPr>
              <a:t>.  </a:t>
            </a:r>
            <a:r>
              <a:rPr lang="es-ES" b="1" dirty="0">
                <a:latin typeface="Calibri (Cuerpo)"/>
                <a:ea typeface="Tahoma" panose="020B0604030504040204" pitchFamily="34" charset="0"/>
                <a:cs typeface="Tahoma" panose="020B0604030504040204" pitchFamily="34" charset="0"/>
              </a:rPr>
              <a:t>Aumento de la mortalidad pre-reproductiva.</a:t>
            </a:r>
          </a:p>
        </p:txBody>
      </p:sp>
      <p:sp>
        <p:nvSpPr>
          <p:cNvPr id="12" name="Google Shape;3841;p14"/>
          <p:cNvSpPr txBox="1">
            <a:spLocks/>
          </p:cNvSpPr>
          <p:nvPr/>
        </p:nvSpPr>
        <p:spPr>
          <a:xfrm>
            <a:off x="10763663" y="193932"/>
            <a:ext cx="1372343" cy="2239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Introducción</a:t>
            </a:r>
            <a:endParaRPr lang="en-US" sz="14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586852" y="2572946"/>
            <a:ext cx="957155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b="1" i="1" dirty="0">
                <a:solidFill>
                  <a:srgbClr val="0070C0"/>
                </a:solidFill>
              </a:rPr>
              <a:t>El modelo Hardy-</a:t>
            </a:r>
            <a:r>
              <a:rPr lang="es-ES" b="1" i="1" dirty="0" err="1">
                <a:solidFill>
                  <a:srgbClr val="0070C0"/>
                </a:solidFill>
              </a:rPr>
              <a:t>Weinberg</a:t>
            </a:r>
            <a:r>
              <a:rPr lang="es-ES" i="1" dirty="0">
                <a:solidFill>
                  <a:srgbClr val="0070C0"/>
                </a:solidFill>
              </a:rPr>
              <a:t> describe la relación entre frecuencias alélicas y genotípicas en una población natural a lo largo del tiempo (en ausencia de procesos evolutivos)</a:t>
            </a:r>
            <a:endParaRPr lang="es-ES" i="1" baseline="30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28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/>
      <p:bldP spid="10" grpId="0"/>
      <p:bldP spid="11" grpId="0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adroTexto 97"/>
          <p:cNvSpPr txBox="1"/>
          <p:nvPr/>
        </p:nvSpPr>
        <p:spPr>
          <a:xfrm>
            <a:off x="751337" y="34669"/>
            <a:ext cx="103488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200" b="1" dirty="0" smtClean="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  <a:cs typeface="Times" panose="02020603050405020304" pitchFamily="18" charset="0"/>
              </a:rPr>
              <a:t>     Metodologías tradicionales de estima. </a:t>
            </a:r>
          </a:p>
          <a:p>
            <a:pPr algn="ctr">
              <a:lnSpc>
                <a:spcPct val="150000"/>
              </a:lnSpc>
            </a:pPr>
            <a:r>
              <a:rPr lang="es-ES" sz="2200" b="1" dirty="0" smtClean="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  <a:cs typeface="Times" panose="02020603050405020304" pitchFamily="18" charset="0"/>
              </a:rPr>
              <a:t>El coeficiente de inbreeding basado en pedigrees, </a:t>
            </a:r>
            <a:r>
              <a:rPr lang="es-ES" sz="2200" b="1" i="1" dirty="0" smtClean="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  <a:cs typeface="Times" panose="02020603050405020304" pitchFamily="18" charset="0"/>
              </a:rPr>
              <a:t>F</a:t>
            </a:r>
            <a:r>
              <a:rPr lang="es-ES" sz="2200" b="1" i="1" baseline="-25000" dirty="0" smtClean="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  <a:cs typeface="Times" panose="02020603050405020304" pitchFamily="18" charset="0"/>
              </a:rPr>
              <a:t>ped</a:t>
            </a:r>
            <a:r>
              <a:rPr lang="es-ES" sz="2200" b="1" dirty="0" smtClean="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  <a:cs typeface="Times" panose="02020603050405020304" pitchFamily="18" charset="0"/>
              </a:rPr>
              <a:t> </a:t>
            </a:r>
            <a:endParaRPr lang="es-ES" sz="2200" b="1" dirty="0">
              <a:solidFill>
                <a:schemeClr val="accent5">
                  <a:lumMod val="75000"/>
                </a:schemeClr>
              </a:solidFill>
              <a:latin typeface="Bookman Old Style" panose="02050604050505020204" pitchFamily="18" charset="0"/>
              <a:cs typeface="Times" panose="02020603050405020304" pitchFamily="18" charset="0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4845132" y="2372985"/>
            <a:ext cx="6891910" cy="3999428"/>
            <a:chOff x="1323322" y="1179559"/>
            <a:chExt cx="7291982" cy="4317054"/>
          </a:xfrm>
        </p:grpSpPr>
        <p:grpSp>
          <p:nvGrpSpPr>
            <p:cNvPr id="3" name="Grupo 2"/>
            <p:cNvGrpSpPr/>
            <p:nvPr/>
          </p:nvGrpSpPr>
          <p:grpSpPr>
            <a:xfrm>
              <a:off x="1323322" y="1179559"/>
              <a:ext cx="7291982" cy="4317054"/>
              <a:chOff x="432672" y="1108308"/>
              <a:chExt cx="7291982" cy="4317054"/>
            </a:xfrm>
          </p:grpSpPr>
          <p:grpSp>
            <p:nvGrpSpPr>
              <p:cNvPr id="2" name="Grupo 1"/>
              <p:cNvGrpSpPr/>
              <p:nvPr/>
            </p:nvGrpSpPr>
            <p:grpSpPr>
              <a:xfrm>
                <a:off x="432672" y="1108308"/>
                <a:ext cx="7291982" cy="4317054"/>
                <a:chOff x="432672" y="1108308"/>
                <a:chExt cx="7291982" cy="4317054"/>
              </a:xfrm>
            </p:grpSpPr>
            <p:sp>
              <p:nvSpPr>
                <p:cNvPr id="99" name="CuadroTexto 98"/>
                <p:cNvSpPr txBox="1"/>
                <p:nvPr/>
              </p:nvSpPr>
              <p:spPr>
                <a:xfrm>
                  <a:off x="1710186" y="1108308"/>
                  <a:ext cx="3015022" cy="39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b="1" dirty="0">
                      <a:cs typeface="Times" panose="02020603050405020304" pitchFamily="18" charset="0"/>
                    </a:rPr>
                    <a:t> El análisis de </a:t>
                  </a:r>
                  <a:r>
                    <a:rPr lang="es-ES" b="1" dirty="0" err="1" smtClean="0">
                      <a:cs typeface="Times" panose="02020603050405020304" pitchFamily="18" charset="0"/>
                    </a:rPr>
                    <a:t>pedigrees</a:t>
                  </a:r>
                  <a:endParaRPr lang="es-ES" b="1" dirty="0">
                    <a:cs typeface="Times" panose="020206030504050203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1" name="CuadroTexto 100"/>
                    <p:cNvSpPr txBox="1"/>
                    <p:nvPr/>
                  </p:nvSpPr>
                  <p:spPr>
                    <a:xfrm>
                      <a:off x="5602979" y="3915367"/>
                      <a:ext cx="2121675" cy="11255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s-ES" b="0" i="1" baseline="-25000" smtClean="0">
                                <a:latin typeface="Cambria Math" panose="02040503050406030204" pitchFamily="18" charset="0"/>
                              </a:rPr>
                              <m:t>𝑝𝑒𝑑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= </m:t>
                            </m:r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s-E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nary>
                          </m:oMath>
                        </m:oMathPara>
                      </a14:m>
                      <a:endParaRPr lang="es-ES" dirty="0"/>
                    </a:p>
                    <a:p>
                      <a:endParaRPr lang="es-ES" dirty="0"/>
                    </a:p>
                  </p:txBody>
                </p:sp>
              </mc:Choice>
              <mc:Fallback xmlns="">
                <p:sp>
                  <p:nvSpPr>
                    <p:cNvPr id="101" name="CuadroTexto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02979" y="3915367"/>
                      <a:ext cx="2121675" cy="1125565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pic>
              <p:nvPicPr>
                <p:cNvPr id="102" name="Imagen 101"/>
                <p:cNvPicPr/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32672" y="1883774"/>
                  <a:ext cx="5089358" cy="35415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141" name="CuadroTexto 140"/>
              <p:cNvSpPr txBox="1"/>
              <p:nvPr/>
            </p:nvSpPr>
            <p:spPr>
              <a:xfrm>
                <a:off x="3331359" y="4866282"/>
                <a:ext cx="2496153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s-ES" sz="1200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Descendiente “</a:t>
                </a:r>
                <a:r>
                  <a:rPr lang="es-ES" sz="1200" b="1" i="1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inbred</a:t>
                </a:r>
                <a:r>
                  <a:rPr lang="es-ES" sz="1200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”</a:t>
                </a:r>
              </a:p>
              <a:p>
                <a:r>
                  <a:rPr lang="es-ES" sz="1200" b="1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F</a:t>
                </a:r>
                <a:r>
                  <a:rPr lang="es-ES" sz="1200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= 1/16</a:t>
                </a:r>
              </a:p>
            </p:txBody>
          </p:sp>
        </p:grpSp>
        <p:sp>
          <p:nvSpPr>
            <p:cNvPr id="5" name="CuadroTexto 4"/>
            <p:cNvSpPr txBox="1"/>
            <p:nvPr/>
          </p:nvSpPr>
          <p:spPr>
            <a:xfrm>
              <a:off x="5243644" y="1882633"/>
              <a:ext cx="205704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Un </a:t>
              </a:r>
              <a:r>
                <a:rPr lang="en-US" sz="1400" dirty="0" err="1"/>
                <a:t>subtipo</a:t>
              </a:r>
              <a:r>
                <a:rPr lang="en-US" sz="1400" dirty="0"/>
                <a:t> </a:t>
              </a:r>
              <a:r>
                <a:rPr lang="en-US" sz="1400" dirty="0" err="1"/>
                <a:t>genealógico</a:t>
              </a:r>
              <a:r>
                <a:rPr lang="en-US" sz="1400" dirty="0"/>
                <a:t> del </a:t>
              </a:r>
              <a:r>
                <a:rPr lang="en-US" sz="1400" dirty="0" err="1"/>
                <a:t>parentesco</a:t>
              </a:r>
              <a:r>
                <a:rPr lang="en-US" sz="1400" dirty="0"/>
                <a:t> (</a:t>
              </a:r>
              <a:r>
                <a:rPr lang="el-G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ϕ</a:t>
              </a:r>
              <a:r>
                <a:rPr lang="es-E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en-US" sz="1400" dirty="0"/>
                <a:t> entre </a:t>
              </a:r>
              <a:r>
                <a:rPr lang="en-US" sz="1400" dirty="0" err="1"/>
                <a:t>primos</a:t>
              </a:r>
              <a:r>
                <a:rPr lang="en-US" sz="1400" dirty="0"/>
                <a:t> </a:t>
              </a:r>
              <a:r>
                <a:rPr lang="en-US" sz="1400" dirty="0" err="1"/>
                <a:t>hermanos</a:t>
              </a:r>
              <a:r>
                <a:rPr lang="en-US" sz="1400" dirty="0"/>
                <a:t>, </a:t>
              </a:r>
              <a:r>
                <a:rPr lang="en-US" sz="1400" b="1" dirty="0"/>
                <a:t>M22</a:t>
              </a: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2465109" y="3762196"/>
              <a:ext cx="2826327" cy="7872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Google Shape;3841;p14"/>
          <p:cNvSpPr txBox="1">
            <a:spLocks/>
          </p:cNvSpPr>
          <p:nvPr/>
        </p:nvSpPr>
        <p:spPr>
          <a:xfrm>
            <a:off x="10819657" y="150763"/>
            <a:ext cx="1372343" cy="2239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Introducción</a:t>
            </a:r>
            <a:endParaRPr lang="en-US" sz="14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33438" y="1142665"/>
            <a:ext cx="110660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dirty="0">
                <a:latin typeface="Calibri (Cuerpo)"/>
                <a:ea typeface="Calibri" panose="020F0502020204030204" pitchFamily="34" charset="0"/>
              </a:rPr>
              <a:t>El coeficiente </a:t>
            </a:r>
            <a:r>
              <a:rPr lang="es-ES" b="1" i="1" dirty="0">
                <a:latin typeface="Calibri (Cuerpo)"/>
                <a:ea typeface="Calibri" panose="020F0502020204030204" pitchFamily="34" charset="0"/>
              </a:rPr>
              <a:t>F,</a:t>
            </a:r>
            <a:r>
              <a:rPr lang="es-ES" dirty="0">
                <a:latin typeface="Calibri (Cuerpo)"/>
                <a:ea typeface="Calibri" panose="020F0502020204030204" pitchFamily="34" charset="0"/>
              </a:rPr>
              <a:t> hace referencia a la probabilidad de que un descendiente de padres emparentados </a:t>
            </a:r>
            <a:r>
              <a:rPr lang="es-ES" dirty="0" smtClean="0">
                <a:latin typeface="Calibri (Cuerpo)"/>
                <a:ea typeface="Calibri" panose="020F0502020204030204" pitchFamily="34" charset="0"/>
              </a:rPr>
              <a:t>biológicamente, </a:t>
            </a:r>
            <a:r>
              <a:rPr lang="es-ES" dirty="0">
                <a:latin typeface="Calibri (Cuerpo)"/>
                <a:ea typeface="Calibri" panose="020F0502020204030204" pitchFamily="34" charset="0"/>
              </a:rPr>
              <a:t>reciba en un </a:t>
            </a:r>
            <a:r>
              <a:rPr lang="es-ES" i="1" dirty="0">
                <a:latin typeface="Calibri (Cuerpo)"/>
                <a:ea typeface="Calibri" panose="020F0502020204030204" pitchFamily="34" charset="0"/>
              </a:rPr>
              <a:t>locus</a:t>
            </a:r>
            <a:r>
              <a:rPr lang="es-ES" dirty="0">
                <a:latin typeface="Calibri (Cuerpo)"/>
                <a:ea typeface="Calibri" panose="020F0502020204030204" pitchFamily="34" charset="0"/>
              </a:rPr>
              <a:t> dado dos genes idénticos por descendencia (</a:t>
            </a:r>
            <a:r>
              <a:rPr lang="es-ES" i="1" dirty="0">
                <a:latin typeface="Calibri (Cuerpo)"/>
                <a:ea typeface="Calibri" panose="020F0502020204030204" pitchFamily="34" charset="0"/>
              </a:rPr>
              <a:t>IBD</a:t>
            </a:r>
            <a:r>
              <a:rPr lang="es-ES" dirty="0">
                <a:latin typeface="Calibri (Cuerpo)"/>
                <a:ea typeface="Calibri" panose="020F0502020204030204" pitchFamily="34" charset="0"/>
              </a:rPr>
              <a:t>)</a:t>
            </a:r>
            <a:endParaRPr lang="es-ES" dirty="0">
              <a:latin typeface="Calibri (Cuerpo)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675482" y="2680521"/>
            <a:ext cx="3876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 smtClean="0">
                <a:latin typeface="Calibri (Cuerpo)"/>
              </a:rPr>
              <a:t>En la práctica es una información costosa de obtener,</a:t>
            </a:r>
            <a:endParaRPr lang="es-ES" dirty="0">
              <a:latin typeface="Calibri (Cuerpo)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675482" y="3830399"/>
            <a:ext cx="38766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 smtClean="0">
                <a:latin typeface="Calibri (Cuerpo)"/>
              </a:rPr>
              <a:t>Habitualmente solo se recogen relaciones de parentesco tres o cuatro generaciones atrás,</a:t>
            </a:r>
            <a:endParaRPr lang="es-ES" dirty="0">
              <a:latin typeface="Calibri (Cuerpo)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675482" y="5246171"/>
            <a:ext cx="38766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i="1" dirty="0" smtClean="0">
                <a:latin typeface="Calibri (Cuerpo)"/>
              </a:rPr>
              <a:t>F</a:t>
            </a:r>
            <a:r>
              <a:rPr lang="es-ES" i="1" baseline="-25000" dirty="0" smtClean="0">
                <a:latin typeface="Calibri (Cuerpo)"/>
              </a:rPr>
              <a:t>ped</a:t>
            </a:r>
            <a:r>
              <a:rPr lang="es-ES" dirty="0" smtClean="0">
                <a:latin typeface="Calibri (Cuerpo)"/>
              </a:rPr>
              <a:t> es una expectativa del porcentaje real de genoma que es homocigoto.</a:t>
            </a:r>
            <a:endParaRPr lang="es-ES" dirty="0">
              <a:latin typeface="Calibri (Cuerpo)"/>
            </a:endParaRPr>
          </a:p>
        </p:txBody>
      </p:sp>
    </p:spTree>
    <p:extLst>
      <p:ext uri="{BB962C8B-B14F-4D97-AF65-F5344CB8AC3E}">
        <p14:creationId xmlns:p14="http://schemas.microsoft.com/office/powerpoint/2010/main" val="126660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632C95C0-D08E-4E4A-8C63-4D04DFCC2CC9}"/>
              </a:ext>
            </a:extLst>
          </p:cNvPr>
          <p:cNvSpPr txBox="1"/>
          <p:nvPr/>
        </p:nvSpPr>
        <p:spPr>
          <a:xfrm>
            <a:off x="2789153" y="260820"/>
            <a:ext cx="6528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Metodologías genómicas </a:t>
            </a:r>
            <a:r>
              <a:rPr lang="es-ES" sz="24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para la estima </a:t>
            </a:r>
          </a:p>
          <a:p>
            <a:pPr algn="ctr"/>
            <a:r>
              <a:rPr lang="es-ES" sz="24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del coeficiente de inbreeding, </a:t>
            </a:r>
            <a:r>
              <a:rPr lang="es-ES" sz="2400" b="1" i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F</a:t>
            </a:r>
            <a:endParaRPr lang="es-ES" i="1" baseline="-25000" dirty="0">
              <a:solidFill>
                <a:srgbClr val="C00000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B6917409-B9C3-4CC9-A22B-36208F011749}"/>
              </a:ext>
            </a:extLst>
          </p:cNvPr>
          <p:cNvSpPr txBox="1"/>
          <p:nvPr/>
        </p:nvSpPr>
        <p:spPr>
          <a:xfrm>
            <a:off x="923436" y="1427308"/>
            <a:ext cx="4442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dirty="0">
                <a:solidFill>
                  <a:srgbClr val="C00000"/>
                </a:solidFill>
                <a:latin typeface="Trebuchet MS (Cuerpo)"/>
                <a:ea typeface="Tahoma" panose="020B0604030504040204" pitchFamily="34" charset="0"/>
                <a:cs typeface="Tahoma" panose="020B0604030504040204" pitchFamily="34" charset="0"/>
              </a:rPr>
              <a:t>Un cambio de paradigma a la hora de estudiar la consanguinidad humana</a:t>
            </a:r>
          </a:p>
          <a:p>
            <a:endParaRPr lang="es-ES" b="1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xmlns="" id="{94698C00-5A94-4C2C-A628-571FE611B32D}"/>
              </a:ext>
            </a:extLst>
          </p:cNvPr>
          <p:cNvSpPr txBox="1"/>
          <p:nvPr/>
        </p:nvSpPr>
        <p:spPr>
          <a:xfrm>
            <a:off x="715618" y="2237868"/>
            <a:ext cx="4858376" cy="3448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sz="1700" b="1" dirty="0" smtClean="0"/>
              <a:t>Proporción real del genoma en </a:t>
            </a:r>
            <a:r>
              <a:rPr lang="es-ES" sz="1700" b="1" dirty="0" err="1" smtClean="0"/>
              <a:t>homocigosis</a:t>
            </a:r>
            <a:r>
              <a:rPr lang="es-ES" sz="1700" b="1" dirty="0" smtClean="0"/>
              <a:t>,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sz="1700" b="1" dirty="0" smtClean="0"/>
              <a:t>Capacidad de medir el efecto de relaciones de parentesco muy distantes temporalmente,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sz="1700" b="1" dirty="0" smtClean="0"/>
              <a:t>El análisis de cualquier individuo, incluso en aquellos sin información de </a:t>
            </a:r>
            <a:r>
              <a:rPr lang="es-ES" sz="1700" b="1" dirty="0" err="1" smtClean="0"/>
              <a:t>pedigrees</a:t>
            </a:r>
            <a:r>
              <a:rPr lang="es-ES" sz="1700" b="1" dirty="0" smtClean="0"/>
              <a:t>,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sz="1700" b="1" dirty="0" smtClean="0"/>
              <a:t>Conocer la posición exacta a nivel genómico y cromosómico de la </a:t>
            </a:r>
            <a:r>
              <a:rPr lang="es-ES" sz="1700" b="1" dirty="0" err="1" smtClean="0"/>
              <a:t>homocigosis</a:t>
            </a:r>
            <a:r>
              <a:rPr lang="es-ES" sz="1700" b="1" dirty="0" smtClean="0"/>
              <a:t>,</a:t>
            </a:r>
            <a:endParaRPr lang="es-ES" sz="1700" b="1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sz="1700" b="1" dirty="0"/>
              <a:t>Abaratamiento de los costes</a:t>
            </a:r>
            <a:r>
              <a:rPr lang="es-ES" sz="1700" dirty="0"/>
              <a:t>.</a:t>
            </a:r>
          </a:p>
          <a:p>
            <a:pPr algn="just">
              <a:lnSpc>
                <a:spcPct val="150000"/>
              </a:lnSpc>
            </a:pPr>
            <a:endParaRPr lang="es-ES" sz="1050" dirty="0"/>
          </a:p>
        </p:txBody>
      </p:sp>
      <p:grpSp>
        <p:nvGrpSpPr>
          <p:cNvPr id="20" name="Grupo 19"/>
          <p:cNvGrpSpPr/>
          <p:nvPr/>
        </p:nvGrpSpPr>
        <p:grpSpPr>
          <a:xfrm>
            <a:off x="6516560" y="1272782"/>
            <a:ext cx="4598767" cy="4657127"/>
            <a:chOff x="5208533" y="2215862"/>
            <a:chExt cx="4598767" cy="4657127"/>
          </a:xfrm>
        </p:grpSpPr>
        <p:pic>
          <p:nvPicPr>
            <p:cNvPr id="19" name="Imagen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27378" y="2215862"/>
              <a:ext cx="4505167" cy="4041574"/>
            </a:xfrm>
            <a:prstGeom prst="rect">
              <a:avLst/>
            </a:prstGeom>
          </p:spPr>
        </p:pic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xmlns="" id="{B6917409-B9C3-4CC9-A22B-36208F011749}"/>
                </a:ext>
              </a:extLst>
            </p:cNvPr>
            <p:cNvSpPr txBox="1"/>
            <p:nvPr/>
          </p:nvSpPr>
          <p:spPr>
            <a:xfrm>
              <a:off x="5208533" y="6257436"/>
              <a:ext cx="4598767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b="1" i="1" dirty="0">
                  <a:latin typeface="Times" panose="02020603050405020304" pitchFamily="18" charset="0"/>
                  <a:cs typeface="Times" panose="02020603050405020304" pitchFamily="18" charset="0"/>
                </a:rPr>
                <a:t>Términos de búsqueda</a:t>
              </a:r>
              <a:r>
                <a:rPr lang="es-ES" sz="1600" i="1" dirty="0">
                  <a:latin typeface="Times" panose="02020603050405020304" pitchFamily="18" charset="0"/>
                  <a:cs typeface="Times" panose="02020603050405020304" pitchFamily="18" charset="0"/>
                </a:rPr>
                <a:t>: </a:t>
              </a:r>
              <a:r>
                <a:rPr lang="es-ES" sz="1400" i="1" dirty="0" err="1">
                  <a:latin typeface="Times" panose="02020603050405020304" pitchFamily="18" charset="0"/>
                  <a:cs typeface="Times" panose="02020603050405020304" pitchFamily="18" charset="0"/>
                </a:rPr>
                <a:t>ROHs</a:t>
              </a:r>
              <a:r>
                <a:rPr lang="es-ES" sz="1400" i="1" dirty="0">
                  <a:latin typeface="Times" panose="02020603050405020304" pitchFamily="18" charset="0"/>
                  <a:cs typeface="Times" panose="02020603050405020304" pitchFamily="18" charset="0"/>
                </a:rPr>
                <a:t> &amp; </a:t>
              </a:r>
              <a:r>
                <a:rPr lang="es-ES" sz="1400" i="1" dirty="0" smtClean="0">
                  <a:latin typeface="Times" panose="02020603050405020304" pitchFamily="18" charset="0"/>
                  <a:cs typeface="Times" panose="02020603050405020304" pitchFamily="18" charset="0"/>
                </a:rPr>
                <a:t>Human </a:t>
              </a:r>
              <a:r>
                <a:rPr lang="es-ES" sz="1400" i="1" dirty="0" err="1">
                  <a:latin typeface="Times" panose="02020603050405020304" pitchFamily="18" charset="0"/>
                  <a:cs typeface="Times" panose="02020603050405020304" pitchFamily="18" charset="0"/>
                </a:rPr>
                <a:t>P</a:t>
              </a:r>
              <a:r>
                <a:rPr lang="es-ES" sz="1400" i="1" dirty="0" err="1" smtClean="0">
                  <a:latin typeface="Times" panose="02020603050405020304" pitchFamily="18" charset="0"/>
                  <a:cs typeface="Times" panose="02020603050405020304" pitchFamily="18" charset="0"/>
                </a:rPr>
                <a:t>opulations</a:t>
              </a:r>
              <a:endParaRPr lang="es-ES" sz="1400" i="1" dirty="0">
                <a:latin typeface="Times" panose="02020603050405020304" pitchFamily="18" charset="0"/>
                <a:cs typeface="Times" panose="02020603050405020304" pitchFamily="18" charset="0"/>
              </a:endParaRPr>
            </a:p>
            <a:p>
              <a:endParaRPr lang="es-ES" dirty="0">
                <a:solidFill>
                  <a:srgbClr val="FFC000"/>
                </a:solidFill>
              </a:endParaRPr>
            </a:p>
          </p:txBody>
        </p:sp>
      </p:grpSp>
      <p:sp>
        <p:nvSpPr>
          <p:cNvPr id="11" name="Google Shape;3841;p14"/>
          <p:cNvSpPr txBox="1">
            <a:spLocks/>
          </p:cNvSpPr>
          <p:nvPr/>
        </p:nvSpPr>
        <p:spPr>
          <a:xfrm>
            <a:off x="10819657" y="150763"/>
            <a:ext cx="1372343" cy="2239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Introducción</a:t>
            </a:r>
            <a:endParaRPr lang="en-US" sz="14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36289" y="2908849"/>
            <a:ext cx="6090142" cy="7694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200" b="1" dirty="0"/>
              <a:t>Tecnologías de secuenciación de nueva generación </a:t>
            </a:r>
            <a:endParaRPr lang="es-ES" sz="2200" b="1" dirty="0" smtClean="0"/>
          </a:p>
          <a:p>
            <a:pPr algn="ctr"/>
            <a:r>
              <a:rPr lang="es-ES" sz="2200" b="1" dirty="0" smtClean="0"/>
              <a:t>(</a:t>
            </a:r>
            <a:r>
              <a:rPr lang="es-ES" sz="2200" b="1" i="1" dirty="0" smtClean="0"/>
              <a:t>NGS, </a:t>
            </a:r>
            <a:r>
              <a:rPr lang="es-ES" sz="2200" b="1" i="1" dirty="0" err="1" smtClean="0"/>
              <a:t>Next</a:t>
            </a:r>
            <a:r>
              <a:rPr lang="es-ES" sz="2200" b="1" i="1" dirty="0" smtClean="0"/>
              <a:t> </a:t>
            </a:r>
            <a:r>
              <a:rPr lang="es-ES" sz="2200" b="1" i="1" dirty="0" err="1" smtClean="0"/>
              <a:t>Generation</a:t>
            </a:r>
            <a:r>
              <a:rPr lang="es-ES" sz="2200" b="1" i="1" dirty="0" smtClean="0"/>
              <a:t> </a:t>
            </a:r>
            <a:r>
              <a:rPr lang="es-ES" sz="2200" b="1" i="1" dirty="0" err="1" smtClean="0"/>
              <a:t>Sequencing</a:t>
            </a:r>
            <a:r>
              <a:rPr lang="es-ES" sz="2200" b="1" dirty="0" smtClean="0"/>
              <a:t>)</a:t>
            </a:r>
            <a:endParaRPr lang="es-ES" sz="2200" b="1" dirty="0"/>
          </a:p>
        </p:txBody>
      </p:sp>
      <p:sp>
        <p:nvSpPr>
          <p:cNvPr id="17" name="CuadroTexto 16"/>
          <p:cNvSpPr txBox="1"/>
          <p:nvPr/>
        </p:nvSpPr>
        <p:spPr>
          <a:xfrm>
            <a:off x="7373267" y="2908849"/>
            <a:ext cx="3888926" cy="7694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200" b="1" dirty="0"/>
              <a:t>Genotipado masivo </a:t>
            </a:r>
          </a:p>
          <a:p>
            <a:pPr algn="ctr"/>
            <a:r>
              <a:rPr lang="es-ES" sz="2200" b="1" dirty="0"/>
              <a:t>(</a:t>
            </a:r>
            <a:r>
              <a:rPr lang="es-ES" sz="2200" b="1" i="1" dirty="0" err="1"/>
              <a:t>Genome</a:t>
            </a:r>
            <a:r>
              <a:rPr lang="es-ES" sz="2200" b="1" i="1" dirty="0"/>
              <a:t>-Wide </a:t>
            </a:r>
            <a:r>
              <a:rPr lang="es-ES" sz="2200" b="1" i="1" dirty="0" err="1"/>
              <a:t>analysis</a:t>
            </a:r>
            <a:r>
              <a:rPr lang="es-ES" sz="2200" b="1" i="1" dirty="0"/>
              <a:t>, GW</a:t>
            </a:r>
            <a:r>
              <a:rPr lang="es-ES" sz="22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0551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2" grpId="0" animBg="1"/>
      <p:bldP spid="2" grpId="1" animBg="1"/>
      <p:bldP spid="17" grpId="0" animBg="1"/>
      <p:bldP spid="1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74124" y="1359373"/>
            <a:ext cx="3737263" cy="114003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ingle-point </a:t>
            </a:r>
            <a:r>
              <a:rPr lang="en-US" sz="26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sz="2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600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Multi-point methods</a:t>
            </a:r>
            <a:endParaRPr lang="es-ES" sz="26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274124" y="2658506"/>
            <a:ext cx="1745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rgbClr val="0066FF"/>
                </a:solidFill>
              </a:rPr>
              <a:t>PLINK v.1.9</a:t>
            </a:r>
            <a:endParaRPr lang="es-ES" sz="2400" b="1" dirty="0">
              <a:solidFill>
                <a:srgbClr val="0066FF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587879" y="2658504"/>
            <a:ext cx="3604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0066FF"/>
                </a:solidFill>
              </a:rPr>
              <a:t>Librería </a:t>
            </a:r>
            <a:r>
              <a:rPr lang="es-ES" sz="2400" b="1" i="1" dirty="0" err="1">
                <a:solidFill>
                  <a:srgbClr val="0066FF"/>
                </a:solidFill>
              </a:rPr>
              <a:t>detectRUNs</a:t>
            </a:r>
            <a:r>
              <a:rPr lang="es-ES" sz="2400" b="1" dirty="0">
                <a:solidFill>
                  <a:srgbClr val="0066FF"/>
                </a:solidFill>
              </a:rPr>
              <a:t> de R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632C95C0-D08E-4E4A-8C63-4D04DFCC2CC9}"/>
              </a:ext>
            </a:extLst>
          </p:cNvPr>
          <p:cNvSpPr txBox="1"/>
          <p:nvPr/>
        </p:nvSpPr>
        <p:spPr>
          <a:xfrm>
            <a:off x="2461044" y="102253"/>
            <a:ext cx="6647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Metodologías genómicas </a:t>
            </a:r>
            <a:r>
              <a:rPr lang="es-ES" sz="24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para la estima </a:t>
            </a:r>
          </a:p>
          <a:p>
            <a:pPr algn="ctr"/>
            <a:r>
              <a:rPr lang="es-ES" sz="24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del coeficiente de inbreeding, </a:t>
            </a:r>
            <a:r>
              <a:rPr lang="es-ES" sz="2400" b="1" i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F</a:t>
            </a:r>
            <a:endParaRPr lang="es-ES" i="1" baseline="-25000" dirty="0">
              <a:solidFill>
                <a:srgbClr val="C00000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653721" y="2658505"/>
            <a:ext cx="1143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rgbClr val="0066FF"/>
                </a:solidFill>
              </a:rPr>
              <a:t>F Suite</a:t>
            </a:r>
            <a:endParaRPr lang="es-ES" sz="2400" b="1" dirty="0">
              <a:solidFill>
                <a:srgbClr val="0066FF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4509427" y="3351672"/>
            <a:ext cx="3431969" cy="107721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ES" sz="1600" u="sng" dirty="0" smtClean="0">
                <a:solidFill>
                  <a:srgbClr val="FFFF00"/>
                </a:solidFill>
              </a:rPr>
              <a:t>Método de máxima verosimilitud (LHM)</a:t>
            </a:r>
            <a:r>
              <a:rPr lang="es-ES" sz="1600" dirty="0" smtClean="0">
                <a:solidFill>
                  <a:srgbClr val="FFFF00"/>
                </a:solidFill>
              </a:rPr>
              <a:t>. Usa </a:t>
            </a:r>
            <a:r>
              <a:rPr lang="es-ES" sz="1600" b="1" i="1" dirty="0" err="1" smtClean="0">
                <a:solidFill>
                  <a:srgbClr val="FFFF00"/>
                </a:solidFill>
              </a:rPr>
              <a:t>Hidden</a:t>
            </a:r>
            <a:r>
              <a:rPr lang="es-ES" sz="1600" b="1" i="1" dirty="0" smtClean="0">
                <a:solidFill>
                  <a:srgbClr val="FFFF00"/>
                </a:solidFill>
              </a:rPr>
              <a:t> </a:t>
            </a:r>
            <a:r>
              <a:rPr lang="es-ES" sz="1600" b="1" i="1" dirty="0" err="1" smtClean="0">
                <a:solidFill>
                  <a:srgbClr val="FFFF00"/>
                </a:solidFill>
              </a:rPr>
              <a:t>Markov</a:t>
            </a:r>
            <a:r>
              <a:rPr lang="es-ES" sz="1600" b="1" i="1" dirty="0" smtClean="0">
                <a:solidFill>
                  <a:srgbClr val="FFFF00"/>
                </a:solidFill>
              </a:rPr>
              <a:t> </a:t>
            </a:r>
            <a:r>
              <a:rPr lang="es-ES" sz="1600" b="1" i="1" dirty="0" err="1" smtClean="0">
                <a:solidFill>
                  <a:srgbClr val="FFFF00"/>
                </a:solidFill>
              </a:rPr>
              <a:t>Model</a:t>
            </a:r>
            <a:r>
              <a:rPr lang="es-ES" sz="1600" b="1" i="1" dirty="0" smtClean="0">
                <a:solidFill>
                  <a:srgbClr val="FFFF00"/>
                </a:solidFill>
              </a:rPr>
              <a:t> </a:t>
            </a:r>
            <a:r>
              <a:rPr lang="es-ES" sz="1600" b="1" dirty="0" smtClean="0">
                <a:solidFill>
                  <a:srgbClr val="FFFF00"/>
                </a:solidFill>
              </a:rPr>
              <a:t>(HMM) </a:t>
            </a:r>
            <a:r>
              <a:rPr lang="es-ES" sz="1600" dirty="0" smtClean="0">
                <a:solidFill>
                  <a:srgbClr val="FFFF00"/>
                </a:solidFill>
              </a:rPr>
              <a:t>para modelizar el proceso de los fragmentos </a:t>
            </a:r>
            <a:r>
              <a:rPr lang="es-ES" sz="1600" b="1" dirty="0" smtClean="0">
                <a:solidFill>
                  <a:srgbClr val="FFFF00"/>
                </a:solidFill>
              </a:rPr>
              <a:t>IBD </a:t>
            </a:r>
            <a:r>
              <a:rPr lang="es-ES" sz="1600" dirty="0" smtClean="0">
                <a:solidFill>
                  <a:srgbClr val="FFFF00"/>
                </a:solidFill>
              </a:rPr>
              <a:t>en un individuo. </a:t>
            </a:r>
            <a:endParaRPr lang="es-ES" sz="1600" dirty="0">
              <a:solidFill>
                <a:srgbClr val="FFFF00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3"/>
          <a:srcRect r="7407"/>
          <a:stretch/>
        </p:blipFill>
        <p:spPr>
          <a:xfrm>
            <a:off x="4671096" y="4808972"/>
            <a:ext cx="3582253" cy="12767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/>
              <p:cNvSpPr txBox="1"/>
              <p:nvPr/>
            </p:nvSpPr>
            <p:spPr>
              <a:xfrm>
                <a:off x="8587879" y="4626911"/>
                <a:ext cx="2602444" cy="5822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𝑅𝑂𝐻</m:t>
                          </m:r>
                        </m:sub>
                      </m:sSub>
                      <m:r>
                        <a:rPr lang="es-E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s-E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𝐿𝑒𝑛𝑔𝑡h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𝑅𝑂𝐻𝑠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s-E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𝑎𝑢𝑡𝑜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4" name="Cuadro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7879" y="4626911"/>
                <a:ext cx="2602444" cy="5822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uadroTexto 15"/>
          <p:cNvSpPr txBox="1"/>
          <p:nvPr/>
        </p:nvSpPr>
        <p:spPr>
          <a:xfrm>
            <a:off x="8438074" y="3383341"/>
            <a:ext cx="3431969" cy="83099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ES" sz="1600" b="1" i="1" dirty="0" smtClean="0">
                <a:solidFill>
                  <a:srgbClr val="FFFF00"/>
                </a:solidFill>
              </a:rPr>
              <a:t>F</a:t>
            </a:r>
            <a:r>
              <a:rPr lang="es-ES" sz="1600" b="1" i="1" baseline="-25000" dirty="0" smtClean="0">
                <a:solidFill>
                  <a:srgbClr val="FFFF00"/>
                </a:solidFill>
              </a:rPr>
              <a:t>ROH</a:t>
            </a:r>
            <a:r>
              <a:rPr lang="es-ES" sz="1600" dirty="0" smtClean="0">
                <a:solidFill>
                  <a:srgbClr val="FFFF00"/>
                </a:solidFill>
              </a:rPr>
              <a:t> se refiere a la proporción del genoma que está ocupado por </a:t>
            </a:r>
            <a:r>
              <a:rPr lang="es-ES" sz="1600" i="1" dirty="0" err="1">
                <a:solidFill>
                  <a:srgbClr val="FFFF00"/>
                </a:solidFill>
              </a:rPr>
              <a:t>R</a:t>
            </a:r>
            <a:r>
              <a:rPr lang="es-ES" sz="1600" i="1" dirty="0" err="1" smtClean="0">
                <a:solidFill>
                  <a:srgbClr val="FFFF00"/>
                </a:solidFill>
              </a:rPr>
              <a:t>uns</a:t>
            </a:r>
            <a:r>
              <a:rPr lang="es-ES" sz="1600" i="1" dirty="0" smtClean="0">
                <a:solidFill>
                  <a:srgbClr val="FFFF00"/>
                </a:solidFill>
              </a:rPr>
              <a:t> of </a:t>
            </a:r>
            <a:r>
              <a:rPr lang="es-ES" sz="1600" i="1" dirty="0" err="1">
                <a:solidFill>
                  <a:srgbClr val="FFFF00"/>
                </a:solidFill>
              </a:rPr>
              <a:t>H</a:t>
            </a:r>
            <a:r>
              <a:rPr lang="es-ES" sz="1600" i="1" dirty="0" err="1" smtClean="0">
                <a:solidFill>
                  <a:srgbClr val="FFFF00"/>
                </a:solidFill>
              </a:rPr>
              <a:t>omozygosity</a:t>
            </a:r>
            <a:r>
              <a:rPr lang="es-ES" sz="1600" dirty="0" smtClean="0">
                <a:solidFill>
                  <a:srgbClr val="FFFF00"/>
                </a:solidFill>
              </a:rPr>
              <a:t> (</a:t>
            </a:r>
            <a:r>
              <a:rPr lang="es-ES" sz="1600" i="1" dirty="0" smtClean="0">
                <a:solidFill>
                  <a:srgbClr val="FFFF00"/>
                </a:solidFill>
              </a:rPr>
              <a:t>ROHs</a:t>
            </a:r>
            <a:r>
              <a:rPr lang="es-ES" sz="1600" dirty="0" smtClean="0">
                <a:solidFill>
                  <a:srgbClr val="FFFF00"/>
                </a:solidFill>
              </a:rPr>
              <a:t>).</a:t>
            </a:r>
            <a:endParaRPr lang="es-ES" sz="1600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/>
              <p:cNvSpPr txBox="1"/>
              <p:nvPr/>
            </p:nvSpPr>
            <p:spPr>
              <a:xfrm>
                <a:off x="1041006" y="4327943"/>
                <a:ext cx="2051203" cy="627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s-E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s-E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7" name="Cuadro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06" y="4327943"/>
                <a:ext cx="2051203" cy="62715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uadroTexto 17"/>
          <p:cNvSpPr txBox="1"/>
          <p:nvPr/>
        </p:nvSpPr>
        <p:spPr>
          <a:xfrm>
            <a:off x="595495" y="3401628"/>
            <a:ext cx="3431969" cy="61555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ES" b="1" i="1" dirty="0" err="1" smtClean="0">
                <a:solidFill>
                  <a:srgbClr val="FFFF00"/>
                </a:solidFill>
              </a:rPr>
              <a:t>F</a:t>
            </a:r>
            <a:r>
              <a:rPr lang="es-ES" b="1" i="1" baseline="-25000" dirty="0" err="1" smtClean="0">
                <a:solidFill>
                  <a:srgbClr val="FFFF00"/>
                </a:solidFill>
              </a:rPr>
              <a:t>h</a:t>
            </a:r>
            <a:r>
              <a:rPr lang="es-ES" sz="1600" dirty="0" smtClean="0">
                <a:solidFill>
                  <a:srgbClr val="FFFF00"/>
                </a:solidFill>
              </a:rPr>
              <a:t> estima el valor de </a:t>
            </a:r>
            <a:r>
              <a:rPr lang="es-ES" sz="1600" b="1" i="1" dirty="0" smtClean="0">
                <a:solidFill>
                  <a:srgbClr val="FFFF00"/>
                </a:solidFill>
              </a:rPr>
              <a:t>F</a:t>
            </a:r>
            <a:r>
              <a:rPr lang="es-ES" sz="1600" dirty="0" smtClean="0">
                <a:solidFill>
                  <a:srgbClr val="FFFF00"/>
                </a:solidFill>
              </a:rPr>
              <a:t> basándose en el exceso de homozigosis a nivel de </a:t>
            </a:r>
            <a:r>
              <a:rPr lang="es-ES" sz="1600" dirty="0" err="1" smtClean="0">
                <a:solidFill>
                  <a:srgbClr val="FFFF00"/>
                </a:solidFill>
              </a:rPr>
              <a:t>SNPs</a:t>
            </a:r>
            <a:r>
              <a:rPr lang="es-ES" sz="1600" dirty="0" smtClean="0">
                <a:solidFill>
                  <a:srgbClr val="FFFF00"/>
                </a:solidFill>
              </a:rPr>
              <a:t>.</a:t>
            </a:r>
            <a:endParaRPr lang="es-ES" sz="1600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/>
              <p:cNvSpPr txBox="1"/>
              <p:nvPr/>
            </p:nvSpPr>
            <p:spPr>
              <a:xfrm>
                <a:off x="430975" y="5189135"/>
                <a:ext cx="3761011" cy="1077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ES" sz="1600" dirty="0" smtClean="0"/>
                  <a:t>O(</a:t>
                </a:r>
                <a:r>
                  <a:rPr lang="es-ES" sz="1600" dirty="0" err="1" smtClean="0"/>
                  <a:t>H</a:t>
                </a:r>
                <a:r>
                  <a:rPr lang="es-ES" sz="1600" baseline="-25000" dirty="0" err="1" smtClean="0"/>
                  <a:t>j</a:t>
                </a:r>
                <a:r>
                  <a:rPr lang="es-ES" sz="1600" dirty="0" smtClean="0"/>
                  <a:t>) es la homocigosidad observada en todos los SNPs para la persona j, </a:t>
                </a:r>
              </a:p>
              <a:p>
                <a:pPr algn="just"/>
                <a:r>
                  <a:rPr lang="es-ES" sz="1600" dirty="0" smtClean="0"/>
                  <a:t>E(H) es la homocigosidad esperada: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s-ES" sz="16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s-ES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1−2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𝑝𝑖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𝑝𝑖</m:t>
                        </m:r>
                        <m:r>
                          <a:rPr lang="es-ES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s-ES" sz="1600" dirty="0"/>
              </a:p>
            </p:txBody>
          </p:sp>
        </mc:Choice>
        <mc:Fallback xmlns="">
          <p:sp>
            <p:nvSpPr>
              <p:cNvPr id="19" name="Cuadro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75" y="5189135"/>
                <a:ext cx="3761011" cy="1077411"/>
              </a:xfrm>
              <a:prstGeom prst="rect">
                <a:avLst/>
              </a:prstGeom>
              <a:blipFill rotWithShape="0">
                <a:blip r:embed="rId6"/>
                <a:stretch>
                  <a:fillRect l="-7455" t="-1695" r="-810" b="-5254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913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2" grpId="0" animBg="1"/>
      <p:bldP spid="14" grpId="0"/>
      <p:bldP spid="16" grpId="0" animBg="1"/>
      <p:bldP spid="17" grpId="0"/>
      <p:bldP spid="18" grpId="0" animBg="1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96747" y="103129"/>
            <a:ext cx="1039585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s-ES" sz="2200" b="1" dirty="0" smtClean="0">
                <a:solidFill>
                  <a:schemeClr val="accent5">
                    <a:lumMod val="75000"/>
                  </a:schemeClr>
                </a:solidFill>
              </a:rPr>
              <a:t>A pesar del desarrollo de diferentes </a:t>
            </a:r>
            <a:r>
              <a:rPr lang="es-ES" sz="2200" b="1" dirty="0">
                <a:solidFill>
                  <a:schemeClr val="accent5">
                    <a:lumMod val="75000"/>
                  </a:schemeClr>
                </a:solidFill>
              </a:rPr>
              <a:t>metodologías </a:t>
            </a:r>
            <a:r>
              <a:rPr lang="es-ES" sz="2200" b="1" dirty="0" smtClean="0">
                <a:solidFill>
                  <a:schemeClr val="accent5">
                    <a:lumMod val="75000"/>
                  </a:schemeClr>
                </a:solidFill>
              </a:rPr>
              <a:t>conducentes a estimar </a:t>
            </a:r>
            <a:r>
              <a:rPr lang="es-ES" sz="2200" b="1" dirty="0" smtClean="0">
                <a:solidFill>
                  <a:srgbClr val="C00000"/>
                </a:solidFill>
              </a:rPr>
              <a:t>el valor </a:t>
            </a:r>
            <a:r>
              <a:rPr lang="es-ES" sz="2200" b="1" dirty="0">
                <a:solidFill>
                  <a:srgbClr val="C00000"/>
                </a:solidFill>
              </a:rPr>
              <a:t>de </a:t>
            </a:r>
            <a:r>
              <a:rPr lang="es-ES" sz="2200" b="1" i="1" dirty="0">
                <a:solidFill>
                  <a:srgbClr val="C00000"/>
                </a:solidFill>
              </a:rPr>
              <a:t>F</a:t>
            </a:r>
            <a:r>
              <a:rPr lang="es-ES" sz="2200" b="1" dirty="0">
                <a:solidFill>
                  <a:srgbClr val="C00000"/>
                </a:solidFill>
              </a:rPr>
              <a:t> a nivel genómico</a:t>
            </a:r>
            <a:r>
              <a:rPr lang="es-ES" sz="2200" b="1" dirty="0">
                <a:solidFill>
                  <a:schemeClr val="accent5">
                    <a:lumMod val="75000"/>
                  </a:schemeClr>
                </a:solidFill>
              </a:rPr>
              <a:t>, los estudios que emplean procesos de simulación genómica han llegado a la conclusión de que, el estimador más poderoso para detectar los efectos de la </a:t>
            </a:r>
            <a:r>
              <a:rPr lang="es-ES" sz="2200" b="1" dirty="0" smtClean="0">
                <a:solidFill>
                  <a:schemeClr val="accent5">
                    <a:lumMod val="75000"/>
                  </a:schemeClr>
                </a:solidFill>
              </a:rPr>
              <a:t>consanguinidad es </a:t>
            </a:r>
            <a:r>
              <a:rPr lang="es-ES" sz="2200" b="1" dirty="0">
                <a:solidFill>
                  <a:schemeClr val="accent5">
                    <a:lumMod val="75000"/>
                  </a:schemeClr>
                </a:solidFill>
              </a:rPr>
              <a:t>el denominado </a:t>
            </a:r>
            <a:r>
              <a:rPr lang="es-ES" sz="2400" b="1" i="1" dirty="0">
                <a:solidFill>
                  <a:srgbClr val="C00000"/>
                </a:solidFill>
              </a:rPr>
              <a:t>F</a:t>
            </a:r>
            <a:r>
              <a:rPr lang="es-ES" sz="2400" b="1" i="1" baseline="-25000" dirty="0">
                <a:solidFill>
                  <a:srgbClr val="C00000"/>
                </a:solidFill>
              </a:rPr>
              <a:t>ROH</a:t>
            </a:r>
            <a:r>
              <a:rPr lang="es-ES" sz="2200" b="1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3972754" y="1580457"/>
            <a:ext cx="3443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s-ES" sz="1600" i="1" dirty="0" err="1" smtClean="0">
                <a:solidFill>
                  <a:schemeClr val="accent5">
                    <a:lumMod val="75000"/>
                  </a:schemeClr>
                </a:solidFill>
              </a:rPr>
              <a:t>Keller</a:t>
            </a:r>
            <a:r>
              <a:rPr lang="es-ES" sz="1600" i="1" dirty="0" smtClean="0">
                <a:solidFill>
                  <a:schemeClr val="accent5">
                    <a:lumMod val="75000"/>
                  </a:schemeClr>
                </a:solidFill>
              </a:rPr>
              <a:t> et al., 2011; </a:t>
            </a:r>
            <a:r>
              <a:rPr lang="es-ES" sz="1600" i="1" dirty="0" err="1" smtClean="0">
                <a:solidFill>
                  <a:schemeClr val="accent5">
                    <a:lumMod val="75000"/>
                  </a:schemeClr>
                </a:solidFill>
              </a:rPr>
              <a:t>Gazal</a:t>
            </a:r>
            <a:r>
              <a:rPr lang="es-ES" sz="1600" i="1" dirty="0" smtClean="0">
                <a:solidFill>
                  <a:schemeClr val="accent5">
                    <a:lumMod val="75000"/>
                  </a:schemeClr>
                </a:solidFill>
              </a:rPr>
              <a:t> et al., 2014</a:t>
            </a:r>
            <a:r>
              <a:rPr lang="es-ES" sz="16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s-E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368" y="2379420"/>
            <a:ext cx="4538540" cy="427970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26" y="2322975"/>
            <a:ext cx="4396483" cy="427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05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adroTexto 100">
            <a:extLst>
              <a:ext uri="{FF2B5EF4-FFF2-40B4-BE49-F238E27FC236}">
                <a16:creationId xmlns:a16="http://schemas.microsoft.com/office/drawing/2014/main" xmlns="" id="{B6917409-B9C3-4CC9-A22B-36208F011749}"/>
              </a:ext>
            </a:extLst>
          </p:cNvPr>
          <p:cNvSpPr txBox="1"/>
          <p:nvPr/>
        </p:nvSpPr>
        <p:spPr>
          <a:xfrm>
            <a:off x="7070630" y="1381093"/>
            <a:ext cx="4018184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b="1" i="1" dirty="0">
                <a:solidFill>
                  <a:srgbClr val="0000FF"/>
                </a:solidFill>
                <a:cs typeface="Times" panose="02020603050405020304" pitchFamily="18" charset="0"/>
              </a:rPr>
              <a:t>Fragmentos </a:t>
            </a:r>
            <a:r>
              <a:rPr lang="es-ES" sz="1400" b="1" i="1" dirty="0" err="1">
                <a:solidFill>
                  <a:srgbClr val="0000FF"/>
                </a:solidFill>
                <a:cs typeface="Times" panose="02020603050405020304" pitchFamily="18" charset="0"/>
              </a:rPr>
              <a:t>ROHs</a:t>
            </a:r>
            <a:r>
              <a:rPr lang="es-ES" sz="1400" b="1" i="1" dirty="0">
                <a:solidFill>
                  <a:srgbClr val="0000FF"/>
                </a:solidFill>
                <a:cs typeface="Times" panose="02020603050405020304" pitchFamily="18" charset="0"/>
              </a:rPr>
              <a:t> (</a:t>
            </a:r>
            <a:r>
              <a:rPr lang="es-ES" sz="1400" b="1" i="1" dirty="0" err="1">
                <a:solidFill>
                  <a:srgbClr val="0000FF"/>
                </a:solidFill>
                <a:cs typeface="Times" panose="02020603050405020304" pitchFamily="18" charset="0"/>
              </a:rPr>
              <a:t>Runs</a:t>
            </a:r>
            <a:r>
              <a:rPr lang="es-ES" sz="1400" b="1" i="1" dirty="0">
                <a:solidFill>
                  <a:srgbClr val="0000FF"/>
                </a:solidFill>
                <a:cs typeface="Times" panose="02020603050405020304" pitchFamily="18" charset="0"/>
              </a:rPr>
              <a:t> of </a:t>
            </a:r>
            <a:r>
              <a:rPr lang="es-ES" sz="1400" b="1" i="1" dirty="0" err="1">
                <a:solidFill>
                  <a:srgbClr val="0000FF"/>
                </a:solidFill>
                <a:cs typeface="Times" panose="02020603050405020304" pitchFamily="18" charset="0"/>
              </a:rPr>
              <a:t>Homozigosity</a:t>
            </a:r>
            <a:r>
              <a:rPr lang="es-ES" sz="1400" b="1" i="1" dirty="0">
                <a:solidFill>
                  <a:srgbClr val="0000FF"/>
                </a:solidFill>
                <a:cs typeface="Times" panose="02020603050405020304" pitchFamily="18" charset="0"/>
              </a:rPr>
              <a:t>)</a:t>
            </a:r>
            <a:r>
              <a:rPr lang="es-ES" sz="1400" i="1" dirty="0">
                <a:solidFill>
                  <a:srgbClr val="0000FF"/>
                </a:solidFill>
                <a:cs typeface="Times" panose="02020603050405020304" pitchFamily="18" charset="0"/>
              </a:rPr>
              <a:t>:</a:t>
            </a:r>
          </a:p>
          <a:p>
            <a:r>
              <a:rPr lang="es-ES" sz="1400" i="1" dirty="0">
                <a:cs typeface="Times" panose="02020603050405020304" pitchFamily="18" charset="0"/>
              </a:rPr>
              <a:t>Segmentos cromosómicos idénticos por descendencia (IBD). </a:t>
            </a:r>
            <a:endParaRPr lang="es-ES" sz="1400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xmlns="" id="{9636D62B-6639-4174-B4C6-4FC6E551A473}"/>
              </a:ext>
            </a:extLst>
          </p:cNvPr>
          <p:cNvGrpSpPr/>
          <p:nvPr/>
        </p:nvGrpSpPr>
        <p:grpSpPr>
          <a:xfrm>
            <a:off x="631028" y="1420198"/>
            <a:ext cx="9890509" cy="5157969"/>
            <a:chOff x="631028" y="1420198"/>
            <a:chExt cx="9890509" cy="5157969"/>
          </a:xfrm>
        </p:grpSpPr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xmlns="" id="{5D203C46-4174-4783-9A8C-57D771110A49}"/>
                </a:ext>
              </a:extLst>
            </p:cNvPr>
            <p:cNvGrpSpPr/>
            <p:nvPr/>
          </p:nvGrpSpPr>
          <p:grpSpPr>
            <a:xfrm>
              <a:off x="631028" y="1420198"/>
              <a:ext cx="9890509" cy="5157969"/>
              <a:chOff x="631028" y="1420198"/>
              <a:chExt cx="9890509" cy="5157969"/>
            </a:xfrm>
          </p:grpSpPr>
          <p:sp>
            <p:nvSpPr>
              <p:cNvPr id="2" name="CuadroTexto 1"/>
              <p:cNvSpPr txBox="1"/>
              <p:nvPr/>
            </p:nvSpPr>
            <p:spPr>
              <a:xfrm>
                <a:off x="6709405" y="4630544"/>
                <a:ext cx="3812132" cy="19476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FF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s-ES" dirty="0"/>
              </a:p>
            </p:txBody>
          </p:sp>
          <p:grpSp>
            <p:nvGrpSpPr>
              <p:cNvPr id="7" name="Grupo 6">
                <a:extLst>
                  <a:ext uri="{FF2B5EF4-FFF2-40B4-BE49-F238E27FC236}">
                    <a16:creationId xmlns:a16="http://schemas.microsoft.com/office/drawing/2014/main" xmlns="" id="{B35DB617-185F-411A-97C3-7EE6EB10AEBD}"/>
                  </a:ext>
                </a:extLst>
              </p:cNvPr>
              <p:cNvGrpSpPr/>
              <p:nvPr/>
            </p:nvGrpSpPr>
            <p:grpSpPr>
              <a:xfrm>
                <a:off x="631028" y="1420198"/>
                <a:ext cx="9778259" cy="5093293"/>
                <a:chOff x="995036" y="414493"/>
                <a:chExt cx="9778259" cy="5093293"/>
              </a:xfrm>
            </p:grpSpPr>
            <p:sp>
              <p:nvSpPr>
                <p:cNvPr id="8" name="Rectángulo 7">
                  <a:extLst>
                    <a:ext uri="{FF2B5EF4-FFF2-40B4-BE49-F238E27FC236}">
                      <a16:creationId xmlns:a16="http://schemas.microsoft.com/office/drawing/2014/main" xmlns="" id="{96D2EDC5-AB9F-4017-A832-7F5E424FFCCA}"/>
                    </a:ext>
                  </a:extLst>
                </p:cNvPr>
                <p:cNvSpPr/>
                <p:nvPr/>
              </p:nvSpPr>
              <p:spPr>
                <a:xfrm>
                  <a:off x="3610099" y="414493"/>
                  <a:ext cx="617517" cy="629392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9" name="Elipse 8">
                  <a:extLst>
                    <a:ext uri="{FF2B5EF4-FFF2-40B4-BE49-F238E27FC236}">
                      <a16:creationId xmlns:a16="http://schemas.microsoft.com/office/drawing/2014/main" xmlns="" id="{0D12983A-0467-4DC8-A466-2A88E4CEC9AE}"/>
                    </a:ext>
                  </a:extLst>
                </p:cNvPr>
                <p:cNvSpPr/>
                <p:nvPr/>
              </p:nvSpPr>
              <p:spPr>
                <a:xfrm>
                  <a:off x="4794466" y="414493"/>
                  <a:ext cx="617517" cy="629392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10" name="Conector recto 9">
                  <a:extLst>
                    <a:ext uri="{FF2B5EF4-FFF2-40B4-BE49-F238E27FC236}">
                      <a16:creationId xmlns:a16="http://schemas.microsoft.com/office/drawing/2014/main" xmlns="" id="{EF8AE48D-CA20-486C-8D00-7F200A368C3B}"/>
                    </a:ext>
                  </a:extLst>
                </p:cNvPr>
                <p:cNvCxnSpPr>
                  <a:stCxn id="8" idx="3"/>
                  <a:endCxn id="9" idx="2"/>
                </p:cNvCxnSpPr>
                <p:nvPr/>
              </p:nvCxnSpPr>
              <p:spPr>
                <a:xfrm>
                  <a:off x="4227616" y="729189"/>
                  <a:ext cx="56685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Rectángulo 10">
                  <a:extLst>
                    <a:ext uri="{FF2B5EF4-FFF2-40B4-BE49-F238E27FC236}">
                      <a16:creationId xmlns:a16="http://schemas.microsoft.com/office/drawing/2014/main" xmlns="" id="{8448F1C9-3538-4BEE-A907-017C32715A8A}"/>
                    </a:ext>
                  </a:extLst>
                </p:cNvPr>
                <p:cNvSpPr/>
                <p:nvPr/>
              </p:nvSpPr>
              <p:spPr>
                <a:xfrm>
                  <a:off x="3610098" y="1681595"/>
                  <a:ext cx="617517" cy="62939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2" name="Rectángulo 11">
                  <a:extLst>
                    <a:ext uri="{FF2B5EF4-FFF2-40B4-BE49-F238E27FC236}">
                      <a16:creationId xmlns:a16="http://schemas.microsoft.com/office/drawing/2014/main" xmlns="" id="{0448EE0F-D965-4C81-A6A1-AE1F94E42C6E}"/>
                    </a:ext>
                  </a:extLst>
                </p:cNvPr>
                <p:cNvSpPr/>
                <p:nvPr/>
              </p:nvSpPr>
              <p:spPr>
                <a:xfrm>
                  <a:off x="4794466" y="1681595"/>
                  <a:ext cx="617517" cy="62939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3" name="Abrir corchete 12">
                  <a:extLst>
                    <a:ext uri="{FF2B5EF4-FFF2-40B4-BE49-F238E27FC236}">
                      <a16:creationId xmlns:a16="http://schemas.microsoft.com/office/drawing/2014/main" xmlns="" id="{D39D7658-2BE7-4FA8-8807-F60CAEC8E1C5}"/>
                    </a:ext>
                  </a:extLst>
                </p:cNvPr>
                <p:cNvSpPr/>
                <p:nvPr/>
              </p:nvSpPr>
              <p:spPr>
                <a:xfrm rot="16200000" flipH="1">
                  <a:off x="4378433" y="899003"/>
                  <a:ext cx="311922" cy="1231077"/>
                </a:xfrm>
                <a:prstGeom prst="leftBracke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14" name="Conector recto 13">
                  <a:extLst>
                    <a:ext uri="{FF2B5EF4-FFF2-40B4-BE49-F238E27FC236}">
                      <a16:creationId xmlns:a16="http://schemas.microsoft.com/office/drawing/2014/main" xmlns="" id="{51AFACD8-6C05-4407-9EA5-96A629262B77}"/>
                    </a:ext>
                  </a:extLst>
                </p:cNvPr>
                <p:cNvCxnSpPr>
                  <a:stCxn id="13" idx="1"/>
                </p:cNvCxnSpPr>
                <p:nvPr/>
              </p:nvCxnSpPr>
              <p:spPr>
                <a:xfrm flipH="1" flipV="1">
                  <a:off x="4531624" y="729189"/>
                  <a:ext cx="2771" cy="6293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Elipse 14">
                  <a:extLst>
                    <a:ext uri="{FF2B5EF4-FFF2-40B4-BE49-F238E27FC236}">
                      <a16:creationId xmlns:a16="http://schemas.microsoft.com/office/drawing/2014/main" xmlns="" id="{E2F6C377-D90B-40FF-B2E9-A42B21EF4EB5}"/>
                    </a:ext>
                  </a:extLst>
                </p:cNvPr>
                <p:cNvSpPr/>
                <p:nvPr/>
              </p:nvSpPr>
              <p:spPr>
                <a:xfrm>
                  <a:off x="5978834" y="1681595"/>
                  <a:ext cx="617517" cy="62939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6" name="Elipse 15">
                  <a:extLst>
                    <a:ext uri="{FF2B5EF4-FFF2-40B4-BE49-F238E27FC236}">
                      <a16:creationId xmlns:a16="http://schemas.microsoft.com/office/drawing/2014/main" xmlns="" id="{0BC5E82C-9CA9-4379-9F8E-16F4A8163CB0}"/>
                    </a:ext>
                  </a:extLst>
                </p:cNvPr>
                <p:cNvSpPr/>
                <p:nvPr/>
              </p:nvSpPr>
              <p:spPr>
                <a:xfrm>
                  <a:off x="2425730" y="1681595"/>
                  <a:ext cx="617517" cy="62939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17" name="Conector recto 16">
                  <a:extLst>
                    <a:ext uri="{FF2B5EF4-FFF2-40B4-BE49-F238E27FC236}">
                      <a16:creationId xmlns:a16="http://schemas.microsoft.com/office/drawing/2014/main" xmlns="" id="{51D5AB97-6A7D-4E5E-B10A-16D02F437664}"/>
                    </a:ext>
                  </a:extLst>
                </p:cNvPr>
                <p:cNvCxnSpPr>
                  <a:stCxn id="16" idx="6"/>
                  <a:endCxn id="11" idx="1"/>
                </p:cNvCxnSpPr>
                <p:nvPr/>
              </p:nvCxnSpPr>
              <p:spPr>
                <a:xfrm>
                  <a:off x="3043247" y="1996291"/>
                  <a:ext cx="566851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onector recto 17">
                  <a:extLst>
                    <a:ext uri="{FF2B5EF4-FFF2-40B4-BE49-F238E27FC236}">
                      <a16:creationId xmlns:a16="http://schemas.microsoft.com/office/drawing/2014/main" xmlns="" id="{778D8194-71AD-4448-ACD2-F8FA792EED36}"/>
                    </a:ext>
                  </a:extLst>
                </p:cNvPr>
                <p:cNvCxnSpPr>
                  <a:stCxn id="12" idx="3"/>
                  <a:endCxn id="15" idx="2"/>
                </p:cNvCxnSpPr>
                <p:nvPr/>
              </p:nvCxnSpPr>
              <p:spPr>
                <a:xfrm>
                  <a:off x="5411983" y="1996291"/>
                  <a:ext cx="566851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Rectángulo 18">
                  <a:extLst>
                    <a:ext uri="{FF2B5EF4-FFF2-40B4-BE49-F238E27FC236}">
                      <a16:creationId xmlns:a16="http://schemas.microsoft.com/office/drawing/2014/main" xmlns="" id="{125D9E30-B7E8-4E72-BB2F-2A4F5DDA0E57}"/>
                    </a:ext>
                  </a:extLst>
                </p:cNvPr>
                <p:cNvSpPr/>
                <p:nvPr/>
              </p:nvSpPr>
              <p:spPr>
                <a:xfrm>
                  <a:off x="3009999" y="2721091"/>
                  <a:ext cx="617517" cy="62939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0" name="Elipse 19">
                  <a:extLst>
                    <a:ext uri="{FF2B5EF4-FFF2-40B4-BE49-F238E27FC236}">
                      <a16:creationId xmlns:a16="http://schemas.microsoft.com/office/drawing/2014/main" xmlns="" id="{B5AB1E9B-BE5B-445E-9C16-26DF2A3A985C}"/>
                    </a:ext>
                  </a:extLst>
                </p:cNvPr>
                <p:cNvSpPr/>
                <p:nvPr/>
              </p:nvSpPr>
              <p:spPr>
                <a:xfrm>
                  <a:off x="5411983" y="2721091"/>
                  <a:ext cx="617517" cy="629392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21" name="Conector recto 20">
                  <a:extLst>
                    <a:ext uri="{FF2B5EF4-FFF2-40B4-BE49-F238E27FC236}">
                      <a16:creationId xmlns:a16="http://schemas.microsoft.com/office/drawing/2014/main" xmlns="" id="{1DF92212-0F03-4C9E-968E-D1D3AF83E148}"/>
                    </a:ext>
                  </a:extLst>
                </p:cNvPr>
                <p:cNvCxnSpPr/>
                <p:nvPr/>
              </p:nvCxnSpPr>
              <p:spPr>
                <a:xfrm flipV="1">
                  <a:off x="3321723" y="1996291"/>
                  <a:ext cx="0" cy="7248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Conector recto 21">
                  <a:extLst>
                    <a:ext uri="{FF2B5EF4-FFF2-40B4-BE49-F238E27FC236}">
                      <a16:creationId xmlns:a16="http://schemas.microsoft.com/office/drawing/2014/main" xmlns="" id="{122713E5-0BFC-4105-9384-C065C1015CAA}"/>
                    </a:ext>
                  </a:extLst>
                </p:cNvPr>
                <p:cNvCxnSpPr>
                  <a:stCxn id="20" idx="0"/>
                </p:cNvCxnSpPr>
                <p:nvPr/>
              </p:nvCxnSpPr>
              <p:spPr>
                <a:xfrm flipH="1" flipV="1">
                  <a:off x="5716586" y="1996291"/>
                  <a:ext cx="4156" cy="7248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Abrir corchete 22">
                  <a:extLst>
                    <a:ext uri="{FF2B5EF4-FFF2-40B4-BE49-F238E27FC236}">
                      <a16:creationId xmlns:a16="http://schemas.microsoft.com/office/drawing/2014/main" xmlns="" id="{36D12649-7BEA-4F7D-AB11-CC726A28484F}"/>
                    </a:ext>
                  </a:extLst>
                </p:cNvPr>
                <p:cNvSpPr/>
                <p:nvPr/>
              </p:nvSpPr>
              <p:spPr>
                <a:xfrm rot="16200000">
                  <a:off x="4398521" y="2270718"/>
                  <a:ext cx="238300" cy="2397829"/>
                </a:xfrm>
                <a:prstGeom prst="leftBracke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24" name="Conector recto 23">
                  <a:extLst>
                    <a:ext uri="{FF2B5EF4-FFF2-40B4-BE49-F238E27FC236}">
                      <a16:creationId xmlns:a16="http://schemas.microsoft.com/office/drawing/2014/main" xmlns="" id="{A50D2DF3-BFE7-488C-AF98-AE25EDFF56DA}"/>
                    </a:ext>
                  </a:extLst>
                </p:cNvPr>
                <p:cNvCxnSpPr/>
                <p:nvPr/>
              </p:nvCxnSpPr>
              <p:spPr>
                <a:xfrm flipV="1">
                  <a:off x="3318756" y="3536529"/>
                  <a:ext cx="2389121" cy="875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Rombo 24">
                  <a:extLst>
                    <a:ext uri="{FF2B5EF4-FFF2-40B4-BE49-F238E27FC236}">
                      <a16:creationId xmlns:a16="http://schemas.microsoft.com/office/drawing/2014/main" xmlns="" id="{0ED2B5F1-F233-450D-AD1A-F0C58CE1A5F2}"/>
                    </a:ext>
                  </a:extLst>
                </p:cNvPr>
                <p:cNvSpPr/>
                <p:nvPr/>
              </p:nvSpPr>
              <p:spPr>
                <a:xfrm>
                  <a:off x="4211713" y="3906050"/>
                  <a:ext cx="618309" cy="663108"/>
                </a:xfrm>
                <a:prstGeom prst="diamond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26" name="Conector recto 25">
                  <a:extLst>
                    <a:ext uri="{FF2B5EF4-FFF2-40B4-BE49-F238E27FC236}">
                      <a16:creationId xmlns:a16="http://schemas.microsoft.com/office/drawing/2014/main" xmlns="" id="{31E3D816-43E9-431C-9BE8-D263D798B4D9}"/>
                    </a:ext>
                  </a:extLst>
                </p:cNvPr>
                <p:cNvCxnSpPr>
                  <a:stCxn id="23" idx="1"/>
                  <a:endCxn id="25" idx="0"/>
                </p:cNvCxnSpPr>
                <p:nvPr/>
              </p:nvCxnSpPr>
              <p:spPr>
                <a:xfrm>
                  <a:off x="4517672" y="3588783"/>
                  <a:ext cx="3196" cy="31726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Forma libre 259">
                  <a:extLst>
                    <a:ext uri="{FF2B5EF4-FFF2-40B4-BE49-F238E27FC236}">
                      <a16:creationId xmlns:a16="http://schemas.microsoft.com/office/drawing/2014/main" xmlns="" id="{2743623E-43D6-4915-9C17-39182005B923}"/>
                    </a:ext>
                  </a:extLst>
                </p:cNvPr>
                <p:cNvSpPr/>
                <p:nvPr/>
              </p:nvSpPr>
              <p:spPr>
                <a:xfrm>
                  <a:off x="3140885" y="685738"/>
                  <a:ext cx="2750058" cy="2708248"/>
                </a:xfrm>
                <a:custGeom>
                  <a:avLst/>
                  <a:gdLst>
                    <a:gd name="connsiteX0" fmla="*/ 696697 w 2915126"/>
                    <a:gd name="connsiteY0" fmla="*/ 2562691 h 2586095"/>
                    <a:gd name="connsiteX1" fmla="*/ 5581 w 2915126"/>
                    <a:gd name="connsiteY1" fmla="*/ 2126756 h 2586095"/>
                    <a:gd name="connsiteX2" fmla="*/ 983776 w 2915126"/>
                    <a:gd name="connsiteY2" fmla="*/ 1286784 h 2586095"/>
                    <a:gd name="connsiteX3" fmla="*/ 2047032 w 2915126"/>
                    <a:gd name="connsiteY3" fmla="*/ 244 h 2586095"/>
                    <a:gd name="connsiteX4" fmla="*/ 2185255 w 2915126"/>
                    <a:gd name="connsiteY4" fmla="*/ 1393109 h 2586095"/>
                    <a:gd name="connsiteX5" fmla="*/ 2865739 w 2915126"/>
                    <a:gd name="connsiteY5" fmla="*/ 2403202 h 2586095"/>
                    <a:gd name="connsiteX6" fmla="*/ 696697 w 2915126"/>
                    <a:gd name="connsiteY6" fmla="*/ 2562691 h 25860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915126" h="2586095">
                      <a:moveTo>
                        <a:pt x="696697" y="2562691"/>
                      </a:moveTo>
                      <a:cubicBezTo>
                        <a:pt x="220004" y="2516617"/>
                        <a:pt x="-42265" y="2339407"/>
                        <a:pt x="5581" y="2126756"/>
                      </a:cubicBezTo>
                      <a:cubicBezTo>
                        <a:pt x="53427" y="1914105"/>
                        <a:pt x="643534" y="1641203"/>
                        <a:pt x="983776" y="1286784"/>
                      </a:cubicBezTo>
                      <a:cubicBezTo>
                        <a:pt x="1324018" y="932365"/>
                        <a:pt x="1846786" y="-17477"/>
                        <a:pt x="2047032" y="244"/>
                      </a:cubicBezTo>
                      <a:cubicBezTo>
                        <a:pt x="2247279" y="17965"/>
                        <a:pt x="2048804" y="992616"/>
                        <a:pt x="2185255" y="1393109"/>
                      </a:cubicBezTo>
                      <a:cubicBezTo>
                        <a:pt x="2321706" y="1793602"/>
                        <a:pt x="3119148" y="2204728"/>
                        <a:pt x="2865739" y="2403202"/>
                      </a:cubicBezTo>
                      <a:cubicBezTo>
                        <a:pt x="2612330" y="2601676"/>
                        <a:pt x="1173390" y="2608765"/>
                        <a:pt x="696697" y="2562691"/>
                      </a:cubicBezTo>
                      <a:close/>
                    </a:path>
                  </a:pathLst>
                </a:cu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8" name="Forma libre 260">
                  <a:extLst>
                    <a:ext uri="{FF2B5EF4-FFF2-40B4-BE49-F238E27FC236}">
                      <a16:creationId xmlns:a16="http://schemas.microsoft.com/office/drawing/2014/main" xmlns="" id="{1E9CB5BA-3671-4145-B343-54459E628473}"/>
                    </a:ext>
                  </a:extLst>
                </p:cNvPr>
                <p:cNvSpPr/>
                <p:nvPr/>
              </p:nvSpPr>
              <p:spPr>
                <a:xfrm>
                  <a:off x="3131138" y="798168"/>
                  <a:ext cx="2759805" cy="2628635"/>
                </a:xfrm>
                <a:custGeom>
                  <a:avLst/>
                  <a:gdLst>
                    <a:gd name="connsiteX0" fmla="*/ 2562477 w 2980819"/>
                    <a:gd name="connsiteY0" fmla="*/ 2509348 h 2515050"/>
                    <a:gd name="connsiteX1" fmla="*/ 2934617 w 2980819"/>
                    <a:gd name="connsiteY1" fmla="*/ 2084046 h 2515050"/>
                    <a:gd name="connsiteX2" fmla="*/ 2073379 w 2980819"/>
                    <a:gd name="connsiteY2" fmla="*/ 1233441 h 2515050"/>
                    <a:gd name="connsiteX3" fmla="*/ 946328 w 2980819"/>
                    <a:gd name="connsiteY3" fmla="*/ 65 h 2515050"/>
                    <a:gd name="connsiteX4" fmla="*/ 754942 w 2980819"/>
                    <a:gd name="connsiteY4" fmla="*/ 1286604 h 2515050"/>
                    <a:gd name="connsiteX5" fmla="*/ 63826 w 2980819"/>
                    <a:gd name="connsiteY5" fmla="*/ 2254167 h 2515050"/>
                    <a:gd name="connsiteX6" fmla="*/ 2562477 w 2980819"/>
                    <a:gd name="connsiteY6" fmla="*/ 2509348 h 2515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980819" h="2515050">
                      <a:moveTo>
                        <a:pt x="2562477" y="2509348"/>
                      </a:moveTo>
                      <a:cubicBezTo>
                        <a:pt x="3040942" y="2480994"/>
                        <a:pt x="3016133" y="2296697"/>
                        <a:pt x="2934617" y="2084046"/>
                      </a:cubicBezTo>
                      <a:cubicBezTo>
                        <a:pt x="2853101" y="1871395"/>
                        <a:pt x="2404760" y="1580771"/>
                        <a:pt x="2073379" y="1233441"/>
                      </a:cubicBezTo>
                      <a:cubicBezTo>
                        <a:pt x="1741997" y="886111"/>
                        <a:pt x="1166067" y="-8796"/>
                        <a:pt x="946328" y="65"/>
                      </a:cubicBezTo>
                      <a:cubicBezTo>
                        <a:pt x="726588" y="8925"/>
                        <a:pt x="902026" y="910920"/>
                        <a:pt x="754942" y="1286604"/>
                      </a:cubicBezTo>
                      <a:cubicBezTo>
                        <a:pt x="607858" y="1662288"/>
                        <a:pt x="-235658" y="2046832"/>
                        <a:pt x="63826" y="2254167"/>
                      </a:cubicBezTo>
                      <a:cubicBezTo>
                        <a:pt x="363310" y="2461502"/>
                        <a:pt x="2084012" y="2537702"/>
                        <a:pt x="2562477" y="2509348"/>
                      </a:cubicBezTo>
                      <a:close/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9" name="CuadroTexto 28">
                  <a:extLst>
                    <a:ext uri="{FF2B5EF4-FFF2-40B4-BE49-F238E27FC236}">
                      <a16:creationId xmlns:a16="http://schemas.microsoft.com/office/drawing/2014/main" xmlns="" id="{DA59C6D9-B4CA-4CE3-9B54-C3D411BDCD3B}"/>
                    </a:ext>
                  </a:extLst>
                </p:cNvPr>
                <p:cNvSpPr txBox="1"/>
                <p:nvPr/>
              </p:nvSpPr>
              <p:spPr>
                <a:xfrm>
                  <a:off x="1001533" y="613502"/>
                  <a:ext cx="4146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</a:t>
                  </a:r>
                </a:p>
              </p:txBody>
            </p:sp>
            <p:sp>
              <p:nvSpPr>
                <p:cNvPr id="30" name="CuadroTexto 29">
                  <a:extLst>
                    <a:ext uri="{FF2B5EF4-FFF2-40B4-BE49-F238E27FC236}">
                      <a16:creationId xmlns:a16="http://schemas.microsoft.com/office/drawing/2014/main" xmlns="" id="{ECD5323B-E51A-491D-8B1C-32C860C15214}"/>
                    </a:ext>
                  </a:extLst>
                </p:cNvPr>
                <p:cNvSpPr txBox="1"/>
                <p:nvPr/>
              </p:nvSpPr>
              <p:spPr>
                <a:xfrm>
                  <a:off x="995036" y="1811625"/>
                  <a:ext cx="4146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II</a:t>
                  </a:r>
                </a:p>
              </p:txBody>
            </p:sp>
            <p:sp>
              <p:nvSpPr>
                <p:cNvPr id="31" name="CuadroTexto 30">
                  <a:extLst>
                    <a:ext uri="{FF2B5EF4-FFF2-40B4-BE49-F238E27FC236}">
                      <a16:creationId xmlns:a16="http://schemas.microsoft.com/office/drawing/2014/main" xmlns="" id="{C0155CA6-0857-40D7-9446-D0E059E548B4}"/>
                    </a:ext>
                  </a:extLst>
                </p:cNvPr>
                <p:cNvSpPr txBox="1"/>
                <p:nvPr/>
              </p:nvSpPr>
              <p:spPr>
                <a:xfrm>
                  <a:off x="1001533" y="2967991"/>
                  <a:ext cx="5272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III</a:t>
                  </a:r>
                </a:p>
              </p:txBody>
            </p:sp>
            <p:sp>
              <p:nvSpPr>
                <p:cNvPr id="32" name="CuadroTexto 31">
                  <a:extLst>
                    <a:ext uri="{FF2B5EF4-FFF2-40B4-BE49-F238E27FC236}">
                      <a16:creationId xmlns:a16="http://schemas.microsoft.com/office/drawing/2014/main" xmlns="" id="{30E00858-3BD5-4D3F-9074-A7EBBE5E59A7}"/>
                    </a:ext>
                  </a:extLst>
                </p:cNvPr>
                <p:cNvSpPr txBox="1"/>
                <p:nvPr/>
              </p:nvSpPr>
              <p:spPr>
                <a:xfrm>
                  <a:off x="1033431" y="4052938"/>
                  <a:ext cx="5272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IV</a:t>
                  </a:r>
                </a:p>
              </p:txBody>
            </p:sp>
            <p:sp>
              <p:nvSpPr>
                <p:cNvPr id="33" name="CuadroTexto 32">
                  <a:extLst>
                    <a:ext uri="{FF2B5EF4-FFF2-40B4-BE49-F238E27FC236}">
                      <a16:creationId xmlns:a16="http://schemas.microsoft.com/office/drawing/2014/main" xmlns="" id="{27204DE6-14DD-4DD0-8223-E205F00F1787}"/>
                    </a:ext>
                  </a:extLst>
                </p:cNvPr>
                <p:cNvSpPr txBox="1"/>
                <p:nvPr/>
              </p:nvSpPr>
              <p:spPr>
                <a:xfrm>
                  <a:off x="3313157" y="442694"/>
                  <a:ext cx="19553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34" name="CuadroTexto 33">
                  <a:extLst>
                    <a:ext uri="{FF2B5EF4-FFF2-40B4-BE49-F238E27FC236}">
                      <a16:creationId xmlns:a16="http://schemas.microsoft.com/office/drawing/2014/main" xmlns="" id="{1D0B60D4-F5C6-4311-A2BE-5CFF804014BD}"/>
                    </a:ext>
                  </a:extLst>
                </p:cNvPr>
                <p:cNvSpPr txBox="1"/>
                <p:nvPr/>
              </p:nvSpPr>
              <p:spPr>
                <a:xfrm>
                  <a:off x="4531624" y="444253"/>
                  <a:ext cx="19553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35" name="CuadroTexto 34">
                  <a:extLst>
                    <a:ext uri="{FF2B5EF4-FFF2-40B4-BE49-F238E27FC236}">
                      <a16:creationId xmlns:a16="http://schemas.microsoft.com/office/drawing/2014/main" xmlns="" id="{927A2DA3-77B3-473B-B1BD-CD09917EAD16}"/>
                    </a:ext>
                  </a:extLst>
                </p:cNvPr>
                <p:cNvSpPr txBox="1"/>
                <p:nvPr/>
              </p:nvSpPr>
              <p:spPr>
                <a:xfrm>
                  <a:off x="2169627" y="1670503"/>
                  <a:ext cx="19553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36" name="CuadroTexto 35">
                  <a:extLst>
                    <a:ext uri="{FF2B5EF4-FFF2-40B4-BE49-F238E27FC236}">
                      <a16:creationId xmlns:a16="http://schemas.microsoft.com/office/drawing/2014/main" xmlns="" id="{6CBC67BE-B8B2-43D3-BF83-5F86B649E5DD}"/>
                    </a:ext>
                  </a:extLst>
                </p:cNvPr>
                <p:cNvSpPr txBox="1"/>
                <p:nvPr/>
              </p:nvSpPr>
              <p:spPr>
                <a:xfrm>
                  <a:off x="3313157" y="1670503"/>
                  <a:ext cx="19553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37" name="CuadroTexto 36">
                  <a:extLst>
                    <a:ext uri="{FF2B5EF4-FFF2-40B4-BE49-F238E27FC236}">
                      <a16:creationId xmlns:a16="http://schemas.microsoft.com/office/drawing/2014/main" xmlns="" id="{BA7AD9D4-8F09-46E0-B10C-08E41441077E}"/>
                    </a:ext>
                  </a:extLst>
                </p:cNvPr>
                <p:cNvSpPr txBox="1"/>
                <p:nvPr/>
              </p:nvSpPr>
              <p:spPr>
                <a:xfrm>
                  <a:off x="4504283" y="1664749"/>
                  <a:ext cx="19553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</a:p>
              </p:txBody>
            </p:sp>
            <p:sp>
              <p:nvSpPr>
                <p:cNvPr id="38" name="CuadroTexto 37">
                  <a:extLst>
                    <a:ext uri="{FF2B5EF4-FFF2-40B4-BE49-F238E27FC236}">
                      <a16:creationId xmlns:a16="http://schemas.microsoft.com/office/drawing/2014/main" xmlns="" id="{3E64333A-76AD-4192-83F1-B02A91C7A68E}"/>
                    </a:ext>
                  </a:extLst>
                </p:cNvPr>
                <p:cNvSpPr txBox="1"/>
                <p:nvPr/>
              </p:nvSpPr>
              <p:spPr>
                <a:xfrm>
                  <a:off x="5735361" y="1652677"/>
                  <a:ext cx="19553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</a:p>
              </p:txBody>
            </p:sp>
            <p:sp>
              <p:nvSpPr>
                <p:cNvPr id="39" name="CuadroTexto 38">
                  <a:extLst>
                    <a:ext uri="{FF2B5EF4-FFF2-40B4-BE49-F238E27FC236}">
                      <a16:creationId xmlns:a16="http://schemas.microsoft.com/office/drawing/2014/main" xmlns="" id="{814BBBF3-66F4-4DC8-A849-82E113F1EF0E}"/>
                    </a:ext>
                  </a:extLst>
                </p:cNvPr>
                <p:cNvSpPr txBox="1"/>
                <p:nvPr/>
              </p:nvSpPr>
              <p:spPr>
                <a:xfrm>
                  <a:off x="2707691" y="2699133"/>
                  <a:ext cx="19553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40" name="CuadroTexto 39">
                  <a:extLst>
                    <a:ext uri="{FF2B5EF4-FFF2-40B4-BE49-F238E27FC236}">
                      <a16:creationId xmlns:a16="http://schemas.microsoft.com/office/drawing/2014/main" xmlns="" id="{706CE140-5202-43E8-AE44-9AF459C7B2EE}"/>
                    </a:ext>
                  </a:extLst>
                </p:cNvPr>
                <p:cNvSpPr txBox="1"/>
                <p:nvPr/>
              </p:nvSpPr>
              <p:spPr>
                <a:xfrm>
                  <a:off x="5161915" y="2669206"/>
                  <a:ext cx="19553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41" name="CuadroTexto 40">
                  <a:extLst>
                    <a:ext uri="{FF2B5EF4-FFF2-40B4-BE49-F238E27FC236}">
                      <a16:creationId xmlns:a16="http://schemas.microsoft.com/office/drawing/2014/main" xmlns="" id="{26855D98-5822-4A07-8910-3D8629BBBB45}"/>
                    </a:ext>
                  </a:extLst>
                </p:cNvPr>
                <p:cNvSpPr txBox="1"/>
                <p:nvPr/>
              </p:nvSpPr>
              <p:spPr>
                <a:xfrm>
                  <a:off x="4022255" y="3851851"/>
                  <a:ext cx="19553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42" name="Rectángulo 41">
                  <a:extLst>
                    <a:ext uri="{FF2B5EF4-FFF2-40B4-BE49-F238E27FC236}">
                      <a16:creationId xmlns:a16="http://schemas.microsoft.com/office/drawing/2014/main" xmlns="" id="{CB5A9935-3BD4-4AAF-B8BE-36DCF5E95A48}"/>
                    </a:ext>
                  </a:extLst>
                </p:cNvPr>
                <p:cNvSpPr/>
                <p:nvPr/>
              </p:nvSpPr>
              <p:spPr>
                <a:xfrm>
                  <a:off x="5952310" y="461278"/>
                  <a:ext cx="154380" cy="568341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3" name="Rectángulo 42">
                  <a:extLst>
                    <a:ext uri="{FF2B5EF4-FFF2-40B4-BE49-F238E27FC236}">
                      <a16:creationId xmlns:a16="http://schemas.microsoft.com/office/drawing/2014/main" xmlns="" id="{5C1896D9-B91F-4B33-82A6-138A7A6284B2}"/>
                    </a:ext>
                  </a:extLst>
                </p:cNvPr>
                <p:cNvSpPr/>
                <p:nvPr/>
              </p:nvSpPr>
              <p:spPr>
                <a:xfrm>
                  <a:off x="6189930" y="461896"/>
                  <a:ext cx="154380" cy="568341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4" name="Rectángulo 43">
                  <a:extLst>
                    <a:ext uri="{FF2B5EF4-FFF2-40B4-BE49-F238E27FC236}">
                      <a16:creationId xmlns:a16="http://schemas.microsoft.com/office/drawing/2014/main" xmlns="" id="{3DCFD832-BF7B-4F44-81E3-B3F07F06C6A3}"/>
                    </a:ext>
                  </a:extLst>
                </p:cNvPr>
                <p:cNvSpPr/>
                <p:nvPr/>
              </p:nvSpPr>
              <p:spPr>
                <a:xfrm>
                  <a:off x="2718730" y="461278"/>
                  <a:ext cx="154380" cy="568341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5" name="Rectángulo 44">
                  <a:extLst>
                    <a:ext uri="{FF2B5EF4-FFF2-40B4-BE49-F238E27FC236}">
                      <a16:creationId xmlns:a16="http://schemas.microsoft.com/office/drawing/2014/main" xmlns="" id="{AC7CBE93-F5FE-47E9-8411-391F43C39368}"/>
                    </a:ext>
                  </a:extLst>
                </p:cNvPr>
                <p:cNvSpPr/>
                <p:nvPr/>
              </p:nvSpPr>
              <p:spPr>
                <a:xfrm>
                  <a:off x="2956350" y="461896"/>
                  <a:ext cx="154380" cy="568341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6" name="Rectángulo 45">
                  <a:extLst>
                    <a:ext uri="{FF2B5EF4-FFF2-40B4-BE49-F238E27FC236}">
                      <a16:creationId xmlns:a16="http://schemas.microsoft.com/office/drawing/2014/main" xmlns="" id="{AB69C819-8795-47C0-82BF-B76A02D86636}"/>
                    </a:ext>
                  </a:extLst>
                </p:cNvPr>
                <p:cNvSpPr/>
                <p:nvPr/>
              </p:nvSpPr>
              <p:spPr>
                <a:xfrm>
                  <a:off x="7065104" y="1711503"/>
                  <a:ext cx="154380" cy="23024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7" name="Rectángulo 46">
                  <a:extLst>
                    <a:ext uri="{FF2B5EF4-FFF2-40B4-BE49-F238E27FC236}">
                      <a16:creationId xmlns:a16="http://schemas.microsoft.com/office/drawing/2014/main" xmlns="" id="{FBBD284A-31BB-4089-B4AF-085FF2DB535A}"/>
                    </a:ext>
                  </a:extLst>
                </p:cNvPr>
                <p:cNvSpPr/>
                <p:nvPr/>
              </p:nvSpPr>
              <p:spPr>
                <a:xfrm>
                  <a:off x="7302724" y="1712120"/>
                  <a:ext cx="154380" cy="317311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8" name="Rectángulo 47">
                  <a:extLst>
                    <a:ext uri="{FF2B5EF4-FFF2-40B4-BE49-F238E27FC236}">
                      <a16:creationId xmlns:a16="http://schemas.microsoft.com/office/drawing/2014/main" xmlns="" id="{E07E7175-A60F-4534-96A2-B9C03AEE02FB}"/>
                    </a:ext>
                  </a:extLst>
                </p:cNvPr>
                <p:cNvSpPr/>
                <p:nvPr/>
              </p:nvSpPr>
              <p:spPr>
                <a:xfrm>
                  <a:off x="6849806" y="2723925"/>
                  <a:ext cx="154380" cy="5683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9" name="Rectángulo 48">
                  <a:extLst>
                    <a:ext uri="{FF2B5EF4-FFF2-40B4-BE49-F238E27FC236}">
                      <a16:creationId xmlns:a16="http://schemas.microsoft.com/office/drawing/2014/main" xmlns="" id="{F9CED66F-5B01-43B4-A022-F33CCD238075}"/>
                    </a:ext>
                  </a:extLst>
                </p:cNvPr>
                <p:cNvSpPr/>
                <p:nvPr/>
              </p:nvSpPr>
              <p:spPr>
                <a:xfrm>
                  <a:off x="1663016" y="1743626"/>
                  <a:ext cx="154380" cy="67999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0" name="Rectángulo 49">
                  <a:extLst>
                    <a:ext uri="{FF2B5EF4-FFF2-40B4-BE49-F238E27FC236}">
                      <a16:creationId xmlns:a16="http://schemas.microsoft.com/office/drawing/2014/main" xmlns="" id="{417EE7EE-A12B-4F33-9216-CC6A223449B1}"/>
                    </a:ext>
                  </a:extLst>
                </p:cNvPr>
                <p:cNvSpPr/>
                <p:nvPr/>
              </p:nvSpPr>
              <p:spPr>
                <a:xfrm>
                  <a:off x="1900636" y="2029431"/>
                  <a:ext cx="154380" cy="283153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1" name="Rectángulo 50">
                  <a:extLst>
                    <a:ext uri="{FF2B5EF4-FFF2-40B4-BE49-F238E27FC236}">
                      <a16:creationId xmlns:a16="http://schemas.microsoft.com/office/drawing/2014/main" xmlns="" id="{76622B6F-F151-489F-9460-FD940448449D}"/>
                    </a:ext>
                  </a:extLst>
                </p:cNvPr>
                <p:cNvSpPr/>
                <p:nvPr/>
              </p:nvSpPr>
              <p:spPr>
                <a:xfrm>
                  <a:off x="2098573" y="2768982"/>
                  <a:ext cx="154380" cy="5683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2" name="Rectángulo 51">
                  <a:extLst>
                    <a:ext uri="{FF2B5EF4-FFF2-40B4-BE49-F238E27FC236}">
                      <a16:creationId xmlns:a16="http://schemas.microsoft.com/office/drawing/2014/main" xmlns="" id="{052481A2-E6A1-4B2B-AB3E-416A2F2AA054}"/>
                    </a:ext>
                  </a:extLst>
                </p:cNvPr>
                <p:cNvSpPr/>
                <p:nvPr/>
              </p:nvSpPr>
              <p:spPr>
                <a:xfrm>
                  <a:off x="1662308" y="2109487"/>
                  <a:ext cx="154380" cy="20150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3" name="Rectángulo 52">
                  <a:extLst>
                    <a:ext uri="{FF2B5EF4-FFF2-40B4-BE49-F238E27FC236}">
                      <a16:creationId xmlns:a16="http://schemas.microsoft.com/office/drawing/2014/main" xmlns="" id="{3211C38A-53AF-4DA5-8431-D99C8CA106A0}"/>
                    </a:ext>
                  </a:extLst>
                </p:cNvPr>
                <p:cNvSpPr/>
                <p:nvPr/>
              </p:nvSpPr>
              <p:spPr>
                <a:xfrm>
                  <a:off x="1661495" y="1811625"/>
                  <a:ext cx="154380" cy="29786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4" name="Rectángulo 53">
                  <a:extLst>
                    <a:ext uri="{FF2B5EF4-FFF2-40B4-BE49-F238E27FC236}">
                      <a16:creationId xmlns:a16="http://schemas.microsoft.com/office/drawing/2014/main" xmlns="" id="{F55AFF06-E98C-4705-8598-5AD5B2B8FCE7}"/>
                    </a:ext>
                  </a:extLst>
                </p:cNvPr>
                <p:cNvSpPr/>
                <p:nvPr/>
              </p:nvSpPr>
              <p:spPr>
                <a:xfrm>
                  <a:off x="1900975" y="1743626"/>
                  <a:ext cx="154380" cy="285805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5" name="Rectángulo 54">
                  <a:extLst>
                    <a:ext uri="{FF2B5EF4-FFF2-40B4-BE49-F238E27FC236}">
                      <a16:creationId xmlns:a16="http://schemas.microsoft.com/office/drawing/2014/main" xmlns="" id="{CE2BB3E2-9B64-4E6C-8D97-31EC907CBD04}"/>
                    </a:ext>
                  </a:extLst>
                </p:cNvPr>
                <p:cNvSpPr/>
                <p:nvPr/>
              </p:nvSpPr>
              <p:spPr>
                <a:xfrm>
                  <a:off x="7065104" y="1950710"/>
                  <a:ext cx="154380" cy="245153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6" name="Rectángulo 55">
                  <a:extLst>
                    <a:ext uri="{FF2B5EF4-FFF2-40B4-BE49-F238E27FC236}">
                      <a16:creationId xmlns:a16="http://schemas.microsoft.com/office/drawing/2014/main" xmlns="" id="{ADE015FA-B28F-4080-9159-B07D72FB63B6}"/>
                    </a:ext>
                  </a:extLst>
                </p:cNvPr>
                <p:cNvSpPr/>
                <p:nvPr/>
              </p:nvSpPr>
              <p:spPr>
                <a:xfrm>
                  <a:off x="7065104" y="2195864"/>
                  <a:ext cx="154380" cy="8459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7" name="Rectángulo 56">
                  <a:extLst>
                    <a:ext uri="{FF2B5EF4-FFF2-40B4-BE49-F238E27FC236}">
                      <a16:creationId xmlns:a16="http://schemas.microsoft.com/office/drawing/2014/main" xmlns="" id="{9C4610EC-CCEF-409C-B431-2C907CFBC010}"/>
                    </a:ext>
                  </a:extLst>
                </p:cNvPr>
                <p:cNvSpPr/>
                <p:nvPr/>
              </p:nvSpPr>
              <p:spPr>
                <a:xfrm>
                  <a:off x="7302724" y="2041380"/>
                  <a:ext cx="154380" cy="239081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8" name="Rectángulo 57">
                  <a:extLst>
                    <a:ext uri="{FF2B5EF4-FFF2-40B4-BE49-F238E27FC236}">
                      <a16:creationId xmlns:a16="http://schemas.microsoft.com/office/drawing/2014/main" xmlns="" id="{3489A21D-3D08-4206-967A-3223A86E8921}"/>
                    </a:ext>
                  </a:extLst>
                </p:cNvPr>
                <p:cNvSpPr/>
                <p:nvPr/>
              </p:nvSpPr>
              <p:spPr>
                <a:xfrm>
                  <a:off x="6618020" y="2724123"/>
                  <a:ext cx="154380" cy="11928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9" name="Rectángulo 58">
                  <a:extLst>
                    <a:ext uri="{FF2B5EF4-FFF2-40B4-BE49-F238E27FC236}">
                      <a16:creationId xmlns:a16="http://schemas.microsoft.com/office/drawing/2014/main" xmlns="" id="{4850B4AB-580E-4B1D-882F-1AB230993648}"/>
                    </a:ext>
                  </a:extLst>
                </p:cNvPr>
                <p:cNvSpPr/>
                <p:nvPr/>
              </p:nvSpPr>
              <p:spPr>
                <a:xfrm>
                  <a:off x="6618020" y="2853447"/>
                  <a:ext cx="154380" cy="122116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0" name="Rectángulo 59">
                  <a:extLst>
                    <a:ext uri="{FF2B5EF4-FFF2-40B4-BE49-F238E27FC236}">
                      <a16:creationId xmlns:a16="http://schemas.microsoft.com/office/drawing/2014/main" xmlns="" id="{58CB8CD7-CF94-4399-9769-8835F33B2B6C}"/>
                    </a:ext>
                  </a:extLst>
                </p:cNvPr>
                <p:cNvSpPr/>
                <p:nvPr/>
              </p:nvSpPr>
              <p:spPr>
                <a:xfrm>
                  <a:off x="6618020" y="2988085"/>
                  <a:ext cx="154380" cy="118141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1" name="Rectángulo 60">
                  <a:extLst>
                    <a:ext uri="{FF2B5EF4-FFF2-40B4-BE49-F238E27FC236}">
                      <a16:creationId xmlns:a16="http://schemas.microsoft.com/office/drawing/2014/main" xmlns="" id="{DCF432C7-A7B9-4AF3-9B2D-22462D69EE14}"/>
                    </a:ext>
                  </a:extLst>
                </p:cNvPr>
                <p:cNvSpPr/>
                <p:nvPr/>
              </p:nvSpPr>
              <p:spPr>
                <a:xfrm>
                  <a:off x="6618020" y="3109151"/>
                  <a:ext cx="154380" cy="12944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2" name="Rectángulo 61">
                  <a:extLst>
                    <a:ext uri="{FF2B5EF4-FFF2-40B4-BE49-F238E27FC236}">
                      <a16:creationId xmlns:a16="http://schemas.microsoft.com/office/drawing/2014/main" xmlns="" id="{875933F3-E367-4036-AA68-FEC8BCB9E773}"/>
                    </a:ext>
                  </a:extLst>
                </p:cNvPr>
                <p:cNvSpPr/>
                <p:nvPr/>
              </p:nvSpPr>
              <p:spPr>
                <a:xfrm>
                  <a:off x="6618020" y="3249541"/>
                  <a:ext cx="154380" cy="4571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3" name="Rectángulo 62">
                  <a:extLst>
                    <a:ext uri="{FF2B5EF4-FFF2-40B4-BE49-F238E27FC236}">
                      <a16:creationId xmlns:a16="http://schemas.microsoft.com/office/drawing/2014/main" xmlns="" id="{583FFC34-E1D6-47C2-A1B1-65FF3D7A3F42}"/>
                    </a:ext>
                  </a:extLst>
                </p:cNvPr>
                <p:cNvSpPr/>
                <p:nvPr/>
              </p:nvSpPr>
              <p:spPr>
                <a:xfrm>
                  <a:off x="2333478" y="2767422"/>
                  <a:ext cx="152424" cy="75981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4" name="Rectángulo 63">
                  <a:extLst>
                    <a:ext uri="{FF2B5EF4-FFF2-40B4-BE49-F238E27FC236}">
                      <a16:creationId xmlns:a16="http://schemas.microsoft.com/office/drawing/2014/main" xmlns="" id="{2DEBEED9-082A-43AB-97D4-4662C857BBDB}"/>
                    </a:ext>
                  </a:extLst>
                </p:cNvPr>
                <p:cNvSpPr/>
                <p:nvPr/>
              </p:nvSpPr>
              <p:spPr>
                <a:xfrm>
                  <a:off x="2331522" y="2853447"/>
                  <a:ext cx="154380" cy="191896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5" name="Rectángulo 64">
                  <a:extLst>
                    <a:ext uri="{FF2B5EF4-FFF2-40B4-BE49-F238E27FC236}">
                      <a16:creationId xmlns:a16="http://schemas.microsoft.com/office/drawing/2014/main" xmlns="" id="{252A65C1-6AE1-4B3B-85C6-F0287F557E54}"/>
                    </a:ext>
                  </a:extLst>
                </p:cNvPr>
                <p:cNvSpPr/>
                <p:nvPr/>
              </p:nvSpPr>
              <p:spPr>
                <a:xfrm>
                  <a:off x="2331522" y="3055864"/>
                  <a:ext cx="154380" cy="161067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6" name="Rectángulo 65">
                  <a:extLst>
                    <a:ext uri="{FF2B5EF4-FFF2-40B4-BE49-F238E27FC236}">
                      <a16:creationId xmlns:a16="http://schemas.microsoft.com/office/drawing/2014/main" xmlns="" id="{D9F8BC01-2DBC-4FDD-938F-AF08CB4A7EC3}"/>
                    </a:ext>
                  </a:extLst>
                </p:cNvPr>
                <p:cNvSpPr/>
                <p:nvPr/>
              </p:nvSpPr>
              <p:spPr>
                <a:xfrm>
                  <a:off x="2331522" y="3216932"/>
                  <a:ext cx="154380" cy="11883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7" name="Flecha derecha 299">
                  <a:extLst>
                    <a:ext uri="{FF2B5EF4-FFF2-40B4-BE49-F238E27FC236}">
                      <a16:creationId xmlns:a16="http://schemas.microsoft.com/office/drawing/2014/main" xmlns="" id="{DC5FF501-C5D7-4D2E-94A8-AD5AFF9E0AAD}"/>
                    </a:ext>
                  </a:extLst>
                </p:cNvPr>
                <p:cNvSpPr/>
                <p:nvPr/>
              </p:nvSpPr>
              <p:spPr>
                <a:xfrm>
                  <a:off x="6372959" y="4660366"/>
                  <a:ext cx="571202" cy="213935"/>
                </a:xfrm>
                <a:prstGeom prst="rightArrow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grpSp>
              <p:nvGrpSpPr>
                <p:cNvPr id="68" name="Grupo 67">
                  <a:extLst>
                    <a:ext uri="{FF2B5EF4-FFF2-40B4-BE49-F238E27FC236}">
                      <a16:creationId xmlns:a16="http://schemas.microsoft.com/office/drawing/2014/main" xmlns="" id="{CA6E1E32-36A2-4D99-AE48-286C193CC07A}"/>
                    </a:ext>
                  </a:extLst>
                </p:cNvPr>
                <p:cNvGrpSpPr/>
                <p:nvPr/>
              </p:nvGrpSpPr>
              <p:grpSpPr>
                <a:xfrm>
                  <a:off x="7122161" y="3624839"/>
                  <a:ext cx="3651134" cy="1882947"/>
                  <a:chOff x="4658703" y="4302250"/>
                  <a:chExt cx="3651134" cy="1882947"/>
                </a:xfrm>
              </p:grpSpPr>
              <p:sp>
                <p:nvSpPr>
                  <p:cNvPr id="88" name="CuadroTexto 87">
                    <a:extLst>
                      <a:ext uri="{FF2B5EF4-FFF2-40B4-BE49-F238E27FC236}">
                        <a16:creationId xmlns:a16="http://schemas.microsoft.com/office/drawing/2014/main" xmlns="" id="{6D2F5F80-26DE-4BDB-AD63-D893694CA894}"/>
                      </a:ext>
                    </a:extLst>
                  </p:cNvPr>
                  <p:cNvSpPr txBox="1"/>
                  <p:nvPr/>
                </p:nvSpPr>
                <p:spPr>
                  <a:xfrm>
                    <a:off x="4678836" y="4882738"/>
                    <a:ext cx="755399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Alelo 1</a:t>
                    </a:r>
                  </a:p>
                </p:txBody>
              </p:sp>
              <p:sp>
                <p:nvSpPr>
                  <p:cNvPr id="89" name="CuadroTexto 88">
                    <a:extLst>
                      <a:ext uri="{FF2B5EF4-FFF2-40B4-BE49-F238E27FC236}">
                        <a16:creationId xmlns:a16="http://schemas.microsoft.com/office/drawing/2014/main" xmlns="" id="{48662104-4167-441D-84B2-5FDAE7BAF12E}"/>
                      </a:ext>
                    </a:extLst>
                  </p:cNvPr>
                  <p:cNvSpPr txBox="1"/>
                  <p:nvPr/>
                </p:nvSpPr>
                <p:spPr>
                  <a:xfrm>
                    <a:off x="4658703" y="5265601"/>
                    <a:ext cx="755399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Alelo 2</a:t>
                    </a:r>
                  </a:p>
                </p:txBody>
              </p:sp>
              <p:grpSp>
                <p:nvGrpSpPr>
                  <p:cNvPr id="90" name="Grupo 89">
                    <a:extLst>
                      <a:ext uri="{FF2B5EF4-FFF2-40B4-BE49-F238E27FC236}">
                        <a16:creationId xmlns:a16="http://schemas.microsoft.com/office/drawing/2014/main" xmlns="" id="{C25FAB4A-F435-493F-9F59-6AF72186531E}"/>
                      </a:ext>
                    </a:extLst>
                  </p:cNvPr>
                  <p:cNvGrpSpPr/>
                  <p:nvPr/>
                </p:nvGrpSpPr>
                <p:grpSpPr>
                  <a:xfrm>
                    <a:off x="5196911" y="4302250"/>
                    <a:ext cx="3112926" cy="1882947"/>
                    <a:chOff x="5196911" y="4302250"/>
                    <a:chExt cx="3112926" cy="1882947"/>
                  </a:xfrm>
                </p:grpSpPr>
                <p:cxnSp>
                  <p:nvCxnSpPr>
                    <p:cNvPr id="91" name="Conector recto 90">
                      <a:extLst>
                        <a:ext uri="{FF2B5EF4-FFF2-40B4-BE49-F238E27FC236}">
                          <a16:creationId xmlns:a16="http://schemas.microsoft.com/office/drawing/2014/main" xmlns="" id="{37391C75-F54A-47BC-AAD3-FA52877ABC2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538781" y="5018141"/>
                      <a:ext cx="2633298" cy="10065"/>
                    </a:xfrm>
                    <a:prstGeom prst="line">
                      <a:avLst/>
                    </a:prstGeom>
                    <a:ln w="28575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" name="Conector recto 91">
                      <a:extLst>
                        <a:ext uri="{FF2B5EF4-FFF2-40B4-BE49-F238E27FC236}">
                          <a16:creationId xmlns:a16="http://schemas.microsoft.com/office/drawing/2014/main" xmlns="" id="{4AEC042C-45AD-4AB3-82C2-12D886D63CCE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5543354" y="5413341"/>
                      <a:ext cx="2628725" cy="2419"/>
                    </a:xfrm>
                    <a:prstGeom prst="line">
                      <a:avLst/>
                    </a:prstGeom>
                    <a:ln w="28575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3" name="CuadroTexto 92">
                      <a:extLst>
                        <a:ext uri="{FF2B5EF4-FFF2-40B4-BE49-F238E27FC236}">
                          <a16:creationId xmlns:a16="http://schemas.microsoft.com/office/drawing/2014/main" xmlns="" id="{CEDD57A5-E608-4A88-A409-49B332E3858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196911" y="4302250"/>
                      <a:ext cx="755399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s-ES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SNPs</a:t>
                      </a:r>
                    </a:p>
                  </p:txBody>
                </p:sp>
                <p:sp>
                  <p:nvSpPr>
                    <p:cNvPr id="94" name="CuadroTexto 93">
                      <a:extLst>
                        <a:ext uri="{FF2B5EF4-FFF2-40B4-BE49-F238E27FC236}">
                          <a16:creationId xmlns:a16="http://schemas.microsoft.com/office/drawing/2014/main" xmlns="" id="{53AC993F-DA71-4A86-AA12-EE77A88B078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76050" y="4667961"/>
                      <a:ext cx="2733787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s-E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 A   A  CC  G – T   G  A  A  C   A  </a:t>
                      </a:r>
                    </a:p>
                  </p:txBody>
                </p:sp>
                <p:sp>
                  <p:nvSpPr>
                    <p:cNvPr id="95" name="CuadroTexto 94">
                      <a:extLst>
                        <a:ext uri="{FF2B5EF4-FFF2-40B4-BE49-F238E27FC236}">
                          <a16:creationId xmlns:a16="http://schemas.microsoft.com/office/drawing/2014/main" xmlns="" id="{AC2463DD-C26A-4A7A-8E87-4264CE35BCE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74919" y="5466064"/>
                      <a:ext cx="2496753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s-E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 C   A  CC  G – T   G  A  A  T   G  </a:t>
                      </a:r>
                    </a:p>
                  </p:txBody>
                </p:sp>
                <p:sp>
                  <p:nvSpPr>
                    <p:cNvPr id="96" name="Abrir corchete 95">
                      <a:extLst>
                        <a:ext uri="{FF2B5EF4-FFF2-40B4-BE49-F238E27FC236}">
                          <a16:creationId xmlns:a16="http://schemas.microsoft.com/office/drawing/2014/main" xmlns="" id="{957D6CC0-1FBA-4920-9F0D-9E625B7DD154}"/>
                        </a:ext>
                      </a:extLst>
                    </p:cNvPr>
                    <p:cNvSpPr/>
                    <p:nvPr/>
                  </p:nvSpPr>
                  <p:spPr>
                    <a:xfrm rot="5400000" flipH="1">
                      <a:off x="6751697" y="5002606"/>
                      <a:ext cx="98058" cy="1561605"/>
                    </a:xfrm>
                    <a:prstGeom prst="leftBracket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  <p:cxnSp>
                  <p:nvCxnSpPr>
                    <p:cNvPr id="97" name="Conector recto de flecha 96">
                      <a:extLst>
                        <a:ext uri="{FF2B5EF4-FFF2-40B4-BE49-F238E27FC236}">
                          <a16:creationId xmlns:a16="http://schemas.microsoft.com/office/drawing/2014/main" xmlns="" id="{0FE6958B-EA89-4F3A-93A0-DFF286B4DE2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763354" y="4524294"/>
                      <a:ext cx="377912" cy="56745"/>
                    </a:xfrm>
                    <a:prstGeom prst="straightConnector1">
                      <a:avLst/>
                    </a:prstGeom>
                    <a:ln w="28575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8" name="CuadroTexto 97">
                      <a:extLst>
                        <a:ext uri="{FF2B5EF4-FFF2-40B4-BE49-F238E27FC236}">
                          <a16:creationId xmlns:a16="http://schemas.microsoft.com/office/drawing/2014/main" xmlns="" id="{776423AB-0E8C-4694-B6C9-1DCBEA4605E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63354" y="5892809"/>
                      <a:ext cx="2546483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s-ES" sz="13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Región de Homocigosis (</a:t>
                      </a:r>
                      <a:r>
                        <a:rPr lang="es-ES" sz="1300" b="1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ROH</a:t>
                      </a:r>
                      <a:r>
                        <a:rPr lang="es-ES" sz="13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p:txBody>
                </p:sp>
              </p:grpSp>
            </p:grpSp>
            <p:grpSp>
              <p:nvGrpSpPr>
                <p:cNvPr id="69" name="Grupo 68">
                  <a:extLst>
                    <a:ext uri="{FF2B5EF4-FFF2-40B4-BE49-F238E27FC236}">
                      <a16:creationId xmlns:a16="http://schemas.microsoft.com/office/drawing/2014/main" xmlns="" id="{C5CA117F-AD91-4B62-9AC4-EA9B3E383171}"/>
                    </a:ext>
                  </a:extLst>
                </p:cNvPr>
                <p:cNvGrpSpPr/>
                <p:nvPr/>
              </p:nvGrpSpPr>
              <p:grpSpPr>
                <a:xfrm>
                  <a:off x="4904856" y="4424494"/>
                  <a:ext cx="1256774" cy="812464"/>
                  <a:chOff x="2583987" y="4679001"/>
                  <a:chExt cx="1256774" cy="812464"/>
                </a:xfrm>
              </p:grpSpPr>
              <p:sp>
                <p:nvSpPr>
                  <p:cNvPr id="70" name="Rectángulo 69">
                    <a:extLst>
                      <a:ext uri="{FF2B5EF4-FFF2-40B4-BE49-F238E27FC236}">
                        <a16:creationId xmlns:a16="http://schemas.microsoft.com/office/drawing/2014/main" xmlns="" id="{61EA6720-4E04-46B9-81C9-B31245D5AB15}"/>
                      </a:ext>
                    </a:extLst>
                  </p:cNvPr>
                  <p:cNvSpPr/>
                  <p:nvPr/>
                </p:nvSpPr>
                <p:spPr>
                  <a:xfrm>
                    <a:off x="2648482" y="4679923"/>
                    <a:ext cx="216921" cy="5051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71" name="Rectángulo 70">
                    <a:extLst>
                      <a:ext uri="{FF2B5EF4-FFF2-40B4-BE49-F238E27FC236}">
                        <a16:creationId xmlns:a16="http://schemas.microsoft.com/office/drawing/2014/main" xmlns="" id="{A463CB05-AB4C-4D52-9BBA-008E0F35E601}"/>
                      </a:ext>
                    </a:extLst>
                  </p:cNvPr>
                  <p:cNvSpPr/>
                  <p:nvPr/>
                </p:nvSpPr>
                <p:spPr>
                  <a:xfrm>
                    <a:off x="2648483" y="4800844"/>
                    <a:ext cx="215789" cy="21729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72" name="Rectángulo 71">
                    <a:extLst>
                      <a:ext uri="{FF2B5EF4-FFF2-40B4-BE49-F238E27FC236}">
                        <a16:creationId xmlns:a16="http://schemas.microsoft.com/office/drawing/2014/main" xmlns="" id="{9089D850-BA05-49A4-B11D-9584B062B5D1}"/>
                      </a:ext>
                    </a:extLst>
                  </p:cNvPr>
                  <p:cNvSpPr/>
                  <p:nvPr/>
                </p:nvSpPr>
                <p:spPr>
                  <a:xfrm>
                    <a:off x="2647351" y="4742380"/>
                    <a:ext cx="216921" cy="56745"/>
                  </a:xfrm>
                  <a:prstGeom prst="rect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73" name="Rectángulo 72">
                    <a:extLst>
                      <a:ext uri="{FF2B5EF4-FFF2-40B4-BE49-F238E27FC236}">
                        <a16:creationId xmlns:a16="http://schemas.microsoft.com/office/drawing/2014/main" xmlns="" id="{C4E89884-AD25-4992-A2D7-E39628C4E6AD}"/>
                      </a:ext>
                    </a:extLst>
                  </p:cNvPr>
                  <p:cNvSpPr/>
                  <p:nvPr/>
                </p:nvSpPr>
                <p:spPr>
                  <a:xfrm>
                    <a:off x="2647351" y="5028206"/>
                    <a:ext cx="216921" cy="21754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74" name="Rectángulo 73">
                    <a:extLst>
                      <a:ext uri="{FF2B5EF4-FFF2-40B4-BE49-F238E27FC236}">
                        <a16:creationId xmlns:a16="http://schemas.microsoft.com/office/drawing/2014/main" xmlns="" id="{7F8727B5-A6E5-4F6F-9207-F6F6A0EF74D6}"/>
                      </a:ext>
                    </a:extLst>
                  </p:cNvPr>
                  <p:cNvSpPr/>
                  <p:nvPr/>
                </p:nvSpPr>
                <p:spPr>
                  <a:xfrm>
                    <a:off x="2647351" y="5321626"/>
                    <a:ext cx="216921" cy="164228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75" name="Rectángulo 74">
                    <a:extLst>
                      <a:ext uri="{FF2B5EF4-FFF2-40B4-BE49-F238E27FC236}">
                        <a16:creationId xmlns:a16="http://schemas.microsoft.com/office/drawing/2014/main" xmlns="" id="{E30BCE78-F014-4ED3-B1FB-E56C92C4B8EA}"/>
                      </a:ext>
                    </a:extLst>
                  </p:cNvPr>
                  <p:cNvSpPr/>
                  <p:nvPr/>
                </p:nvSpPr>
                <p:spPr>
                  <a:xfrm>
                    <a:off x="2647351" y="5247467"/>
                    <a:ext cx="216921" cy="74159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76" name="Rectángulo 75">
                    <a:extLst>
                      <a:ext uri="{FF2B5EF4-FFF2-40B4-BE49-F238E27FC236}">
                        <a16:creationId xmlns:a16="http://schemas.microsoft.com/office/drawing/2014/main" xmlns="" id="{6A2012AB-7C26-4FFA-96BA-7E453AA41B76}"/>
                      </a:ext>
                    </a:extLst>
                  </p:cNvPr>
                  <p:cNvSpPr/>
                  <p:nvPr/>
                </p:nvSpPr>
                <p:spPr>
                  <a:xfrm>
                    <a:off x="3568409" y="4679001"/>
                    <a:ext cx="216921" cy="16369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77" name="Rectángulo 76">
                    <a:extLst>
                      <a:ext uri="{FF2B5EF4-FFF2-40B4-BE49-F238E27FC236}">
                        <a16:creationId xmlns:a16="http://schemas.microsoft.com/office/drawing/2014/main" xmlns="" id="{E0620E9C-1097-4F6D-A5D5-93F52CA42E29}"/>
                      </a:ext>
                    </a:extLst>
                  </p:cNvPr>
                  <p:cNvSpPr/>
                  <p:nvPr/>
                </p:nvSpPr>
                <p:spPr>
                  <a:xfrm>
                    <a:off x="3568408" y="4849487"/>
                    <a:ext cx="216921" cy="27932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78" name="Rectángulo 77">
                    <a:extLst>
                      <a:ext uri="{FF2B5EF4-FFF2-40B4-BE49-F238E27FC236}">
                        <a16:creationId xmlns:a16="http://schemas.microsoft.com/office/drawing/2014/main" xmlns="" id="{10D349A0-10CA-450C-AF25-252E4C6F2813}"/>
                      </a:ext>
                    </a:extLst>
                  </p:cNvPr>
                  <p:cNvSpPr/>
                  <p:nvPr/>
                </p:nvSpPr>
                <p:spPr>
                  <a:xfrm>
                    <a:off x="3568407" y="5128809"/>
                    <a:ext cx="216921" cy="116940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79" name="Rectángulo 78">
                    <a:extLst>
                      <a:ext uri="{FF2B5EF4-FFF2-40B4-BE49-F238E27FC236}">
                        <a16:creationId xmlns:a16="http://schemas.microsoft.com/office/drawing/2014/main" xmlns="" id="{5884C74D-E262-4BCA-A46E-C1B69309AF30}"/>
                      </a:ext>
                    </a:extLst>
                  </p:cNvPr>
                  <p:cNvSpPr/>
                  <p:nvPr/>
                </p:nvSpPr>
                <p:spPr>
                  <a:xfrm>
                    <a:off x="3568406" y="5252343"/>
                    <a:ext cx="216921" cy="163417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80" name="Rectángulo 79">
                    <a:extLst>
                      <a:ext uri="{FF2B5EF4-FFF2-40B4-BE49-F238E27FC236}">
                        <a16:creationId xmlns:a16="http://schemas.microsoft.com/office/drawing/2014/main" xmlns="" id="{D79A02A1-A5D2-4E15-B52B-9976AA616374}"/>
                      </a:ext>
                    </a:extLst>
                  </p:cNvPr>
                  <p:cNvSpPr/>
                  <p:nvPr/>
                </p:nvSpPr>
                <p:spPr>
                  <a:xfrm>
                    <a:off x="3568406" y="5408131"/>
                    <a:ext cx="216921" cy="83334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cxnSp>
                <p:nvCxnSpPr>
                  <p:cNvPr id="81" name="Conector recto 80">
                    <a:extLst>
                      <a:ext uri="{FF2B5EF4-FFF2-40B4-BE49-F238E27FC236}">
                        <a16:creationId xmlns:a16="http://schemas.microsoft.com/office/drawing/2014/main" xmlns="" id="{9378EE49-A74F-4CB9-B251-A9B21B4B0EAE}"/>
                      </a:ext>
                    </a:extLst>
                  </p:cNvPr>
                  <p:cNvCxnSpPr/>
                  <p:nvPr/>
                </p:nvCxnSpPr>
                <p:spPr>
                  <a:xfrm>
                    <a:off x="2583987" y="4800844"/>
                    <a:ext cx="1256774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Conector recto 81">
                    <a:extLst>
                      <a:ext uri="{FF2B5EF4-FFF2-40B4-BE49-F238E27FC236}">
                        <a16:creationId xmlns:a16="http://schemas.microsoft.com/office/drawing/2014/main" xmlns="" id="{E98F6198-9367-41D1-95F6-A6B8FE1CFEA3}"/>
                      </a:ext>
                    </a:extLst>
                  </p:cNvPr>
                  <p:cNvCxnSpPr/>
                  <p:nvPr/>
                </p:nvCxnSpPr>
                <p:spPr>
                  <a:xfrm>
                    <a:off x="2583987" y="4849487"/>
                    <a:ext cx="1256774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Conector recto 82">
                    <a:extLst>
                      <a:ext uri="{FF2B5EF4-FFF2-40B4-BE49-F238E27FC236}">
                        <a16:creationId xmlns:a16="http://schemas.microsoft.com/office/drawing/2014/main" xmlns="" id="{8262DF3B-5BF7-4CD9-B0BB-386124D0C38C}"/>
                      </a:ext>
                    </a:extLst>
                  </p:cNvPr>
                  <p:cNvCxnSpPr/>
                  <p:nvPr/>
                </p:nvCxnSpPr>
                <p:spPr>
                  <a:xfrm>
                    <a:off x="2583987" y="5245748"/>
                    <a:ext cx="1256774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Conector recto 83">
                    <a:extLst>
                      <a:ext uri="{FF2B5EF4-FFF2-40B4-BE49-F238E27FC236}">
                        <a16:creationId xmlns:a16="http://schemas.microsoft.com/office/drawing/2014/main" xmlns="" id="{49EDEBC6-2F46-4C92-91C6-11DA8A13420C}"/>
                      </a:ext>
                    </a:extLst>
                  </p:cNvPr>
                  <p:cNvCxnSpPr/>
                  <p:nvPr/>
                </p:nvCxnSpPr>
                <p:spPr>
                  <a:xfrm>
                    <a:off x="2583987" y="5320540"/>
                    <a:ext cx="1256774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5" name="Rectángulo 84">
                    <a:extLst>
                      <a:ext uri="{FF2B5EF4-FFF2-40B4-BE49-F238E27FC236}">
                        <a16:creationId xmlns:a16="http://schemas.microsoft.com/office/drawing/2014/main" xmlns="" id="{438C81BD-A3D6-4773-A289-8059CB69306B}"/>
                      </a:ext>
                    </a:extLst>
                  </p:cNvPr>
                  <p:cNvSpPr/>
                  <p:nvPr/>
                </p:nvSpPr>
                <p:spPr>
                  <a:xfrm>
                    <a:off x="3082803" y="4800844"/>
                    <a:ext cx="254000" cy="45719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86" name="Rectángulo 85">
                    <a:extLst>
                      <a:ext uri="{FF2B5EF4-FFF2-40B4-BE49-F238E27FC236}">
                        <a16:creationId xmlns:a16="http://schemas.microsoft.com/office/drawing/2014/main" xmlns="" id="{6445DB6B-8EB4-47F0-B941-70F14F7DB805}"/>
                      </a:ext>
                    </a:extLst>
                  </p:cNvPr>
                  <p:cNvSpPr/>
                  <p:nvPr/>
                </p:nvSpPr>
                <p:spPr>
                  <a:xfrm>
                    <a:off x="3088721" y="5247468"/>
                    <a:ext cx="254000" cy="73072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</p:grpSp>
          </p:grpSp>
          <p:sp>
            <p:nvSpPr>
              <p:cNvPr id="3" name="CuadroTexto 2"/>
              <p:cNvSpPr txBox="1"/>
              <p:nvPr/>
            </p:nvSpPr>
            <p:spPr>
              <a:xfrm>
                <a:off x="4819540" y="5004055"/>
                <a:ext cx="8553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600" b="1" i="1" dirty="0">
                    <a:solidFill>
                      <a:srgbClr val="0000FF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ROHs</a:t>
                </a:r>
              </a:p>
            </p:txBody>
          </p:sp>
        </p:grpSp>
        <p:sp>
          <p:nvSpPr>
            <p:cNvPr id="5" name="Rectángulo 4"/>
            <p:cNvSpPr/>
            <p:nvPr/>
          </p:nvSpPr>
          <p:spPr>
            <a:xfrm>
              <a:off x="2417101" y="3564228"/>
              <a:ext cx="3398505" cy="8682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" name="CuadroTexto 104">
            <a:extLst>
              <a:ext uri="{FF2B5EF4-FFF2-40B4-BE49-F238E27FC236}">
                <a16:creationId xmlns:a16="http://schemas.microsoft.com/office/drawing/2014/main" xmlns="" id="{632C95C0-D08E-4E4A-8C63-4D04DFCC2CC9}"/>
              </a:ext>
            </a:extLst>
          </p:cNvPr>
          <p:cNvSpPr txBox="1"/>
          <p:nvPr/>
        </p:nvSpPr>
        <p:spPr>
          <a:xfrm>
            <a:off x="2461044" y="102253"/>
            <a:ext cx="6255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Metodología genómica para la estima </a:t>
            </a:r>
          </a:p>
          <a:p>
            <a:pPr algn="ctr"/>
            <a:r>
              <a:rPr lang="es-ES" sz="24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del coeficiente de inbreeding, </a:t>
            </a:r>
            <a:r>
              <a:rPr lang="es-ES" sz="2400" b="1" i="1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F</a:t>
            </a:r>
            <a:r>
              <a:rPr lang="es-ES" sz="2400" b="1" i="1" baseline="-25000" dirty="0" smtClean="0">
                <a:solidFill>
                  <a:srgbClr val="C00000"/>
                </a:solidFill>
                <a:latin typeface="Bookman Old Style" panose="02050604050505020204" pitchFamily="18" charset="0"/>
              </a:rPr>
              <a:t>ROH</a:t>
            </a:r>
            <a:endParaRPr lang="es-ES" i="1" baseline="-25000" dirty="0">
              <a:solidFill>
                <a:srgbClr val="C00000"/>
              </a:solidFill>
            </a:endParaRPr>
          </a:p>
        </p:txBody>
      </p:sp>
      <p:sp>
        <p:nvSpPr>
          <p:cNvPr id="106" name="Google Shape;3841;p14"/>
          <p:cNvSpPr txBox="1">
            <a:spLocks/>
          </p:cNvSpPr>
          <p:nvPr/>
        </p:nvSpPr>
        <p:spPr>
          <a:xfrm>
            <a:off x="10819657" y="150763"/>
            <a:ext cx="1372343" cy="2239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Introducción</a:t>
            </a:r>
            <a:endParaRPr lang="en-US" sz="14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CuadroTexto 101">
                <a:extLst>
                  <a:ext uri="{FF2B5EF4-FFF2-40B4-BE49-F238E27FC236}">
                    <a16:creationId xmlns:a16="http://schemas.microsoft.com/office/drawing/2014/main" xmlns="" id="{EDA3D573-B18E-45CF-817C-31229968A16A}"/>
                  </a:ext>
                </a:extLst>
              </p:cNvPr>
              <p:cNvSpPr txBox="1"/>
              <p:nvPr/>
            </p:nvSpPr>
            <p:spPr>
              <a:xfrm>
                <a:off x="7197103" y="3435958"/>
                <a:ext cx="2874536" cy="1028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ES" sz="2000" i="1">
                              <a:latin typeface="Cambria Math" panose="02040503050406030204" pitchFamily="18" charset="0"/>
                            </a:rPr>
                            <m:t>𝑟𝑜h</m:t>
                          </m:r>
                        </m:sub>
                      </m:sSub>
                      <m:r>
                        <a:rPr lang="es-E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𝑟𝑜h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𝑎𝑢𝑡𝑜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ES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s-ES" sz="20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102" name="CuadroTexto 10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DA3D573-B18E-45CF-817C-31229968A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103" y="3435958"/>
                <a:ext cx="2874536" cy="102816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517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2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4156</TotalTime>
  <Words>2500</Words>
  <Application>Microsoft Office PowerPoint</Application>
  <PresentationFormat>Panorámica</PresentationFormat>
  <Paragraphs>331</Paragraphs>
  <Slides>35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13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9" baseType="lpstr">
      <vt:lpstr>Arial</vt:lpstr>
      <vt:lpstr>Bookman Old Style</vt:lpstr>
      <vt:lpstr>Calibri</vt:lpstr>
      <vt:lpstr>Calibri (Cuerpo)</vt:lpstr>
      <vt:lpstr>Calibri Light</vt:lpstr>
      <vt:lpstr>Cambria Math</vt:lpstr>
      <vt:lpstr>Minion Pro</vt:lpstr>
      <vt:lpstr>Tahoma</vt:lpstr>
      <vt:lpstr>Times</vt:lpstr>
      <vt:lpstr>Times New Roman</vt:lpstr>
      <vt:lpstr>Trebuchet MS (Cuerpo)</vt:lpstr>
      <vt:lpstr>Wingdings</vt:lpstr>
      <vt:lpstr>Wingdings 3</vt:lpstr>
      <vt:lpstr>Tema de Office</vt:lpstr>
      <vt:lpstr>Presentación de PowerPoint</vt:lpstr>
      <vt:lpstr>Presentación de PowerPoint</vt:lpstr>
      <vt:lpstr>Presentación de PowerPoint</vt:lpstr>
      <vt:lpstr>La consanguinidad y sus efectos biológicos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 Calderón</dc:creator>
  <cp:lastModifiedBy>R Calderón</cp:lastModifiedBy>
  <cp:revision>349</cp:revision>
  <dcterms:created xsi:type="dcterms:W3CDTF">2019-05-29T10:03:59Z</dcterms:created>
  <dcterms:modified xsi:type="dcterms:W3CDTF">2019-11-11T14:41:05Z</dcterms:modified>
</cp:coreProperties>
</file>