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6" r:id="rId4"/>
    <p:sldId id="257" r:id="rId5"/>
    <p:sldId id="281" r:id="rId6"/>
    <p:sldId id="273" r:id="rId7"/>
    <p:sldId id="260" r:id="rId8"/>
    <p:sldId id="264" r:id="rId9"/>
    <p:sldId id="265" r:id="rId10"/>
    <p:sldId id="267" r:id="rId11"/>
    <p:sldId id="280" r:id="rId12"/>
    <p:sldId id="274" r:id="rId13"/>
    <p:sldId id="275" r:id="rId14"/>
    <p:sldId id="277" r:id="rId1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09/11/2019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09/11/2019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09/11/2019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09/11/2019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09/11/2019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09/11/2019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09/11/2019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980728"/>
            <a:ext cx="7772400" cy="1470025"/>
          </a:xfrm>
        </p:spPr>
        <p:txBody>
          <a:bodyPr>
            <a:normAutofit/>
          </a:bodyPr>
          <a:lstStyle/>
          <a:p>
            <a:r>
              <a:rPr lang="es-ES" sz="4000" dirty="0" smtClean="0">
                <a:latin typeface="Arial" pitchFamily="34" charset="0"/>
                <a:cs typeface="Arial" pitchFamily="34" charset="0"/>
              </a:rPr>
              <a:t>GESTIÓN DE MODELOS </a:t>
            </a:r>
            <a:r>
              <a:rPr lang="es-ES" sz="4000" dirty="0" smtClean="0">
                <a:latin typeface="Arial" pitchFamily="34" charset="0"/>
                <a:cs typeface="Arial" pitchFamily="34" charset="0"/>
              </a:rPr>
              <a:t>PYTHN CON RETICULATE</a:t>
            </a:r>
            <a:endParaRPr lang="es-E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708920"/>
            <a:ext cx="6400800" cy="1126976"/>
          </a:xfrm>
        </p:spPr>
        <p:txBody>
          <a:bodyPr>
            <a:normAutofit/>
          </a:bodyPr>
          <a:lstStyle/>
          <a:p>
            <a:r>
              <a:rPr lang="es-ES" sz="2500" dirty="0" smtClean="0">
                <a:latin typeface="Arial" pitchFamily="34" charset="0"/>
                <a:cs typeface="Arial" pitchFamily="34" charset="0"/>
              </a:rPr>
              <a:t>Seguimiento Continuo y Aplicaciones Empresariales</a:t>
            </a: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83568" y="4335239"/>
            <a:ext cx="7772400" cy="154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Francisco J. Rodríguez Aragón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500" dirty="0" err="1" smtClean="0">
                <a:latin typeface="Arial" pitchFamily="34" charset="0"/>
                <a:ea typeface="+mj-ea"/>
                <a:cs typeface="Arial" pitchFamily="34" charset="0"/>
              </a:rPr>
              <a:t>Ph.</a:t>
            </a:r>
            <a:r>
              <a:rPr lang="es-ES" sz="1500" dirty="0" smtClean="0">
                <a:latin typeface="Arial" pitchFamily="34" charset="0"/>
                <a:ea typeface="+mj-ea"/>
                <a:cs typeface="Arial" pitchFamily="34" charset="0"/>
              </a:rPr>
              <a:t> D in </a:t>
            </a:r>
            <a:r>
              <a:rPr lang="es-ES" sz="1500" dirty="0" err="1" smtClean="0">
                <a:latin typeface="Arial" pitchFamily="34" charset="0"/>
                <a:ea typeface="+mj-ea"/>
                <a:cs typeface="Arial" pitchFamily="34" charset="0"/>
              </a:rPr>
              <a:t>Statistics</a:t>
            </a:r>
            <a:r>
              <a:rPr lang="es-ES" sz="1500" dirty="0" smtClean="0">
                <a:latin typeface="Arial" pitchFamily="34" charset="0"/>
                <a:ea typeface="+mj-ea"/>
                <a:cs typeface="Arial" pitchFamily="34" charset="0"/>
              </a:rPr>
              <a:t>, </a:t>
            </a:r>
            <a:r>
              <a:rPr lang="es-ES" sz="1500" dirty="0" err="1" smtClean="0">
                <a:latin typeface="Arial" pitchFamily="34" charset="0"/>
                <a:ea typeface="+mj-ea"/>
                <a:cs typeface="Arial" pitchFamily="34" charset="0"/>
              </a:rPr>
              <a:t>Associate</a:t>
            </a:r>
            <a:r>
              <a:rPr lang="es-ES" sz="1500" dirty="0" smtClean="0">
                <a:latin typeface="Arial" pitchFamily="34" charset="0"/>
                <a:ea typeface="+mj-ea"/>
                <a:cs typeface="Arial" pitchFamily="34" charset="0"/>
              </a:rPr>
              <a:t> Professional </a:t>
            </a:r>
            <a:r>
              <a:rPr lang="es-ES" sz="1500" dirty="0" err="1" smtClean="0">
                <a:latin typeface="Arial" pitchFamily="34" charset="0"/>
                <a:ea typeface="+mj-ea"/>
                <a:cs typeface="Arial" pitchFamily="34" charset="0"/>
              </a:rPr>
              <a:t>Risk</a:t>
            </a:r>
            <a:r>
              <a:rPr lang="es-ES" sz="1500" dirty="0" smtClean="0">
                <a:latin typeface="Arial" pitchFamily="34" charset="0"/>
                <a:ea typeface="+mj-ea"/>
                <a:cs typeface="Arial" pitchFamily="34" charset="0"/>
              </a:rPr>
              <a:t> Manager, </a:t>
            </a:r>
            <a:r>
              <a:rPr lang="es-ES" sz="1500" dirty="0" err="1" smtClean="0">
                <a:latin typeface="Arial" pitchFamily="34" charset="0"/>
                <a:ea typeface="+mj-ea"/>
                <a:cs typeface="Arial" pitchFamily="34" charset="0"/>
              </a:rPr>
              <a:t>Operational</a:t>
            </a:r>
            <a:r>
              <a:rPr lang="es-ES" sz="1500" dirty="0" smtClean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s-ES" sz="1500" dirty="0" err="1" smtClean="0">
                <a:latin typeface="Arial" pitchFamily="34" charset="0"/>
                <a:ea typeface="+mj-ea"/>
                <a:cs typeface="Arial" pitchFamily="34" charset="0"/>
              </a:rPr>
              <a:t>Risk</a:t>
            </a:r>
            <a:r>
              <a:rPr lang="es-ES" sz="1500" dirty="0" smtClean="0">
                <a:latin typeface="Arial" pitchFamily="34" charset="0"/>
                <a:ea typeface="+mj-ea"/>
                <a:cs typeface="Arial" pitchFamily="34" charset="0"/>
              </a:rPr>
              <a:t> Manager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500" dirty="0" smtClean="0">
              <a:latin typeface="Arial" pitchFamily="34" charset="0"/>
              <a:ea typeface="+mj-ea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700" dirty="0" smtClean="0">
                <a:latin typeface="Arial" pitchFamily="34" charset="0"/>
                <a:ea typeface="+mj-ea"/>
                <a:cs typeface="Arial" pitchFamily="34" charset="0"/>
              </a:rPr>
              <a:t>Head of </a:t>
            </a:r>
            <a:r>
              <a:rPr lang="es-ES" sz="1700" dirty="0" err="1" smtClean="0">
                <a:latin typeface="Arial" pitchFamily="34" charset="0"/>
                <a:ea typeface="+mj-ea"/>
                <a:cs typeface="Arial" pitchFamily="34" charset="0"/>
              </a:rPr>
              <a:t>Advanced</a:t>
            </a:r>
            <a:r>
              <a:rPr lang="es-ES" sz="1700" dirty="0" smtClean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s-ES" sz="1700" dirty="0" err="1" smtClean="0">
                <a:latin typeface="Arial" pitchFamily="34" charset="0"/>
                <a:ea typeface="+mj-ea"/>
                <a:cs typeface="Arial" pitchFamily="34" charset="0"/>
              </a:rPr>
              <a:t>Analytics</a:t>
            </a:r>
            <a:endParaRPr lang="es-ES" sz="1700" dirty="0" smtClean="0">
              <a:latin typeface="Arial" pitchFamily="34" charset="0"/>
              <a:ea typeface="+mj-ea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Carrefour </a:t>
            </a:r>
            <a:r>
              <a:rPr kumimoji="0" lang="es-ES" sz="17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Financial</a:t>
            </a:r>
            <a:r>
              <a:rPr kumimoji="0" lang="es-ES" sz="1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Servicies, </a:t>
            </a:r>
            <a:r>
              <a:rPr kumimoji="0" lang="es-ES" sz="17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Spain</a:t>
            </a:r>
            <a:endParaRPr kumimoji="0" lang="es-ES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5069160"/>
          </a:xfrm>
        </p:spPr>
        <p:txBody>
          <a:bodyPr>
            <a:normAutofit/>
          </a:bodyPr>
          <a:lstStyle/>
          <a:p>
            <a:pPr algn="just"/>
            <a:r>
              <a:rPr lang="es-ES" sz="2000" dirty="0" smtClean="0">
                <a:latin typeface="Arial" pitchFamily="34" charset="0"/>
                <a:cs typeface="Arial" pitchFamily="34" charset="0"/>
              </a:rPr>
              <a:t>Funcionamiento de la librería </a:t>
            </a:r>
            <a:r>
              <a:rPr lang="es-ES" sz="2000" dirty="0" err="1" smtClean="0">
                <a:latin typeface="Arial" pitchFamily="34" charset="0"/>
                <a:cs typeface="Arial" pitchFamily="34" charset="0"/>
              </a:rPr>
              <a:t>reticulate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: Ejecución con R de modelos fabricados en </a:t>
            </a:r>
            <a:r>
              <a:rPr lang="es-ES" sz="2000" dirty="0" err="1" smtClean="0">
                <a:latin typeface="Arial" pitchFamily="34" charset="0"/>
                <a:cs typeface="Arial" pitchFamily="34" charset="0"/>
              </a:rPr>
              <a:t>Python</a:t>
            </a:r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es-ES" sz="1600" dirty="0" smtClean="0">
                <a:latin typeface="Arial" pitchFamily="34" charset="0"/>
                <a:cs typeface="Arial" pitchFamily="34" charset="0"/>
              </a:rPr>
              <a:t>Con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reticulate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se puede llamar objetos serializados con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python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directamente</a:t>
            </a:r>
          </a:p>
          <a:p>
            <a:pPr lvl="1" algn="just"/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es-ES" sz="1600" dirty="0" smtClean="0">
                <a:latin typeface="Arial" pitchFamily="34" charset="0"/>
                <a:cs typeface="Arial" pitchFamily="34" charset="0"/>
              </a:rPr>
              <a:t>Demo aplicación:</a:t>
            </a:r>
          </a:p>
          <a:p>
            <a:pPr lvl="1" algn="just"/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pPr lvl="1" algn="just">
              <a:buNone/>
            </a:pPr>
            <a:endParaRPr lang="es-ES" sz="1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8 Cilindro"/>
          <p:cNvSpPr/>
          <p:nvPr/>
        </p:nvSpPr>
        <p:spPr>
          <a:xfrm>
            <a:off x="323528" y="3573016"/>
            <a:ext cx="648072" cy="936104"/>
          </a:xfrm>
          <a:prstGeom prst="ca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500" dirty="0" smtClean="0">
                <a:latin typeface="Arial" pitchFamily="34" charset="0"/>
                <a:cs typeface="Arial" pitchFamily="34" charset="0"/>
              </a:rPr>
              <a:t>Data Lake</a:t>
            </a:r>
            <a:endParaRPr lang="es-ES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Esquina doblada"/>
          <p:cNvSpPr/>
          <p:nvPr/>
        </p:nvSpPr>
        <p:spPr>
          <a:xfrm>
            <a:off x="1691680" y="3717032"/>
            <a:ext cx="1152128" cy="648072"/>
          </a:xfrm>
          <a:prstGeom prst="folded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latin typeface="Arial" pitchFamily="34" charset="0"/>
                <a:cs typeface="Arial" pitchFamily="34" charset="0"/>
              </a:rPr>
              <a:t>Código .</a:t>
            </a:r>
            <a:r>
              <a:rPr lang="es-ES" sz="1200" dirty="0" err="1" smtClean="0">
                <a:latin typeface="Arial" pitchFamily="34" charset="0"/>
                <a:cs typeface="Arial" pitchFamily="34" charset="0"/>
              </a:rPr>
              <a:t>py</a:t>
            </a:r>
            <a:r>
              <a:rPr lang="es-ES" sz="1200" dirty="0" smtClean="0">
                <a:latin typeface="Arial" pitchFamily="34" charset="0"/>
                <a:cs typeface="Arial" pitchFamily="34" charset="0"/>
              </a:rPr>
              <a:t> de extracción de datos</a:t>
            </a:r>
            <a:endParaRPr lang="es-E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10 Nube"/>
          <p:cNvSpPr/>
          <p:nvPr/>
        </p:nvSpPr>
        <p:spPr>
          <a:xfrm>
            <a:off x="2267744" y="2996952"/>
            <a:ext cx="2160240" cy="720080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500" dirty="0" err="1" smtClean="0">
                <a:latin typeface="Arial" pitchFamily="34" charset="0"/>
                <a:cs typeface="Arial" pitchFamily="34" charset="0"/>
              </a:rPr>
              <a:t>reticulate</a:t>
            </a:r>
            <a:endParaRPr lang="es-ES" sz="15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2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2932" y="3448418"/>
            <a:ext cx="1109548" cy="113271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3933056"/>
            <a:ext cx="1660797" cy="271577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</p:pic>
      <p:sp>
        <p:nvSpPr>
          <p:cNvPr id="14" name="13 Flecha derecha"/>
          <p:cNvSpPr/>
          <p:nvPr/>
        </p:nvSpPr>
        <p:spPr>
          <a:xfrm>
            <a:off x="7164288" y="3789040"/>
            <a:ext cx="576064" cy="50405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Flecha derecha"/>
          <p:cNvSpPr/>
          <p:nvPr/>
        </p:nvSpPr>
        <p:spPr>
          <a:xfrm>
            <a:off x="2915816" y="3789040"/>
            <a:ext cx="576064" cy="50405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Flecha derecha"/>
          <p:cNvSpPr/>
          <p:nvPr/>
        </p:nvSpPr>
        <p:spPr>
          <a:xfrm>
            <a:off x="1043608" y="3789040"/>
            <a:ext cx="576064" cy="50405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Esquina doblada"/>
          <p:cNvSpPr/>
          <p:nvPr/>
        </p:nvSpPr>
        <p:spPr>
          <a:xfrm>
            <a:off x="3491880" y="3717032"/>
            <a:ext cx="1152128" cy="648072"/>
          </a:xfrm>
          <a:prstGeom prst="folded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latin typeface="Arial" pitchFamily="34" charset="0"/>
                <a:cs typeface="Arial" pitchFamily="34" charset="0"/>
              </a:rPr>
              <a:t>Modelos en .</a:t>
            </a:r>
            <a:r>
              <a:rPr lang="es-ES" sz="1200" dirty="0" err="1" smtClean="0">
                <a:latin typeface="Arial" pitchFamily="34" charset="0"/>
                <a:cs typeface="Arial" pitchFamily="34" charset="0"/>
              </a:rPr>
              <a:t>pkl</a:t>
            </a:r>
            <a:endParaRPr lang="es-E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20 Flecha derecha"/>
          <p:cNvSpPr/>
          <p:nvPr/>
        </p:nvSpPr>
        <p:spPr>
          <a:xfrm>
            <a:off x="4716016" y="3789040"/>
            <a:ext cx="576064" cy="50405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>
            <a:normAutofit/>
          </a:bodyPr>
          <a:lstStyle/>
          <a:p>
            <a:pPr algn="l"/>
            <a:r>
              <a:rPr lang="es-ES" sz="3000" b="1" dirty="0" smtClean="0">
                <a:latin typeface="Arial" pitchFamily="34" charset="0"/>
                <a:cs typeface="Arial" pitchFamily="34" charset="0"/>
              </a:rPr>
              <a:t>GESTIÓN INTEGRAL DE MODELOS CON R</a:t>
            </a:r>
            <a:endParaRPr lang="es-ES" sz="3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63343" y="3068960"/>
            <a:ext cx="3625081" cy="420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6775" y="5229200"/>
            <a:ext cx="2291337" cy="134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35896" y="5229200"/>
            <a:ext cx="2122817" cy="1362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84168" y="5271763"/>
            <a:ext cx="2099928" cy="1325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5069160"/>
          </a:xfrm>
        </p:spPr>
        <p:txBody>
          <a:bodyPr>
            <a:normAutofit/>
          </a:bodyPr>
          <a:lstStyle/>
          <a:p>
            <a:pPr algn="just"/>
            <a:r>
              <a:rPr lang="es-ES" sz="2000" dirty="0" smtClean="0">
                <a:latin typeface="Arial" pitchFamily="34" charset="0"/>
                <a:cs typeface="Arial" pitchFamily="34" charset="0"/>
              </a:rPr>
              <a:t>Gestión Masiva de Modelos desde un Data-Lake</a:t>
            </a:r>
          </a:p>
          <a:p>
            <a:pPr algn="just">
              <a:buNone/>
            </a:pPr>
            <a:endParaRPr lang="es-ES" sz="20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es-ES" sz="1600" dirty="0" smtClean="0">
                <a:latin typeface="Arial" pitchFamily="34" charset="0"/>
                <a:cs typeface="Arial" pitchFamily="34" charset="0"/>
              </a:rPr>
              <a:t>Se tienen 9 modelos NBA, 13 Modelos de Fuga y 3 Modelos de Propensión mensuales puestos en producción y gestionados</a:t>
            </a:r>
          </a:p>
          <a:p>
            <a:pPr lvl="1" algn="just"/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es-ES" sz="1600" dirty="0" smtClean="0">
                <a:latin typeface="Arial" pitchFamily="34" charset="0"/>
                <a:cs typeface="Arial" pitchFamily="34" charset="0"/>
              </a:rPr>
              <a:t>¿Cómo funcionan los modelos? ¿ Qué cadencia tienen?</a:t>
            </a:r>
          </a:p>
          <a:p>
            <a:pPr lvl="1" algn="just"/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es-ES" sz="1600" dirty="0" smtClean="0">
                <a:latin typeface="Arial" pitchFamily="34" charset="0"/>
                <a:cs typeface="Arial" pitchFamily="34" charset="0"/>
              </a:rPr>
              <a:t>Demo aplicación:</a:t>
            </a:r>
          </a:p>
          <a:p>
            <a:pPr lvl="1" algn="just"/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pPr lvl="1" algn="just">
              <a:buNone/>
            </a:pPr>
            <a:endParaRPr lang="es-ES" sz="1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8 Cilindro"/>
          <p:cNvSpPr/>
          <p:nvPr/>
        </p:nvSpPr>
        <p:spPr>
          <a:xfrm>
            <a:off x="107504" y="3429000"/>
            <a:ext cx="648072" cy="936104"/>
          </a:xfrm>
          <a:prstGeom prst="ca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500" dirty="0" smtClean="0">
                <a:latin typeface="Arial" pitchFamily="34" charset="0"/>
                <a:cs typeface="Arial" pitchFamily="34" charset="0"/>
              </a:rPr>
              <a:t>Data Lake</a:t>
            </a:r>
            <a:endParaRPr lang="es-ES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Esquina doblada"/>
          <p:cNvSpPr/>
          <p:nvPr/>
        </p:nvSpPr>
        <p:spPr>
          <a:xfrm>
            <a:off x="1475656" y="3573016"/>
            <a:ext cx="1152128" cy="648072"/>
          </a:xfrm>
          <a:prstGeom prst="folded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latin typeface="Arial" pitchFamily="34" charset="0"/>
                <a:cs typeface="Arial" pitchFamily="34" charset="0"/>
              </a:rPr>
              <a:t>Código .</a:t>
            </a:r>
            <a:r>
              <a:rPr lang="es-ES" sz="1200" dirty="0" err="1" smtClean="0">
                <a:latin typeface="Arial" pitchFamily="34" charset="0"/>
                <a:cs typeface="Arial" pitchFamily="34" charset="0"/>
              </a:rPr>
              <a:t>py</a:t>
            </a:r>
            <a:r>
              <a:rPr lang="es-ES" sz="1200" dirty="0" smtClean="0">
                <a:latin typeface="Arial" pitchFamily="34" charset="0"/>
                <a:cs typeface="Arial" pitchFamily="34" charset="0"/>
              </a:rPr>
              <a:t> de extracción de datos</a:t>
            </a:r>
            <a:endParaRPr lang="es-ES" sz="1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2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66908" y="3304402"/>
            <a:ext cx="1109548" cy="113271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3717032"/>
            <a:ext cx="1660797" cy="271577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</p:pic>
      <p:sp>
        <p:nvSpPr>
          <p:cNvPr id="14" name="13 Flecha derecha"/>
          <p:cNvSpPr/>
          <p:nvPr/>
        </p:nvSpPr>
        <p:spPr>
          <a:xfrm>
            <a:off x="6948264" y="3573016"/>
            <a:ext cx="576064" cy="50405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Flecha derecha"/>
          <p:cNvSpPr/>
          <p:nvPr/>
        </p:nvSpPr>
        <p:spPr>
          <a:xfrm>
            <a:off x="2699792" y="3501008"/>
            <a:ext cx="576064" cy="50405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Flecha derecha"/>
          <p:cNvSpPr/>
          <p:nvPr/>
        </p:nvSpPr>
        <p:spPr>
          <a:xfrm>
            <a:off x="827584" y="3573016"/>
            <a:ext cx="576064" cy="50405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Esquina doblada"/>
          <p:cNvSpPr/>
          <p:nvPr/>
        </p:nvSpPr>
        <p:spPr>
          <a:xfrm>
            <a:off x="3275856" y="3573016"/>
            <a:ext cx="1152128" cy="648072"/>
          </a:xfrm>
          <a:prstGeom prst="folded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latin typeface="Arial" pitchFamily="34" charset="0"/>
                <a:cs typeface="Arial" pitchFamily="34" charset="0"/>
              </a:rPr>
              <a:t>Modelos en .</a:t>
            </a:r>
            <a:r>
              <a:rPr lang="es-ES" sz="1200" dirty="0" err="1" smtClean="0">
                <a:latin typeface="Arial" pitchFamily="34" charset="0"/>
                <a:cs typeface="Arial" pitchFamily="34" charset="0"/>
              </a:rPr>
              <a:t>pkl</a:t>
            </a:r>
            <a:endParaRPr lang="es-E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20 Flecha derecha"/>
          <p:cNvSpPr/>
          <p:nvPr/>
        </p:nvSpPr>
        <p:spPr>
          <a:xfrm>
            <a:off x="4499992" y="3573016"/>
            <a:ext cx="576064" cy="50405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>
            <a:normAutofit/>
          </a:bodyPr>
          <a:lstStyle/>
          <a:p>
            <a:pPr algn="l"/>
            <a:r>
              <a:rPr lang="es-ES" sz="3000" b="1" dirty="0" smtClean="0">
                <a:latin typeface="Arial" pitchFamily="34" charset="0"/>
                <a:cs typeface="Arial" pitchFamily="34" charset="0"/>
              </a:rPr>
              <a:t>GESTIÓN INTEGRAL DE MODELOS CON R</a:t>
            </a:r>
            <a:endParaRPr lang="es-ES" sz="3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4725144"/>
            <a:ext cx="3672408" cy="197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31840" y="4725144"/>
            <a:ext cx="1199043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Autofit/>
          </a:bodyPr>
          <a:lstStyle/>
          <a:p>
            <a:pPr algn="just"/>
            <a:r>
              <a:rPr lang="es-ES" sz="2500" dirty="0" smtClean="0">
                <a:latin typeface="Arial" pitchFamily="34" charset="0"/>
                <a:cs typeface="Arial" pitchFamily="34" charset="0"/>
              </a:rPr>
              <a:t>INTRODUCCIÓN</a:t>
            </a:r>
          </a:p>
          <a:p>
            <a:pPr algn="just"/>
            <a:endParaRPr lang="es-ES" sz="25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ES" sz="2500" dirty="0" smtClean="0">
                <a:latin typeface="Arial" pitchFamily="34" charset="0"/>
                <a:cs typeface="Arial" pitchFamily="34" charset="0"/>
              </a:rPr>
              <a:t>GESTIÓN INTEGRAL DE MODELOS</a:t>
            </a:r>
          </a:p>
          <a:p>
            <a:pPr algn="just"/>
            <a:endParaRPr lang="es-ES" sz="25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ES" sz="2500" dirty="0" smtClean="0">
                <a:latin typeface="Arial" pitchFamily="34" charset="0"/>
                <a:cs typeface="Arial" pitchFamily="34" charset="0"/>
              </a:rPr>
              <a:t>DIVERSIDAD DE MODELOS ESTADÍSTICOS</a:t>
            </a:r>
          </a:p>
          <a:p>
            <a:pPr algn="just"/>
            <a:endParaRPr lang="es-ES" sz="25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ES" sz="2500" dirty="0" smtClean="0">
                <a:latin typeface="Arial" pitchFamily="34" charset="0"/>
                <a:cs typeface="Arial" pitchFamily="34" charset="0"/>
              </a:rPr>
              <a:t>GESTIÓN INTEGRAL DE MODELOS CON R</a:t>
            </a:r>
          </a:p>
          <a:p>
            <a:pPr algn="just"/>
            <a:endParaRPr lang="es-ES" sz="25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ES" sz="2500" b="1" dirty="0" smtClean="0">
                <a:latin typeface="Arial" pitchFamily="34" charset="0"/>
                <a:cs typeface="Arial" pitchFamily="34" charset="0"/>
              </a:rPr>
              <a:t>CONCLUSIONES FINALES</a:t>
            </a:r>
          </a:p>
          <a:p>
            <a:pPr algn="just"/>
            <a:endParaRPr lang="es-ES" sz="25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5069160"/>
          </a:xfrm>
        </p:spPr>
        <p:txBody>
          <a:bodyPr>
            <a:normAutofit/>
          </a:bodyPr>
          <a:lstStyle/>
          <a:p>
            <a:pPr algn="just"/>
            <a:r>
              <a:rPr lang="es-ES" sz="2000" dirty="0" smtClean="0">
                <a:latin typeface="Arial" pitchFamily="34" charset="0"/>
                <a:cs typeface="Arial" pitchFamily="34" charset="0"/>
              </a:rPr>
              <a:t>Conforme los datos van creciendo, la necesidad de su explotación mediante modelos estadísticos es cada vez mayor, por lo que surge una multiplicidad de nuevos modelos</a:t>
            </a:r>
          </a:p>
          <a:p>
            <a:pPr algn="just"/>
            <a:endParaRPr lang="es-ES" sz="20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ES" sz="2000" dirty="0" smtClean="0">
                <a:latin typeface="Arial" pitchFamily="34" charset="0"/>
                <a:cs typeface="Arial" pitchFamily="34" charset="0"/>
              </a:rPr>
              <a:t>En muy corto período de tiempo, áreas de </a:t>
            </a:r>
            <a:r>
              <a:rPr lang="es-ES" sz="2000" dirty="0" err="1" smtClean="0">
                <a:latin typeface="Arial" pitchFamily="34" charset="0"/>
                <a:cs typeface="Arial" pitchFamily="34" charset="0"/>
              </a:rPr>
              <a:t>Analytics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 pueden tener que controlar una gran cantidad de modelos</a:t>
            </a:r>
          </a:p>
          <a:p>
            <a:pPr algn="just"/>
            <a:endParaRPr lang="es-ES" sz="20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ES" sz="2000" dirty="0" smtClean="0">
                <a:latin typeface="Arial" pitchFamily="34" charset="0"/>
                <a:cs typeface="Arial" pitchFamily="34" charset="0"/>
              </a:rPr>
              <a:t>Los modelos pueden ser de diversos tipos y se pueden realizar en distintas lenguajes, siendo actualmente los más comunes </a:t>
            </a:r>
            <a:r>
              <a:rPr lang="es-ES" sz="2000" dirty="0" err="1" smtClean="0">
                <a:latin typeface="Arial" pitchFamily="34" charset="0"/>
                <a:cs typeface="Arial" pitchFamily="34" charset="0"/>
              </a:rPr>
              <a:t>python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 y R</a:t>
            </a:r>
          </a:p>
          <a:p>
            <a:pPr algn="just"/>
            <a:endParaRPr lang="es-ES" sz="20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ES" sz="2000" dirty="0" smtClean="0">
                <a:latin typeface="Arial" pitchFamily="34" charset="0"/>
                <a:cs typeface="Arial" pitchFamily="34" charset="0"/>
              </a:rPr>
              <a:t>Se necesita de un </a:t>
            </a:r>
            <a:r>
              <a:rPr lang="es-ES" sz="2000" dirty="0" err="1" smtClean="0">
                <a:latin typeface="Arial" pitchFamily="34" charset="0"/>
                <a:cs typeface="Arial" pitchFamily="34" charset="0"/>
              </a:rPr>
              <a:t>framework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 analítico capaz de aglutinar los distintos modelos que se realizan por las áreas DS tanto si están como si no están puestos en producción</a:t>
            </a:r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pPr lvl="1" algn="just">
              <a:buNone/>
            </a:pPr>
            <a:endParaRPr lang="es-ES" sz="1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>
            <a:normAutofit/>
          </a:bodyPr>
          <a:lstStyle/>
          <a:p>
            <a:pPr algn="l"/>
            <a:r>
              <a:rPr lang="es-ES" sz="3000" b="1" dirty="0" smtClean="0">
                <a:latin typeface="Arial" pitchFamily="34" charset="0"/>
                <a:cs typeface="Arial" pitchFamily="34" charset="0"/>
              </a:rPr>
              <a:t>CONCLUSIONES FINALES</a:t>
            </a:r>
            <a:endParaRPr lang="es-ES" sz="3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5069160"/>
          </a:xfrm>
        </p:spPr>
        <p:txBody>
          <a:bodyPr>
            <a:noAutofit/>
          </a:bodyPr>
          <a:lstStyle/>
          <a:p>
            <a:pPr algn="just"/>
            <a:r>
              <a:rPr lang="es-ES" sz="2000" dirty="0" smtClean="0">
                <a:latin typeface="Arial" pitchFamily="34" charset="0"/>
                <a:cs typeface="Arial" pitchFamily="34" charset="0"/>
              </a:rPr>
              <a:t>R es ofrece una alternativa eficaz para unificar distintos lenguajes y permitir que distintos grupos de DS trabajen al unísono, cada uno especializado en su labor al unificar fácilmente sus trabajos</a:t>
            </a:r>
          </a:p>
          <a:p>
            <a:pPr algn="just"/>
            <a:endParaRPr lang="es-ES" sz="20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ES" sz="2000" dirty="0" smtClean="0">
                <a:latin typeface="Arial" pitchFamily="34" charset="0"/>
                <a:cs typeface="Arial" pitchFamily="34" charset="0"/>
              </a:rPr>
              <a:t>La librería </a:t>
            </a:r>
            <a:r>
              <a:rPr lang="es-ES" sz="2000" dirty="0" err="1" smtClean="0">
                <a:latin typeface="Arial" pitchFamily="34" charset="0"/>
                <a:cs typeface="Arial" pitchFamily="34" charset="0"/>
              </a:rPr>
              <a:t>reticulate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 ofrece todo un conjunto de posibilidades que permite la explotación de programas .</a:t>
            </a:r>
            <a:r>
              <a:rPr lang="es-ES" sz="2000" dirty="0" err="1" smtClean="0">
                <a:latin typeface="Arial" pitchFamily="34" charset="0"/>
                <a:cs typeface="Arial" pitchFamily="34" charset="0"/>
              </a:rPr>
              <a:t>py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 y de objetos serializados</a:t>
            </a:r>
          </a:p>
          <a:p>
            <a:pPr algn="just"/>
            <a:endParaRPr lang="es-ES" sz="20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ES" sz="2000" dirty="0" smtClean="0">
                <a:latin typeface="Arial" pitchFamily="34" charset="0"/>
                <a:cs typeface="Arial" pitchFamily="34" charset="0"/>
              </a:rPr>
              <a:t>La combinación de </a:t>
            </a:r>
            <a:r>
              <a:rPr lang="es-ES" sz="2000" dirty="0" err="1" smtClean="0">
                <a:latin typeface="Arial" pitchFamily="34" charset="0"/>
                <a:cs typeface="Arial" pitchFamily="34" charset="0"/>
              </a:rPr>
              <a:t>reticulate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 con otras librería como </a:t>
            </a:r>
            <a:r>
              <a:rPr lang="es-ES" sz="2000" dirty="0" err="1" smtClean="0">
                <a:latin typeface="Arial" pitchFamily="34" charset="0"/>
                <a:cs typeface="Arial" pitchFamily="34" charset="0"/>
              </a:rPr>
              <a:t>shiny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 ofrece alta </a:t>
            </a:r>
            <a:r>
              <a:rPr lang="es-ES" sz="2000" dirty="0" err="1" smtClean="0">
                <a:latin typeface="Arial" pitchFamily="34" charset="0"/>
                <a:cs typeface="Arial" pitchFamily="34" charset="0"/>
              </a:rPr>
              <a:t>productivización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, presentación y ejecución de resultados finales</a:t>
            </a:r>
          </a:p>
          <a:p>
            <a:pPr algn="just"/>
            <a:endParaRPr lang="es-ES" sz="20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ES" sz="2000" dirty="0" smtClean="0">
                <a:latin typeface="Arial" pitchFamily="34" charset="0"/>
                <a:cs typeface="Arial" pitchFamily="34" charset="0"/>
              </a:rPr>
              <a:t>Aunque aquí no se ha comentado, R permite conexiones tanto a los modernos Data Lake de </a:t>
            </a:r>
            <a:r>
              <a:rPr lang="es-ES" sz="2000" dirty="0" err="1" smtClean="0">
                <a:latin typeface="Arial" pitchFamily="34" charset="0"/>
                <a:cs typeface="Arial" pitchFamily="34" charset="0"/>
              </a:rPr>
              <a:t>cloudera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, como a datos en las nube AWS y GCP, permite conexión a prácticamente todas las bases de datos propietarias y libres, es capaz de generar modelos en </a:t>
            </a:r>
            <a:r>
              <a:rPr lang="es-ES" sz="2000" dirty="0" err="1" smtClean="0">
                <a:latin typeface="Arial" pitchFamily="34" charset="0"/>
                <a:cs typeface="Arial" pitchFamily="34" charset="0"/>
              </a:rPr>
              <a:t>spark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 y está perfectamente integrado con h2o</a:t>
            </a:r>
          </a:p>
        </p:txBody>
      </p:sp>
      <p:sp>
        <p:nvSpPr>
          <p:cNvPr id="23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>
            <a:normAutofit/>
          </a:bodyPr>
          <a:lstStyle/>
          <a:p>
            <a:pPr algn="l"/>
            <a:r>
              <a:rPr lang="es-ES" sz="3000" b="1" dirty="0" smtClean="0">
                <a:latin typeface="Arial" pitchFamily="34" charset="0"/>
                <a:cs typeface="Arial" pitchFamily="34" charset="0"/>
              </a:rPr>
              <a:t>CONCLUSIONES FINALES</a:t>
            </a:r>
            <a:endParaRPr lang="es-ES" sz="3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sz="4000" dirty="0" smtClean="0">
                <a:latin typeface="Arial" pitchFamily="34" charset="0"/>
                <a:cs typeface="Arial" pitchFamily="34" charset="0"/>
              </a:rPr>
              <a:t>ÍNDICE</a:t>
            </a:r>
            <a:endParaRPr lang="es-E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Autofit/>
          </a:bodyPr>
          <a:lstStyle/>
          <a:p>
            <a:pPr algn="just"/>
            <a:r>
              <a:rPr lang="es-ES" sz="2500" dirty="0" smtClean="0">
                <a:latin typeface="Arial" pitchFamily="34" charset="0"/>
                <a:cs typeface="Arial" pitchFamily="34" charset="0"/>
              </a:rPr>
              <a:t>INTRODUCCIÓN</a:t>
            </a:r>
          </a:p>
          <a:p>
            <a:pPr algn="just"/>
            <a:endParaRPr lang="es-ES" sz="25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ES" sz="2500" dirty="0" smtClean="0">
                <a:latin typeface="Arial" pitchFamily="34" charset="0"/>
                <a:cs typeface="Arial" pitchFamily="34" charset="0"/>
              </a:rPr>
              <a:t>GESTIÓN INTEGRAL DE MODELOS</a:t>
            </a:r>
          </a:p>
          <a:p>
            <a:pPr algn="just"/>
            <a:endParaRPr lang="es-ES" sz="25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ES" sz="2500" dirty="0" smtClean="0">
                <a:latin typeface="Arial" pitchFamily="34" charset="0"/>
                <a:cs typeface="Arial" pitchFamily="34" charset="0"/>
              </a:rPr>
              <a:t>DIVERSIDAD DE MODELOS ESTADÍSTICOS</a:t>
            </a:r>
          </a:p>
          <a:p>
            <a:pPr algn="just"/>
            <a:endParaRPr lang="es-ES" sz="25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ES" sz="2500" dirty="0" smtClean="0">
                <a:latin typeface="Arial" pitchFamily="34" charset="0"/>
                <a:cs typeface="Arial" pitchFamily="34" charset="0"/>
              </a:rPr>
              <a:t>GESTIÓN INTEGRAL DE MODELOS CON R</a:t>
            </a:r>
          </a:p>
          <a:p>
            <a:pPr algn="just"/>
            <a:endParaRPr lang="es-ES" sz="25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ES" sz="2500" dirty="0" smtClean="0">
                <a:latin typeface="Arial" pitchFamily="34" charset="0"/>
                <a:cs typeface="Arial" pitchFamily="34" charset="0"/>
              </a:rPr>
              <a:t>CONCLUSIONES FINALES</a:t>
            </a:r>
          </a:p>
          <a:p>
            <a:pPr algn="just"/>
            <a:endParaRPr lang="es-ES" sz="25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Autofit/>
          </a:bodyPr>
          <a:lstStyle/>
          <a:p>
            <a:pPr algn="just"/>
            <a:r>
              <a:rPr lang="es-ES" sz="2500" b="1" dirty="0" smtClean="0">
                <a:latin typeface="Arial" pitchFamily="34" charset="0"/>
                <a:cs typeface="Arial" pitchFamily="34" charset="0"/>
              </a:rPr>
              <a:t>INTRODUCCIÓN</a:t>
            </a:r>
          </a:p>
          <a:p>
            <a:pPr algn="just"/>
            <a:endParaRPr lang="es-ES" sz="25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ES" sz="2500" dirty="0" smtClean="0">
                <a:latin typeface="Arial" pitchFamily="34" charset="0"/>
                <a:cs typeface="Arial" pitchFamily="34" charset="0"/>
              </a:rPr>
              <a:t>GESTIÓN INTEGRAL DE MODELOS</a:t>
            </a:r>
          </a:p>
          <a:p>
            <a:pPr algn="just"/>
            <a:endParaRPr lang="es-ES" sz="25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ES" sz="2500" dirty="0" smtClean="0">
                <a:latin typeface="Arial" pitchFamily="34" charset="0"/>
                <a:cs typeface="Arial" pitchFamily="34" charset="0"/>
              </a:rPr>
              <a:t>DIVERSIDAD DE MODELOS ESTADÍSTICOS</a:t>
            </a:r>
          </a:p>
          <a:p>
            <a:pPr algn="just"/>
            <a:endParaRPr lang="es-ES" sz="25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ES" sz="2500" dirty="0" smtClean="0">
                <a:latin typeface="Arial" pitchFamily="34" charset="0"/>
                <a:cs typeface="Arial" pitchFamily="34" charset="0"/>
              </a:rPr>
              <a:t>GESTIÓN INTEGRAL DE MODELOS CON R</a:t>
            </a:r>
          </a:p>
          <a:p>
            <a:pPr algn="just"/>
            <a:endParaRPr lang="es-ES" sz="25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ES" sz="2500" dirty="0" smtClean="0">
                <a:latin typeface="Arial" pitchFamily="34" charset="0"/>
                <a:cs typeface="Arial" pitchFamily="34" charset="0"/>
              </a:rPr>
              <a:t>CONCLUSIONES FINALES</a:t>
            </a:r>
          </a:p>
          <a:p>
            <a:pPr algn="just"/>
            <a:endParaRPr lang="es-ES" sz="25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Autofit/>
          </a:bodyPr>
          <a:lstStyle/>
          <a:p>
            <a:pPr algn="just"/>
            <a:r>
              <a:rPr lang="es-ES" sz="2000" dirty="0" smtClean="0">
                <a:latin typeface="Arial" pitchFamily="34" charset="0"/>
                <a:cs typeface="Arial" pitchFamily="34" charset="0"/>
              </a:rPr>
              <a:t>Los dos lenguajes que más suelen utilizar los </a:t>
            </a:r>
            <a:r>
              <a:rPr lang="es-ES" sz="2000" dirty="0" err="1" smtClean="0">
                <a:latin typeface="Arial" pitchFamily="34" charset="0"/>
                <a:cs typeface="Arial" pitchFamily="34" charset="0"/>
              </a:rPr>
              <a:t>DSs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 resultan ser R y </a:t>
            </a:r>
            <a:r>
              <a:rPr lang="es-ES" sz="2000" dirty="0" err="1" smtClean="0">
                <a:latin typeface="Arial" pitchFamily="34" charset="0"/>
                <a:cs typeface="Arial" pitchFamily="34" charset="0"/>
              </a:rPr>
              <a:t>Python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 (en cuanto a software libre se refiere)</a:t>
            </a:r>
          </a:p>
          <a:p>
            <a:pPr algn="just"/>
            <a:endParaRPr lang="es-ES" sz="20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s-ES" sz="20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s-ES" sz="20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s-ES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endParaRPr lang="es-ES" sz="20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ES" sz="2000" dirty="0" smtClean="0">
                <a:latin typeface="Arial" pitchFamily="34" charset="0"/>
                <a:cs typeface="Arial" pitchFamily="34" charset="0"/>
              </a:rPr>
              <a:t>Aunque es habitual que un DS conozca ambos, no es menos cierto que en general el conocimiento más experto recaiga en uno de ellos</a:t>
            </a:r>
          </a:p>
          <a:p>
            <a:pPr algn="just">
              <a:buNone/>
            </a:pPr>
            <a:endParaRPr lang="es-ES" sz="2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es-ES" sz="25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¿Debe sacrificarse productividad en pos de obligar a que se programe en un determinado lenguaje? Más de un “</a:t>
            </a:r>
            <a:r>
              <a:rPr lang="es-ES" sz="25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ingenazi</a:t>
            </a:r>
            <a:r>
              <a:rPr lang="es-ES" sz="25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” está sacrificando talento en </a:t>
            </a:r>
            <a:r>
              <a:rPr lang="es-ES" sz="25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este sentido</a:t>
            </a:r>
            <a:endParaRPr lang="es-ES" sz="25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es-ES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s-ES" sz="2000" dirty="0" smtClean="0">
                <a:latin typeface="Arial" pitchFamily="34" charset="0"/>
                <a:cs typeface="Arial" pitchFamily="34" charset="0"/>
              </a:rPr>
              <a:t> </a:t>
            </a:r>
            <a:endParaRPr lang="es-E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2276872"/>
            <a:ext cx="1704291" cy="183672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2276141"/>
            <a:ext cx="2016224" cy="1872939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25903" y="2348880"/>
            <a:ext cx="2221961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s-ES" sz="3000" b="1" dirty="0" smtClean="0">
                <a:latin typeface="Arial" pitchFamily="34" charset="0"/>
                <a:cs typeface="Arial" pitchFamily="34" charset="0"/>
              </a:rPr>
              <a:t>INTRODUCCIÓN:</a:t>
            </a:r>
            <a:r>
              <a:rPr lang="es-ES" sz="3000" dirty="0" smtClean="0">
                <a:latin typeface="Arial" pitchFamily="34" charset="0"/>
                <a:cs typeface="Arial" pitchFamily="34" charset="0"/>
              </a:rPr>
              <a:t> Múltiples Perfiles DS</a:t>
            </a:r>
            <a:endParaRPr lang="es-ES" sz="3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5069160"/>
          </a:xfrm>
        </p:spPr>
        <p:txBody>
          <a:bodyPr>
            <a:normAutofit/>
          </a:bodyPr>
          <a:lstStyle/>
          <a:p>
            <a:pPr algn="just"/>
            <a:r>
              <a:rPr lang="es-ES" sz="2000" dirty="0" smtClean="0">
                <a:latin typeface="Arial" pitchFamily="34" charset="0"/>
                <a:cs typeface="Arial" pitchFamily="34" charset="0"/>
              </a:rPr>
              <a:t>Funcionamiento de la librería </a:t>
            </a:r>
            <a:r>
              <a:rPr lang="es-ES" sz="2000" dirty="0" err="1" smtClean="0">
                <a:latin typeface="Arial" pitchFamily="34" charset="0"/>
                <a:cs typeface="Arial" pitchFamily="34" charset="0"/>
              </a:rPr>
              <a:t>reticulate</a:t>
            </a:r>
            <a:endParaRPr lang="es-ES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endParaRPr lang="es-ES" sz="20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es-ES" sz="1600" dirty="0" smtClean="0">
                <a:latin typeface="Arial" pitchFamily="34" charset="0"/>
                <a:cs typeface="Arial" pitchFamily="34" charset="0"/>
              </a:rPr>
              <a:t>Ejemplo sencillo de lectura de un código .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py</a:t>
            </a:r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pPr lvl="1" algn="just">
              <a:buNone/>
            </a:pPr>
            <a:endParaRPr lang="es-ES" sz="16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708920"/>
            <a:ext cx="2510421" cy="2793231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4293096"/>
            <a:ext cx="3759523" cy="2473027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2996952"/>
            <a:ext cx="4284478" cy="1224136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8" name="17 Flecha derecha"/>
          <p:cNvSpPr/>
          <p:nvPr/>
        </p:nvSpPr>
        <p:spPr>
          <a:xfrm>
            <a:off x="3059832" y="3356992"/>
            <a:ext cx="1296144" cy="57606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8 CuadroTexto"/>
          <p:cNvSpPr txBox="1"/>
          <p:nvPr/>
        </p:nvSpPr>
        <p:spPr>
          <a:xfrm>
            <a:off x="6228184" y="1844824"/>
            <a:ext cx="2664296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ES" sz="1500" dirty="0" smtClean="0">
                <a:latin typeface="Arial" pitchFamily="34" charset="0"/>
                <a:cs typeface="Arial" pitchFamily="34" charset="0"/>
              </a:rPr>
              <a:t>R permite importar los elementos del código mediante llamadas </a:t>
            </a:r>
            <a:r>
              <a:rPr lang="es-ES" sz="1500" dirty="0" err="1" smtClean="0">
                <a:latin typeface="Arial" pitchFamily="34" charset="0"/>
                <a:cs typeface="Arial" pitchFamily="34" charset="0"/>
              </a:rPr>
              <a:t>py</a:t>
            </a:r>
            <a:r>
              <a:rPr lang="es-ES" sz="1500" dirty="0" smtClean="0">
                <a:latin typeface="Arial" pitchFamily="34" charset="0"/>
                <a:cs typeface="Arial" pitchFamily="34" charset="0"/>
              </a:rPr>
              <a:t>, usando su propia sintaxis</a:t>
            </a:r>
            <a:endParaRPr lang="es-ES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>
            <a:normAutofit/>
          </a:bodyPr>
          <a:lstStyle/>
          <a:p>
            <a:pPr algn="l"/>
            <a:r>
              <a:rPr lang="es-ES" sz="3000" b="1" dirty="0" smtClean="0">
                <a:latin typeface="Arial" pitchFamily="34" charset="0"/>
                <a:cs typeface="Arial" pitchFamily="34" charset="0"/>
              </a:rPr>
              <a:t>GESTIÓN INTEGRAL DE MODELOS CON R</a:t>
            </a:r>
            <a:endParaRPr lang="es-ES" sz="3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Autofit/>
          </a:bodyPr>
          <a:lstStyle/>
          <a:p>
            <a:pPr algn="just"/>
            <a:r>
              <a:rPr lang="es-ES" sz="2500" dirty="0" smtClean="0">
                <a:latin typeface="Arial" pitchFamily="34" charset="0"/>
                <a:cs typeface="Arial" pitchFamily="34" charset="0"/>
              </a:rPr>
              <a:t>INTRODUCCIÓN</a:t>
            </a:r>
          </a:p>
          <a:p>
            <a:pPr algn="just"/>
            <a:endParaRPr lang="es-ES" sz="25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ES" sz="2500" dirty="0" smtClean="0">
                <a:latin typeface="Arial" pitchFamily="34" charset="0"/>
                <a:cs typeface="Arial" pitchFamily="34" charset="0"/>
              </a:rPr>
              <a:t>GESTIÓN INTEGRAL DE MODELOS</a:t>
            </a:r>
          </a:p>
          <a:p>
            <a:pPr algn="just"/>
            <a:endParaRPr lang="es-ES" sz="25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ES" sz="2500" dirty="0" smtClean="0">
                <a:latin typeface="Arial" pitchFamily="34" charset="0"/>
                <a:cs typeface="Arial" pitchFamily="34" charset="0"/>
              </a:rPr>
              <a:t>DIVERSIDAD DE MODELOS ESTADÍSTICOS</a:t>
            </a:r>
          </a:p>
          <a:p>
            <a:pPr algn="just"/>
            <a:endParaRPr lang="es-ES" sz="25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ES" sz="2500" b="1" dirty="0" smtClean="0">
                <a:latin typeface="Arial" pitchFamily="34" charset="0"/>
                <a:cs typeface="Arial" pitchFamily="34" charset="0"/>
              </a:rPr>
              <a:t>GESTIÓN INTEGRAL DE MODELOS CON R</a:t>
            </a:r>
          </a:p>
          <a:p>
            <a:pPr algn="just"/>
            <a:endParaRPr lang="es-ES" sz="25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ES" sz="2500" dirty="0" smtClean="0">
                <a:latin typeface="Arial" pitchFamily="34" charset="0"/>
                <a:cs typeface="Arial" pitchFamily="34" charset="0"/>
              </a:rPr>
              <a:t>CONCLUSIONES FINALES</a:t>
            </a:r>
          </a:p>
          <a:p>
            <a:pPr algn="just"/>
            <a:endParaRPr lang="es-ES" sz="25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 algn="just"/>
            <a:r>
              <a:rPr lang="es-ES" sz="2000" dirty="0" smtClean="0">
                <a:latin typeface="Arial" pitchFamily="34" charset="0"/>
                <a:cs typeface="Arial" pitchFamily="34" charset="0"/>
              </a:rPr>
              <a:t>¿Qué elementos resultan claves cuando se mide la actuación de un modelo en términos estadísticos?</a:t>
            </a:r>
          </a:p>
          <a:p>
            <a:pPr algn="just"/>
            <a:endParaRPr lang="es-ES" sz="20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es-ES" sz="1600" dirty="0" smtClean="0">
                <a:latin typeface="Arial" pitchFamily="34" charset="0"/>
                <a:cs typeface="Arial" pitchFamily="34" charset="0"/>
              </a:rPr>
              <a:t>Comportamiento genérico en una muestra retardadas en el tiempo</a:t>
            </a:r>
          </a:p>
          <a:p>
            <a:pPr lvl="1" algn="just"/>
            <a:r>
              <a:rPr lang="es-ES" sz="1600" dirty="0" smtClean="0">
                <a:latin typeface="Arial" pitchFamily="34" charset="0"/>
                <a:cs typeface="Arial" pitchFamily="34" charset="0"/>
              </a:rPr>
              <a:t>Análisis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univariante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de las variables de un modelo retardadas en el tiempo</a:t>
            </a:r>
          </a:p>
          <a:p>
            <a:pPr lvl="1" algn="just"/>
            <a:r>
              <a:rPr lang="es-ES" sz="1600" dirty="0" smtClean="0">
                <a:latin typeface="Arial" pitchFamily="34" charset="0"/>
                <a:cs typeface="Arial" pitchFamily="34" charset="0"/>
              </a:rPr>
              <a:t>Análisis actual de las características y medida de la desviación de éstas respecto a las hipótesis iniciales</a:t>
            </a:r>
          </a:p>
          <a:p>
            <a:pPr lvl="1" algn="just"/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ES" sz="2000" dirty="0" smtClean="0">
                <a:latin typeface="Arial" pitchFamily="34" charset="0"/>
                <a:cs typeface="Arial" pitchFamily="34" charset="0"/>
              </a:rPr>
              <a:t>Así pues un ejemplo de gestión estadística de modelos sencilla que actualmente se está aplicando surge cuando se crean sistemas para evaluar la “performance” de los modelos de </a:t>
            </a:r>
            <a:r>
              <a:rPr lang="es-ES" sz="2000" dirty="0" err="1" smtClean="0">
                <a:latin typeface="Arial" pitchFamily="34" charset="0"/>
                <a:cs typeface="Arial" pitchFamily="34" charset="0"/>
              </a:rPr>
              <a:t>Credit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2000" dirty="0" err="1" smtClean="0">
                <a:latin typeface="Arial" pitchFamily="34" charset="0"/>
                <a:cs typeface="Arial" pitchFamily="34" charset="0"/>
              </a:rPr>
              <a:t>Scoring</a:t>
            </a:r>
            <a:endParaRPr lang="es-ES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>
            <a:normAutofit/>
          </a:bodyPr>
          <a:lstStyle/>
          <a:p>
            <a:pPr algn="l"/>
            <a:r>
              <a:rPr lang="es-ES" sz="3000" b="1" dirty="0" smtClean="0">
                <a:latin typeface="Arial" pitchFamily="34" charset="0"/>
                <a:cs typeface="Arial" pitchFamily="34" charset="0"/>
              </a:rPr>
              <a:t>GESTIÓN INTEGRAL DE MODELOS CON R</a:t>
            </a:r>
            <a:endParaRPr lang="es-ES" sz="3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 algn="just"/>
            <a:r>
              <a:rPr lang="es-ES" sz="2000" dirty="0" smtClean="0">
                <a:latin typeface="Arial" pitchFamily="34" charset="0"/>
                <a:cs typeface="Arial" pitchFamily="34" charset="0"/>
              </a:rPr>
              <a:t>Gestión Estadística de un </a:t>
            </a:r>
            <a:r>
              <a:rPr lang="es-ES" sz="2000" dirty="0" err="1" smtClean="0">
                <a:latin typeface="Arial" pitchFamily="34" charset="0"/>
                <a:cs typeface="Arial" pitchFamily="34" charset="0"/>
              </a:rPr>
              <a:t>Credit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2000" dirty="0" err="1" smtClean="0">
                <a:latin typeface="Arial" pitchFamily="34" charset="0"/>
                <a:cs typeface="Arial" pitchFamily="34" charset="0"/>
              </a:rPr>
              <a:t>Scoring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 con R</a:t>
            </a:r>
          </a:p>
          <a:p>
            <a:pPr algn="just"/>
            <a:endParaRPr lang="es-ES" sz="20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es-ES" sz="1600" dirty="0" smtClean="0">
                <a:latin typeface="Arial" pitchFamily="34" charset="0"/>
                <a:cs typeface="Arial" pitchFamily="34" charset="0"/>
              </a:rPr>
              <a:t>Elementos básicos de las componentes de la aplicación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Shiny</a:t>
            </a:r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pPr lvl="1" algn="just">
              <a:buNone/>
            </a:pPr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es-ES" sz="1600" dirty="0" smtClean="0">
                <a:latin typeface="Arial" pitchFamily="34" charset="0"/>
                <a:cs typeface="Arial" pitchFamily="34" charset="0"/>
              </a:rPr>
              <a:t>Demo de Aplicación</a:t>
            </a:r>
          </a:p>
        </p:txBody>
      </p:sp>
      <p:sp>
        <p:nvSpPr>
          <p:cNvPr id="4" name="3 Cilindro"/>
          <p:cNvSpPr/>
          <p:nvPr/>
        </p:nvSpPr>
        <p:spPr>
          <a:xfrm>
            <a:off x="107504" y="3284984"/>
            <a:ext cx="1152128" cy="936104"/>
          </a:xfrm>
          <a:prstGeom prst="ca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500" dirty="0" smtClean="0">
                <a:latin typeface="Arial" pitchFamily="34" charset="0"/>
                <a:cs typeface="Arial" pitchFamily="34" charset="0"/>
              </a:rPr>
              <a:t>Base de datos Oracle</a:t>
            </a:r>
            <a:endParaRPr lang="es-ES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Esquina doblada"/>
          <p:cNvSpPr/>
          <p:nvPr/>
        </p:nvSpPr>
        <p:spPr>
          <a:xfrm>
            <a:off x="1907704" y="3429000"/>
            <a:ext cx="1152128" cy="648072"/>
          </a:xfrm>
          <a:prstGeom prst="folded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latin typeface="Arial" pitchFamily="34" charset="0"/>
                <a:cs typeface="Arial" pitchFamily="34" charset="0"/>
              </a:rPr>
              <a:t>Código .</a:t>
            </a:r>
            <a:r>
              <a:rPr lang="es-ES" sz="1200" dirty="0" err="1" smtClean="0">
                <a:latin typeface="Arial" pitchFamily="34" charset="0"/>
                <a:cs typeface="Arial" pitchFamily="34" charset="0"/>
              </a:rPr>
              <a:t>py</a:t>
            </a:r>
            <a:r>
              <a:rPr lang="es-ES" sz="1200" dirty="0" smtClean="0">
                <a:latin typeface="Arial" pitchFamily="34" charset="0"/>
                <a:cs typeface="Arial" pitchFamily="34" charset="0"/>
              </a:rPr>
              <a:t> de extracción de datos</a:t>
            </a:r>
            <a:endParaRPr lang="es-E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Nube"/>
          <p:cNvSpPr/>
          <p:nvPr/>
        </p:nvSpPr>
        <p:spPr>
          <a:xfrm>
            <a:off x="2339752" y="2636912"/>
            <a:ext cx="2160240" cy="720080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500" dirty="0" err="1" smtClean="0">
                <a:latin typeface="Arial" pitchFamily="34" charset="0"/>
                <a:cs typeface="Arial" pitchFamily="34" charset="0"/>
              </a:rPr>
              <a:t>reticulate</a:t>
            </a:r>
            <a:endParaRPr lang="es-ES" sz="15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66908" y="3160386"/>
            <a:ext cx="1109548" cy="1132710"/>
          </a:xfrm>
          <a:prstGeom prst="rect">
            <a:avLst/>
          </a:prstGeom>
          <a:noFill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5298" y="3521539"/>
            <a:ext cx="2956942" cy="4835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</p:pic>
      <p:sp>
        <p:nvSpPr>
          <p:cNvPr id="10" name="9 Flecha derecha"/>
          <p:cNvSpPr/>
          <p:nvPr/>
        </p:nvSpPr>
        <p:spPr>
          <a:xfrm>
            <a:off x="6876256" y="3501008"/>
            <a:ext cx="576064" cy="50405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Flecha derecha"/>
          <p:cNvSpPr/>
          <p:nvPr/>
        </p:nvSpPr>
        <p:spPr>
          <a:xfrm>
            <a:off x="3131840" y="3501008"/>
            <a:ext cx="576064" cy="50405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Flecha derecha"/>
          <p:cNvSpPr/>
          <p:nvPr/>
        </p:nvSpPr>
        <p:spPr>
          <a:xfrm>
            <a:off x="1331640" y="3501008"/>
            <a:ext cx="576064" cy="50405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4891608"/>
            <a:ext cx="2264522" cy="1705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91880" y="4221088"/>
            <a:ext cx="1944216" cy="1197377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32040" y="4869160"/>
            <a:ext cx="2725192" cy="1059588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61670" y="5656580"/>
            <a:ext cx="2358802" cy="1084788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</p:pic>
      <p:sp>
        <p:nvSpPr>
          <p:cNvPr id="20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>
            <a:normAutofit/>
          </a:bodyPr>
          <a:lstStyle/>
          <a:p>
            <a:pPr algn="l"/>
            <a:r>
              <a:rPr lang="es-ES" sz="3000" b="1" dirty="0" smtClean="0">
                <a:latin typeface="Arial" pitchFamily="34" charset="0"/>
                <a:cs typeface="Arial" pitchFamily="34" charset="0"/>
              </a:rPr>
              <a:t>GESTIÓN INTEGRAL DE MODELOS CON R</a:t>
            </a:r>
            <a:endParaRPr lang="es-ES" sz="3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 algn="just"/>
            <a:r>
              <a:rPr lang="es-ES" sz="2000" dirty="0" smtClean="0">
                <a:latin typeface="Arial" pitchFamily="34" charset="0"/>
                <a:cs typeface="Arial" pitchFamily="34" charset="0"/>
              </a:rPr>
              <a:t>Gestión Económica de un </a:t>
            </a:r>
            <a:r>
              <a:rPr lang="es-ES" sz="2000" dirty="0" err="1" smtClean="0">
                <a:latin typeface="Arial" pitchFamily="34" charset="0"/>
                <a:cs typeface="Arial" pitchFamily="34" charset="0"/>
              </a:rPr>
              <a:t>Credit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2000" dirty="0" err="1" smtClean="0">
                <a:latin typeface="Arial" pitchFamily="34" charset="0"/>
                <a:cs typeface="Arial" pitchFamily="34" charset="0"/>
              </a:rPr>
              <a:t>Scoring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 con R</a:t>
            </a:r>
          </a:p>
          <a:p>
            <a:pPr algn="just">
              <a:buNone/>
            </a:pPr>
            <a:endParaRPr lang="es-ES" sz="20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es-ES" sz="1600" dirty="0" smtClean="0">
                <a:latin typeface="Arial" pitchFamily="34" charset="0"/>
                <a:cs typeface="Arial" pitchFamily="34" charset="0"/>
              </a:rPr>
              <a:t>Elementos básicos de las componentes de la aplicación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Shiny</a:t>
            </a:r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pPr lvl="1" algn="just">
              <a:buNone/>
            </a:pPr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es-ES" sz="1600" dirty="0" smtClean="0">
                <a:latin typeface="Arial" pitchFamily="34" charset="0"/>
                <a:cs typeface="Arial" pitchFamily="34" charset="0"/>
              </a:rPr>
              <a:t>Demo de Aplicación</a:t>
            </a:r>
          </a:p>
        </p:txBody>
      </p:sp>
      <p:sp>
        <p:nvSpPr>
          <p:cNvPr id="4" name="3 Cilindro"/>
          <p:cNvSpPr/>
          <p:nvPr/>
        </p:nvSpPr>
        <p:spPr>
          <a:xfrm>
            <a:off x="107504" y="3284984"/>
            <a:ext cx="1152128" cy="936104"/>
          </a:xfrm>
          <a:prstGeom prst="ca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500" dirty="0" smtClean="0">
                <a:latin typeface="Arial" pitchFamily="34" charset="0"/>
                <a:cs typeface="Arial" pitchFamily="34" charset="0"/>
              </a:rPr>
              <a:t>Data Lake</a:t>
            </a:r>
            <a:endParaRPr lang="es-ES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Esquina doblada"/>
          <p:cNvSpPr/>
          <p:nvPr/>
        </p:nvSpPr>
        <p:spPr>
          <a:xfrm>
            <a:off x="1907704" y="3429000"/>
            <a:ext cx="1152128" cy="648072"/>
          </a:xfrm>
          <a:prstGeom prst="folded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latin typeface="Arial" pitchFamily="34" charset="0"/>
                <a:cs typeface="Arial" pitchFamily="34" charset="0"/>
              </a:rPr>
              <a:t>Código .</a:t>
            </a:r>
            <a:r>
              <a:rPr lang="es-ES" sz="1200" dirty="0" err="1" smtClean="0">
                <a:latin typeface="Arial" pitchFamily="34" charset="0"/>
                <a:cs typeface="Arial" pitchFamily="34" charset="0"/>
              </a:rPr>
              <a:t>py</a:t>
            </a:r>
            <a:r>
              <a:rPr lang="es-ES" sz="1200" dirty="0" smtClean="0">
                <a:latin typeface="Arial" pitchFamily="34" charset="0"/>
                <a:cs typeface="Arial" pitchFamily="34" charset="0"/>
              </a:rPr>
              <a:t> de extracción de datos</a:t>
            </a:r>
            <a:endParaRPr lang="es-E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Nube"/>
          <p:cNvSpPr/>
          <p:nvPr/>
        </p:nvSpPr>
        <p:spPr>
          <a:xfrm>
            <a:off x="2339752" y="2636912"/>
            <a:ext cx="2160240" cy="720080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500" dirty="0" err="1" smtClean="0">
                <a:latin typeface="Arial" pitchFamily="34" charset="0"/>
                <a:cs typeface="Arial" pitchFamily="34" charset="0"/>
              </a:rPr>
              <a:t>reticulate</a:t>
            </a:r>
            <a:endParaRPr lang="es-ES" sz="15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66908" y="3160386"/>
            <a:ext cx="1109548" cy="1132710"/>
          </a:xfrm>
          <a:prstGeom prst="rect">
            <a:avLst/>
          </a:prstGeom>
          <a:noFill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5298" y="3521539"/>
            <a:ext cx="2956942" cy="4835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</p:pic>
      <p:sp>
        <p:nvSpPr>
          <p:cNvPr id="10" name="9 Flecha derecha"/>
          <p:cNvSpPr/>
          <p:nvPr/>
        </p:nvSpPr>
        <p:spPr>
          <a:xfrm>
            <a:off x="6876256" y="3501008"/>
            <a:ext cx="576064" cy="50405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Flecha derecha"/>
          <p:cNvSpPr/>
          <p:nvPr/>
        </p:nvSpPr>
        <p:spPr>
          <a:xfrm>
            <a:off x="3131840" y="3501008"/>
            <a:ext cx="576064" cy="50405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Flecha derecha"/>
          <p:cNvSpPr/>
          <p:nvPr/>
        </p:nvSpPr>
        <p:spPr>
          <a:xfrm>
            <a:off x="1331640" y="3501008"/>
            <a:ext cx="576064" cy="50405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4869160"/>
            <a:ext cx="2987824" cy="187593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4709419"/>
            <a:ext cx="3456384" cy="2031949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</p:pic>
      <p:sp>
        <p:nvSpPr>
          <p:cNvPr id="19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>
            <a:normAutofit/>
          </a:bodyPr>
          <a:lstStyle/>
          <a:p>
            <a:pPr algn="l"/>
            <a:r>
              <a:rPr lang="es-ES" sz="3000" b="1" dirty="0" smtClean="0">
                <a:latin typeface="Arial" pitchFamily="34" charset="0"/>
                <a:cs typeface="Arial" pitchFamily="34" charset="0"/>
              </a:rPr>
              <a:t>GESTIÓN INTEGRAL DE MODELOS CON R</a:t>
            </a:r>
            <a:endParaRPr lang="es-ES" sz="3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21098</TotalTime>
  <Words>731</Words>
  <Application>Microsoft Office PowerPoint</Application>
  <PresentationFormat>Presentación en pantalla (4:3)</PresentationFormat>
  <Paragraphs>156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Tema de Office</vt:lpstr>
      <vt:lpstr>GESTIÓN DE MODELOS PYTHN CON RETICULATE</vt:lpstr>
      <vt:lpstr>ÍNDICE</vt:lpstr>
      <vt:lpstr>Diapositiva 3</vt:lpstr>
      <vt:lpstr>INTRODUCCIÓN: Múltiples Perfiles DS</vt:lpstr>
      <vt:lpstr>GESTIÓN INTEGRAL DE MODELOS CON R</vt:lpstr>
      <vt:lpstr>Diapositiva 6</vt:lpstr>
      <vt:lpstr>GESTIÓN INTEGRAL DE MODELOS CON R</vt:lpstr>
      <vt:lpstr>GESTIÓN INTEGRAL DE MODELOS CON R</vt:lpstr>
      <vt:lpstr>GESTIÓN INTEGRAL DE MODELOS CON R</vt:lpstr>
      <vt:lpstr>GESTIÓN INTEGRAL DE MODELOS CON R</vt:lpstr>
      <vt:lpstr>GESTIÓN INTEGRAL DE MODELOS CON R</vt:lpstr>
      <vt:lpstr>Diapositiva 12</vt:lpstr>
      <vt:lpstr>CONCLUSIONES FINALES</vt:lpstr>
      <vt:lpstr>CONCLUSIONES FINALES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MODELOS DE VARIABLE BINARIA CON R</dc:title>
  <dc:creator>FRANCISCO JESÚS RODRÍGUEZ ARAGÓN</dc:creator>
  <cp:lastModifiedBy>Q8868116</cp:lastModifiedBy>
  <cp:revision>273</cp:revision>
  <dcterms:created xsi:type="dcterms:W3CDTF">2019-08-05T17:54:41Z</dcterms:created>
  <dcterms:modified xsi:type="dcterms:W3CDTF">2019-11-09T13:43:44Z</dcterms:modified>
</cp:coreProperties>
</file>