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4"/>
  </p:sldMasterIdLst>
  <p:notesMasterIdLst>
    <p:notesMasterId r:id="rId6"/>
  </p:notesMasterIdLst>
  <p:sldIdLst>
    <p:sldId id="335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00D700"/>
    <a:srgbClr val="00FF00"/>
    <a:srgbClr val="2800FF"/>
    <a:srgbClr val="00530A"/>
    <a:srgbClr val="00FF7D"/>
    <a:srgbClr val="00F3FF"/>
    <a:srgbClr val="CCCCFF"/>
    <a:srgbClr val="359B4C"/>
    <a:srgbClr val="B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3347" autoAdjust="0"/>
  </p:normalViewPr>
  <p:slideViewPr>
    <p:cSldViewPr snapToGrid="0">
      <p:cViewPr varScale="1">
        <p:scale>
          <a:sx n="97" d="100"/>
          <a:sy n="97" d="100"/>
        </p:scale>
        <p:origin x="1344" y="496"/>
      </p:cViewPr>
      <p:guideLst>
        <p:guide orient="horz" pos="51"/>
        <p:guide orient="horz" pos="1117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is, Alice" userId="a569717a-5d1c-40bc-97ff-0906c56e5129" providerId="ADAL" clId="{D99514C6-E77E-4D02-BBC1-6A2D76D7171B}"/>
    <pc:docChg chg="modSld">
      <pc:chgData name="Morais, Alice" userId="a569717a-5d1c-40bc-97ff-0906c56e5129" providerId="ADAL" clId="{D99514C6-E77E-4D02-BBC1-6A2D76D7171B}" dt="2024-10-11T11:17:37.961" v="250" actId="1036"/>
      <pc:docMkLst>
        <pc:docMk/>
      </pc:docMkLst>
      <pc:sldChg chg="modSp mod">
        <pc:chgData name="Morais, Alice" userId="a569717a-5d1c-40bc-97ff-0906c56e5129" providerId="ADAL" clId="{D99514C6-E77E-4D02-BBC1-6A2D76D7171B}" dt="2024-10-11T11:17:37.961" v="250" actId="1036"/>
        <pc:sldMkLst>
          <pc:docMk/>
          <pc:sldMk cId="1824424420" sldId="335"/>
        </pc:sldMkLst>
        <pc:spChg chg="mod">
          <ac:chgData name="Morais, Alice" userId="a569717a-5d1c-40bc-97ff-0906c56e5129" providerId="ADAL" clId="{D99514C6-E77E-4D02-BBC1-6A2D76D7171B}" dt="2024-10-11T11:17:23.922" v="244" actId="20577"/>
          <ac:spMkLst>
            <pc:docMk/>
            <pc:sldMk cId="1824424420" sldId="335"/>
            <ac:spMk id="17" creationId="{0A026060-787A-4133-AE04-990988782ED5}"/>
          </ac:spMkLst>
        </pc:spChg>
        <pc:spChg chg="mod">
          <ac:chgData name="Morais, Alice" userId="a569717a-5d1c-40bc-97ff-0906c56e5129" providerId="ADAL" clId="{D99514C6-E77E-4D02-BBC1-6A2D76D7171B}" dt="2024-10-11T11:15:57.181" v="174" actId="1076"/>
          <ac:spMkLst>
            <pc:docMk/>
            <pc:sldMk cId="1824424420" sldId="335"/>
            <ac:spMk id="21" creationId="{B9EBB7AE-A31D-4AAC-8B5F-4832A9D56A8C}"/>
          </ac:spMkLst>
        </pc:spChg>
        <pc:spChg chg="mod">
          <ac:chgData name="Morais, Alice" userId="a569717a-5d1c-40bc-97ff-0906c56e5129" providerId="ADAL" clId="{D99514C6-E77E-4D02-BBC1-6A2D76D7171B}" dt="2024-10-11T11:17:04.150" v="230" actId="20577"/>
          <ac:spMkLst>
            <pc:docMk/>
            <pc:sldMk cId="1824424420" sldId="335"/>
            <ac:spMk id="39" creationId="{A52B44BF-9AE9-A6BD-E725-1FDC8BCD8189}"/>
          </ac:spMkLst>
        </pc:spChg>
        <pc:spChg chg="mod">
          <ac:chgData name="Morais, Alice" userId="a569717a-5d1c-40bc-97ff-0906c56e5129" providerId="ADAL" clId="{D99514C6-E77E-4D02-BBC1-6A2D76D7171B}" dt="2024-10-11T11:15:37.532" v="171" actId="1076"/>
          <ac:spMkLst>
            <pc:docMk/>
            <pc:sldMk cId="1824424420" sldId="335"/>
            <ac:spMk id="40" creationId="{A8D31A8D-138B-F844-1361-AB397DEAC1D2}"/>
          </ac:spMkLst>
        </pc:spChg>
        <pc:spChg chg="mod">
          <ac:chgData name="Morais, Alice" userId="a569717a-5d1c-40bc-97ff-0906c56e5129" providerId="ADAL" clId="{D99514C6-E77E-4D02-BBC1-6A2D76D7171B}" dt="2024-10-11T11:15:51.511" v="173" actId="1076"/>
          <ac:spMkLst>
            <pc:docMk/>
            <pc:sldMk cId="1824424420" sldId="335"/>
            <ac:spMk id="912" creationId="{00000000-0000-0000-0000-000000000000}"/>
          </ac:spMkLst>
        </pc:spChg>
        <pc:spChg chg="mod">
          <ac:chgData name="Morais, Alice" userId="a569717a-5d1c-40bc-97ff-0906c56e5129" providerId="ADAL" clId="{D99514C6-E77E-4D02-BBC1-6A2D76D7171B}" dt="2024-10-11T11:16:03.090" v="175" actId="1076"/>
          <ac:spMkLst>
            <pc:docMk/>
            <pc:sldMk cId="1824424420" sldId="335"/>
            <ac:spMk id="914" creationId="{00000000-0000-0000-0000-000000000000}"/>
          </ac:spMkLst>
        </pc:spChg>
        <pc:spChg chg="mod">
          <ac:chgData name="Morais, Alice" userId="a569717a-5d1c-40bc-97ff-0906c56e5129" providerId="ADAL" clId="{D99514C6-E77E-4D02-BBC1-6A2D76D7171B}" dt="2024-10-11T11:17:37.961" v="250" actId="1036"/>
          <ac:spMkLst>
            <pc:docMk/>
            <pc:sldMk cId="1824424420" sldId="335"/>
            <ac:spMk id="920" creationId="{00000000-0000-0000-0000-000000000000}"/>
          </ac:spMkLst>
        </pc:spChg>
        <pc:graphicFrameChg chg="modGraphic">
          <ac:chgData name="Morais, Alice" userId="a569717a-5d1c-40bc-97ff-0906c56e5129" providerId="ADAL" clId="{D99514C6-E77E-4D02-BBC1-6A2D76D7171B}" dt="2024-10-11T10:59:39.703" v="65" actId="20577"/>
          <ac:graphicFrameMkLst>
            <pc:docMk/>
            <pc:sldMk cId="1824424420" sldId="335"/>
            <ac:graphicFrameMk id="15" creationId="{21E49C8F-0927-481D-B3B8-AB8AED77616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108A-EB79-4233-807D-E55CE55763F8}" type="datetimeFigureOut">
              <a:rPr lang="en-GB" smtClean="0"/>
              <a:t>08/05/2025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24FA-59DB-4374-8F9E-25A5FDE6A8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24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39f7fce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g639f7fce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05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2"/>
          <p:cNvSpPr txBox="1">
            <a:spLocks noGrp="1"/>
          </p:cNvSpPr>
          <p:nvPr>
            <p:ph type="ctrTitle"/>
          </p:nvPr>
        </p:nvSpPr>
        <p:spPr>
          <a:xfrm>
            <a:off x="415611" y="992765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933">
                <a:solidFill>
                  <a:schemeClr val="dk1"/>
                </a:solidFill>
              </a:defRPr>
            </a:lvl9pPr>
          </a:lstStyle>
          <a:p>
            <a:endParaRPr lang="en-GB"/>
          </a:p>
        </p:txBody>
      </p:sp>
      <p:sp>
        <p:nvSpPr>
          <p:cNvPr id="243" name="Google Shape;243;p62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  <p:sp>
        <p:nvSpPr>
          <p:cNvPr id="244" name="Google Shape;244;p6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5000">
              <a:srgbClr val="F0F0F0"/>
            </a:gs>
            <a:gs pos="100000">
              <a:srgbClr val="D7D7D7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7FE4284-FFE4-4698-9501-6F96DE95B9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7FE4284-FFE4-4698-9501-6F96DE95B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0E97BA2-F9BA-ED44-8159-2A03F1030F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893431-7182-084A-A105-E74AFC5303DC}"/>
              </a:ext>
            </a:extLst>
          </p:cNvPr>
          <p:cNvSpPr txBox="1">
            <a:spLocks/>
          </p:cNvSpPr>
          <p:nvPr userDrawn="1"/>
        </p:nvSpPr>
        <p:spPr>
          <a:xfrm>
            <a:off x="359672" y="6399562"/>
            <a:ext cx="360455" cy="1944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685800" rtl="0" eaLnBrk="1" latinLnBrk="0" hangingPunct="1">
              <a:defRPr sz="7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F9AC08D-23A9-440E-BCB9-AA1E9877CC38}" type="slidenum">
              <a:rPr lang="en-US" sz="998" b="0" i="0" smtClean="0">
                <a:solidFill>
                  <a:srgbClr val="505050"/>
                </a:solidFill>
                <a:latin typeface="Graphik" panose="020B0503030202060203" pitchFamily="34" charset="77"/>
              </a:rPr>
              <a:pPr algn="l"/>
              <a:t>‹#›</a:t>
            </a:fld>
            <a:endParaRPr lang="en-US" sz="998" b="0" i="0">
              <a:solidFill>
                <a:srgbClr val="505050"/>
              </a:solidFill>
              <a:latin typeface="Graphik" panose="020B0503030202060203" pitchFamily="34" charset="77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530C55D4-FB1F-1B49-AAAB-6E279FD98341}"/>
              </a:ext>
            </a:extLst>
          </p:cNvPr>
          <p:cNvSpPr txBox="1"/>
          <p:nvPr userDrawn="1"/>
        </p:nvSpPr>
        <p:spPr>
          <a:xfrm>
            <a:off x="700233" y="6399562"/>
            <a:ext cx="3128657" cy="215008"/>
          </a:xfrm>
          <a:prstGeom prst="rect">
            <a:avLst/>
          </a:prstGeom>
          <a:noFill/>
        </p:spPr>
        <p:txBody>
          <a:bodyPr wrap="square" lIns="0" tIns="0" rIns="0" bIns="60846" rtlCol="0" anchor="t">
            <a:spAutoFit/>
          </a:bodyPr>
          <a:lstStyle/>
          <a:p>
            <a:pPr algn="l"/>
            <a:r>
              <a:rPr lang="en-US" sz="998" b="0" i="0" kern="1200">
                <a:solidFill>
                  <a:srgbClr val="505050"/>
                </a:solidFill>
                <a:latin typeface="Graphik" panose="020B0503030202060203" pitchFamily="34" charset="77"/>
                <a:ea typeface="+mn-ea"/>
                <a:cs typeface="+mn-cs"/>
              </a:rPr>
              <a:t>|  Copyright © 2022 Accenture. All rights reserved.</a:t>
            </a:r>
            <a:endParaRPr lang="de-DE" sz="998" b="0" i="0" kern="1200">
              <a:solidFill>
                <a:srgbClr val="505050"/>
              </a:solidFill>
              <a:latin typeface="Graphik" panose="020B0503030202060203" pitchFamily="34" charset="77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81025-855B-4B9A-BF11-C31B13BC880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38" y="6345924"/>
            <a:ext cx="2940584" cy="2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2" orient="horz" pos="411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15;p105">
            <a:extLst>
              <a:ext uri="{FF2B5EF4-FFF2-40B4-BE49-F238E27FC236}">
                <a16:creationId xmlns:a16="http://schemas.microsoft.com/office/drawing/2014/main" id="{E9F8D0C5-C248-401D-8E68-82E26A6811F8}"/>
              </a:ext>
            </a:extLst>
          </p:cNvPr>
          <p:cNvSpPr txBox="1"/>
          <p:nvPr/>
        </p:nvSpPr>
        <p:spPr>
          <a:xfrm>
            <a:off x="373567" y="2911404"/>
            <a:ext cx="4044800" cy="938658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 dirty="0"/>
              <a:t>University Name – Postgraduate Program in Course Name – 20XX–20XX</a:t>
            </a:r>
            <a:br>
              <a:rPr lang="en-US" sz="900" dirty="0"/>
            </a:br>
            <a:r>
              <a:rPr lang="en-US" sz="900" dirty="0"/>
              <a:t>University Name – Master’s Degree in Course Name – 20XX–20XX</a:t>
            </a:r>
            <a:br>
              <a:rPr lang="en-US" sz="900" dirty="0"/>
            </a:br>
            <a:r>
              <a:rPr lang="en-US" sz="900" dirty="0"/>
              <a:t>University Name – Bachelor's Degree in Course Name – 20XX–20XX</a:t>
            </a:r>
            <a:endParaRPr lang="en-US" sz="9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  <p:sp>
        <p:nvSpPr>
          <p:cNvPr id="912" name="Google Shape;912;p105"/>
          <p:cNvSpPr/>
          <p:nvPr/>
        </p:nvSpPr>
        <p:spPr>
          <a:xfrm>
            <a:off x="4938012" y="1106879"/>
            <a:ext cx="40448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Relevant Experience</a:t>
            </a:r>
            <a:endParaRPr kumimoji="0" lang="en-GB" sz="1867" b="0" i="0" u="none" strike="noStrike" kern="0" cap="none" spc="0" normalizeH="0" baseline="0" noProof="0" dirty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14" name="Google Shape;914;p105"/>
          <p:cNvSpPr/>
          <p:nvPr/>
        </p:nvSpPr>
        <p:spPr>
          <a:xfrm>
            <a:off x="245527" y="2654168"/>
            <a:ext cx="1276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Education</a:t>
            </a:r>
            <a:endParaRPr kumimoji="0" lang="en-GB" sz="1867" b="0" i="0" u="none" strike="noStrike" kern="0" cap="none" spc="0" normalizeH="0" baseline="0" noProof="0" dirty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20" name="Google Shape;920;p105"/>
          <p:cNvSpPr txBox="1"/>
          <p:nvPr/>
        </p:nvSpPr>
        <p:spPr>
          <a:xfrm>
            <a:off x="225479" y="3852245"/>
            <a:ext cx="40000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Relevant Skills &amp; Qualifications</a:t>
            </a:r>
            <a:endParaRPr kumimoji="0" lang="en-GB" sz="1867" b="0" i="0" u="none" strike="noStrike" kern="0" cap="none" spc="0" normalizeH="0" baseline="0" noProof="0" dirty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C068F5F-4501-45BB-A19E-8FB61086F95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64208" y="3991748"/>
            <a:ext cx="7067560" cy="185731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48000" tIns="64000" rIns="48000" bIns="64000"/>
          <a:lstStyle/>
          <a:p>
            <a:pPr marL="0" marR="0" lvl="0" indent="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916;p105">
            <a:extLst>
              <a:ext uri="{FF2B5EF4-FFF2-40B4-BE49-F238E27FC236}">
                <a16:creationId xmlns:a16="http://schemas.microsoft.com/office/drawing/2014/main" id="{BD7FF7F4-09D3-468F-8C0C-DC2CFF5ECC4B}"/>
              </a:ext>
            </a:extLst>
          </p:cNvPr>
          <p:cNvSpPr txBox="1"/>
          <p:nvPr/>
        </p:nvSpPr>
        <p:spPr>
          <a:xfrm>
            <a:off x="2095023" y="356191"/>
            <a:ext cx="5536745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FFFF"/>
              </a:buClr>
            </a:pPr>
            <a:r>
              <a:rPr lang="en-US" sz="3600" dirty="0"/>
              <a:t>First Name Last Name</a:t>
            </a:r>
            <a:endParaRPr lang="pt-PT" sz="3333" b="1" kern="0" dirty="0">
              <a:solidFill>
                <a:schemeClr val="tx2"/>
              </a:solidFill>
              <a:latin typeface="Graphik" panose="020B0503030202060203" pitchFamily="34" charset="0"/>
              <a:cs typeface="Arial"/>
            </a:endParaRPr>
          </a:p>
        </p:txBody>
      </p:sp>
      <p:sp>
        <p:nvSpPr>
          <p:cNvPr id="36" name="Google Shape;917;p105">
            <a:extLst>
              <a:ext uri="{FF2B5EF4-FFF2-40B4-BE49-F238E27FC236}">
                <a16:creationId xmlns:a16="http://schemas.microsoft.com/office/drawing/2014/main" id="{5724FA34-5E3C-423A-A3FC-5D1F14BCB015}"/>
              </a:ext>
            </a:extLst>
          </p:cNvPr>
          <p:cNvSpPr txBox="1"/>
          <p:nvPr/>
        </p:nvSpPr>
        <p:spPr>
          <a:xfrm>
            <a:off x="2094961" y="816681"/>
            <a:ext cx="3604799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n-US" sz="1600" dirty="0"/>
              <a:t>Job Title / Role</a:t>
            </a:r>
            <a:endParaRPr lang="en-GB" sz="16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  <p:graphicFrame>
        <p:nvGraphicFramePr>
          <p:cNvPr id="15" name="Google Shape;919;p105">
            <a:extLst>
              <a:ext uri="{FF2B5EF4-FFF2-40B4-BE49-F238E27FC236}">
                <a16:creationId xmlns:a16="http://schemas.microsoft.com/office/drawing/2014/main" id="{21E49C8F-0927-481D-B3B8-AB8AED776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276886"/>
              </p:ext>
            </p:extLst>
          </p:nvPr>
        </p:nvGraphicFramePr>
        <p:xfrm>
          <a:off x="327248" y="4116580"/>
          <a:ext cx="1767713" cy="22664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4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cs typeface="Arial" panose="020B0604020202020204" pitchFamily="34" charset="0"/>
                        </a:rPr>
                        <a:t>Functional/Technical:</a:t>
                      </a:r>
                      <a:endParaRPr lang="en-US" sz="900" b="0" i="0" kern="0" dirty="0">
                        <a:solidFill>
                          <a:schemeClr val="tx2"/>
                        </a:solidFill>
                        <a:latin typeface="Graphik" panose="020B0503030202060203" pitchFamily="34" charset="0"/>
                        <a:cs typeface="Arial"/>
                        <a:sym typeface="Arial"/>
                      </a:endParaRP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Requirements  Analysis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User stories creation  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Process Modelling (BPMN)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Process Optimization Methodologies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JIRA/Confluence/Azure tools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Project Management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MS project tool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Digital Transformation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Agile Methodologies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924;p105">
            <a:extLst>
              <a:ext uri="{FF2B5EF4-FFF2-40B4-BE49-F238E27FC236}">
                <a16:creationId xmlns:a16="http://schemas.microsoft.com/office/drawing/2014/main" id="{0A026060-787A-4133-AE04-990988782ED5}"/>
              </a:ext>
            </a:extLst>
          </p:cNvPr>
          <p:cNvSpPr txBox="1"/>
          <p:nvPr/>
        </p:nvSpPr>
        <p:spPr>
          <a:xfrm>
            <a:off x="2921876" y="4116580"/>
            <a:ext cx="2041376" cy="150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GB" sz="900" b="1" kern="0" dirty="0">
                <a:solidFill>
                  <a:schemeClr val="tx2"/>
                </a:solidFill>
                <a:latin typeface="Graphik" panose="020B0503030202060203" pitchFamily="34" charset="0"/>
                <a:cs typeface="Arial" panose="020B0604020202020204" pitchFamily="34" charset="0"/>
                <a:sym typeface="Arial"/>
              </a:rPr>
              <a:t>Industries:</a:t>
            </a:r>
          </a:p>
          <a:p>
            <a:pPr marL="457200" indent="-266700" defTabSz="1219170">
              <a:lnSpc>
                <a:spcPct val="115000"/>
              </a:lnSpc>
              <a:buClr>
                <a:srgbClr val="000000"/>
              </a:buClr>
              <a:buSzPts val="600"/>
              <a:buFont typeface="Arial"/>
              <a:buChar char="●"/>
            </a:pPr>
            <a:r>
              <a:rPr lang="en-GB" sz="900" dirty="0">
                <a:solidFill>
                  <a:schemeClr val="tx2"/>
                </a:solidFill>
                <a:latin typeface="Graphik" panose="020B0503030202060203" pitchFamily="34" charset="0"/>
                <a:sym typeface="Arial"/>
              </a:rPr>
              <a:t>Insurance</a:t>
            </a:r>
          </a:p>
          <a:p>
            <a:pPr marL="457200" indent="-266700" defTabSz="1219170">
              <a:lnSpc>
                <a:spcPct val="115000"/>
              </a:lnSpc>
              <a:buClr>
                <a:srgbClr val="000000"/>
              </a:buClr>
              <a:buSzPts val="600"/>
              <a:buFont typeface="Arial"/>
              <a:buChar char="●"/>
            </a:pPr>
            <a:r>
              <a:rPr lang="en-GB" sz="900" dirty="0">
                <a:solidFill>
                  <a:schemeClr val="tx2"/>
                </a:solidFill>
                <a:latin typeface="Graphik" panose="020B0503030202060203" pitchFamily="34" charset="0"/>
                <a:sym typeface="Arial"/>
              </a:rPr>
              <a:t>Public Sector</a:t>
            </a:r>
          </a:p>
          <a:p>
            <a:pPr defTabSz="1219170">
              <a:buClr>
                <a:srgbClr val="000000"/>
              </a:buClr>
            </a:pPr>
            <a:endParaRPr lang="en-GB" sz="1867" kern="0" dirty="0">
              <a:solidFill>
                <a:schemeClr val="tx2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18" name="Google Shape;919;p105">
            <a:extLst>
              <a:ext uri="{FF2B5EF4-FFF2-40B4-BE49-F238E27FC236}">
                <a16:creationId xmlns:a16="http://schemas.microsoft.com/office/drawing/2014/main" id="{13D50910-ADB3-466D-856E-C3CA382B7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91718"/>
              </p:ext>
            </p:extLst>
          </p:nvPr>
        </p:nvGraphicFramePr>
        <p:xfrm>
          <a:off x="2922596" y="5249808"/>
          <a:ext cx="1878798" cy="7206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8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  <a:cs typeface="Arial" panose="020B0604020202020204" pitchFamily="34" charset="0"/>
                        </a:rPr>
                        <a:t>Languages:</a:t>
                      </a:r>
                    </a:p>
                    <a:p>
                      <a:pPr marL="457200" lvl="0" indent="-2667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●"/>
                      </a:pPr>
                      <a:r>
                        <a:rPr lang="en-GB" sz="900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</a:rPr>
                        <a:t>Portuguese (Native)</a:t>
                      </a:r>
                    </a:p>
                    <a:p>
                      <a:pPr marL="457200" lvl="0" indent="-2667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●"/>
                      </a:pPr>
                      <a:r>
                        <a:rPr lang="en-GB" sz="900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</a:rPr>
                        <a:t>English (C1)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918;p105">
            <a:extLst>
              <a:ext uri="{FF2B5EF4-FFF2-40B4-BE49-F238E27FC236}">
                <a16:creationId xmlns:a16="http://schemas.microsoft.com/office/drawing/2014/main" id="{B9EBB7AE-A31D-4AAC-8B5F-4832A9D56A8C}"/>
              </a:ext>
            </a:extLst>
          </p:cNvPr>
          <p:cNvSpPr txBox="1"/>
          <p:nvPr/>
        </p:nvSpPr>
        <p:spPr>
          <a:xfrm>
            <a:off x="4938012" y="1490005"/>
            <a:ext cx="6556644" cy="4261116"/>
          </a:xfrm>
          <a:prstGeom prst="rect">
            <a:avLst/>
          </a:prstGeom>
          <a:noFill/>
          <a:ln w="9525" cap="flat" cmpd="sng">
            <a:solidFill>
              <a:srgbClr val="FF00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900" b="1" dirty="0"/>
              <a:t>Jun 2024 – Sep 2024</a:t>
            </a:r>
            <a:br>
              <a:rPr lang="en-US" sz="900" dirty="0"/>
            </a:br>
            <a:r>
              <a:rPr lang="en-US" sz="900" b="1" dirty="0"/>
              <a:t>Business Analyst</a:t>
            </a:r>
            <a:br>
              <a:rPr lang="en-US" sz="900" dirty="0"/>
            </a:br>
            <a:r>
              <a:rPr lang="en-US" sz="900" dirty="0"/>
              <a:t>Joined a business analysis team on a project focused on creating an innovative platform to support the mapping, interpretation, and strategic valuation of territorial data.</a:t>
            </a:r>
          </a:p>
          <a:p>
            <a:pPr>
              <a:buNone/>
            </a:pPr>
            <a:endParaRPr lang="en-US" sz="900" b="1" dirty="0"/>
          </a:p>
          <a:p>
            <a:pPr>
              <a:buNone/>
            </a:pPr>
            <a:r>
              <a:rPr lang="en-US" sz="900" b="1" dirty="0"/>
              <a:t>May 2023 – Dec 2023</a:t>
            </a:r>
            <a:br>
              <a:rPr lang="en-US" sz="900" dirty="0"/>
            </a:br>
            <a:r>
              <a:rPr lang="en-US" sz="900" b="1" dirty="0"/>
              <a:t>Product Owner</a:t>
            </a:r>
            <a:br>
              <a:rPr lang="en-US" sz="900" dirty="0"/>
            </a:br>
            <a:r>
              <a:rPr lang="en-US" sz="900" dirty="0"/>
              <a:t>Worked alongside a product team, interacting with stakeholders to define priorities and write detailed user stories for the development process.</a:t>
            </a:r>
          </a:p>
          <a:p>
            <a:pPr>
              <a:buNone/>
            </a:pPr>
            <a:endParaRPr lang="en-US" sz="900" b="1" dirty="0"/>
          </a:p>
          <a:p>
            <a:pPr>
              <a:buNone/>
            </a:pPr>
            <a:r>
              <a:rPr lang="en-US" sz="900" b="1" dirty="0"/>
              <a:t>Jan 2023 – May 2023</a:t>
            </a:r>
            <a:br>
              <a:rPr lang="en-US" sz="900" dirty="0"/>
            </a:br>
            <a:r>
              <a:rPr lang="en-US" sz="900" b="1" dirty="0"/>
              <a:t>Product Owner</a:t>
            </a:r>
            <a:br>
              <a:rPr lang="en-US" sz="900" dirty="0"/>
            </a:br>
            <a:r>
              <a:rPr lang="en-US" sz="900" dirty="0"/>
              <a:t>Contributed to the definition of the product roadmap, aligning business priorities and stakeholder expectations to ensure value delivery.</a:t>
            </a:r>
          </a:p>
          <a:p>
            <a:pPr>
              <a:buNone/>
            </a:pPr>
            <a:endParaRPr lang="en-US" sz="900" b="1" dirty="0"/>
          </a:p>
          <a:p>
            <a:pPr>
              <a:buNone/>
            </a:pPr>
            <a:r>
              <a:rPr lang="en-US" sz="900" b="1" dirty="0"/>
              <a:t>Nov 2021 – Apr 2022</a:t>
            </a:r>
            <a:br>
              <a:rPr lang="en-US" sz="900" dirty="0"/>
            </a:br>
            <a:r>
              <a:rPr lang="en-US" sz="900" b="1" dirty="0"/>
              <a:t>Senior Business Analyst</a:t>
            </a:r>
            <a:br>
              <a:rPr lang="en-US" sz="900" dirty="0"/>
            </a:br>
            <a:r>
              <a:rPr lang="en-US" sz="900" dirty="0"/>
              <a:t>Identified business requirements and designed solutions to support the implementation of a system for managing operational processes.</a:t>
            </a:r>
          </a:p>
          <a:p>
            <a:pPr>
              <a:buNone/>
            </a:pPr>
            <a:endParaRPr lang="en-US" sz="900" b="1" dirty="0"/>
          </a:p>
          <a:p>
            <a:pPr>
              <a:buNone/>
            </a:pPr>
            <a:r>
              <a:rPr lang="en-US" sz="900" b="1" dirty="0"/>
              <a:t>Sep 2019 – Sep 2021</a:t>
            </a:r>
            <a:br>
              <a:rPr lang="en-US" sz="900" dirty="0"/>
            </a:br>
            <a:r>
              <a:rPr lang="en-US" sz="900" b="1" dirty="0"/>
              <a:t>Senior Business Analyst</a:t>
            </a:r>
            <a:endParaRPr lang="en-US" sz="900" dirty="0"/>
          </a:p>
          <a:p>
            <a:pPr>
              <a:buNone/>
            </a:pPr>
            <a:r>
              <a:rPr lang="en-US" sz="900" i="1" dirty="0"/>
              <a:t>Project 1 – Digital Transformation</a:t>
            </a:r>
            <a:br>
              <a:rPr lang="en-US" sz="900" dirty="0"/>
            </a:br>
            <a:r>
              <a:rPr lang="en-US" sz="900" dirty="0"/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  <a:p>
            <a:r>
              <a:rPr lang="en-US" sz="900" i="1" dirty="0"/>
              <a:t>Project 2 – Business Projects Management</a:t>
            </a:r>
            <a:br>
              <a:rPr lang="en-US" sz="900" dirty="0"/>
            </a:br>
            <a:r>
              <a:rPr lang="en-US" sz="900" dirty="0"/>
              <a:t>Prepared business cases for new strategic initiatives. Designed and implemented operational models and business processes to support service delivery.</a:t>
            </a:r>
            <a:br>
              <a:rPr lang="en-US" sz="900" dirty="0"/>
            </a:br>
            <a:r>
              <a:rPr lang="en-US" sz="900" dirty="0"/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93D1A9-0854-F02D-FB46-2187B582F8B2}"/>
              </a:ext>
            </a:extLst>
          </p:cNvPr>
          <p:cNvSpPr/>
          <p:nvPr/>
        </p:nvSpPr>
        <p:spPr>
          <a:xfrm>
            <a:off x="778136" y="332357"/>
            <a:ext cx="846724" cy="846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6" name="Google Shape;919;p105">
            <a:extLst>
              <a:ext uri="{FF2B5EF4-FFF2-40B4-BE49-F238E27FC236}">
                <a16:creationId xmlns:a16="http://schemas.microsoft.com/office/drawing/2014/main" id="{6701836D-AE73-6108-18A6-E6047158A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467839"/>
              </p:ext>
            </p:extLst>
          </p:nvPr>
        </p:nvGraphicFramePr>
        <p:xfrm>
          <a:off x="724867" y="374579"/>
          <a:ext cx="911571" cy="7077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2"/>
                          </a:solidFill>
                          <a:latin typeface="Graphik" panose="020B0503030202060203" pitchFamily="34" charset="0"/>
                        </a:rPr>
                        <a:t>Place Picture here Or Delete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915;p105">
            <a:extLst>
              <a:ext uri="{FF2B5EF4-FFF2-40B4-BE49-F238E27FC236}">
                <a16:creationId xmlns:a16="http://schemas.microsoft.com/office/drawing/2014/main" id="{A52B44BF-9AE9-A6BD-E725-1FDC8BCD8189}"/>
              </a:ext>
            </a:extLst>
          </p:cNvPr>
          <p:cNvSpPr txBox="1"/>
          <p:nvPr/>
        </p:nvSpPr>
        <p:spPr>
          <a:xfrm>
            <a:off x="241458" y="1536218"/>
            <a:ext cx="4044800" cy="12335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 dirty="0"/>
              <a:t>Experience in business and technology consulting, with initial focus on a specific industry sector. Has supported projects involving process improvements, system implementations, and organizational change. Also contributed to initiatives in areas such as financial services, energy, and the public sector.</a:t>
            </a:r>
            <a:endParaRPr lang="en-GB" sz="9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  <p:sp>
        <p:nvSpPr>
          <p:cNvPr id="40" name="Google Shape;914;p105">
            <a:extLst>
              <a:ext uri="{FF2B5EF4-FFF2-40B4-BE49-F238E27FC236}">
                <a16:creationId xmlns:a16="http://schemas.microsoft.com/office/drawing/2014/main" id="{A8D31A8D-138B-F844-1361-AB397DEAC1D2}"/>
              </a:ext>
            </a:extLst>
          </p:cNvPr>
          <p:cNvSpPr/>
          <p:nvPr/>
        </p:nvSpPr>
        <p:spPr>
          <a:xfrm>
            <a:off x="195939" y="1196120"/>
            <a:ext cx="1276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Profile</a:t>
            </a:r>
            <a:endParaRPr kumimoji="0" lang="en-GB" sz="1867" b="0" i="0" u="none" strike="noStrike" kern="0" cap="none" spc="0" normalizeH="0" baseline="0" noProof="0" dirty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4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OxGElfrsketE4bRiolUgQ"/>
</p:tagLst>
</file>

<file path=ppt/theme/theme1.xml><?xml version="1.0" encoding="utf-8"?>
<a:theme xmlns:a="http://schemas.openxmlformats.org/drawingml/2006/main" name="1_Office Theme">
  <a:themeElements>
    <a:clrScheme name="Custom 2">
      <a:dk1>
        <a:srgbClr val="5F6469"/>
      </a:dk1>
      <a:lt1>
        <a:srgbClr val="FFFFFF"/>
      </a:lt1>
      <a:dk2>
        <a:srgbClr val="000000"/>
      </a:dk2>
      <a:lt2>
        <a:srgbClr val="E7E6E6"/>
      </a:lt2>
      <a:accent1>
        <a:srgbClr val="4185F3"/>
      </a:accent1>
      <a:accent2>
        <a:srgbClr val="DB4437"/>
      </a:accent2>
      <a:accent3>
        <a:srgbClr val="0F9D58"/>
      </a:accent3>
      <a:accent4>
        <a:srgbClr val="FFBE36"/>
      </a:accent4>
      <a:accent5>
        <a:srgbClr val="A100FF"/>
      </a:accent5>
      <a:accent6>
        <a:srgbClr val="7500C0"/>
      </a:accent6>
      <a:hlink>
        <a:srgbClr val="460073"/>
      </a:hlink>
      <a:folHlink>
        <a:srgbClr val="00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_Extensive_PPT_Design_Master_Deck" id="{05474036-D9E1-4197-8139-666B86099FB1}" vid="{3D5506A1-6F3A-4A82-83A8-69BD7B37E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7ED20E82F5641A767205087B9CA06" ma:contentTypeVersion="3" ma:contentTypeDescription="Create a new document." ma:contentTypeScope="" ma:versionID="8536450bf4896e9fb4b602aadb0759c6">
  <xsd:schema xmlns:xsd="http://www.w3.org/2001/XMLSchema" xmlns:xs="http://www.w3.org/2001/XMLSchema" xmlns:p="http://schemas.microsoft.com/office/2006/metadata/properties" xmlns:ns2="b5b9356c-c73b-4fca-a095-d8e5b08a9dfc" targetNamespace="http://schemas.microsoft.com/office/2006/metadata/properties" ma:root="true" ma:fieldsID="2246ae85063f645c55bda397118f312f" ns2:_="">
    <xsd:import namespace="b5b9356c-c73b-4fca-a095-d8e5b08a9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9356c-c73b-4fca-a095-d8e5b08a9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B3D9C-9CD6-4A97-BD70-5F45A953DEA5}"/>
</file>

<file path=customXml/itemProps2.xml><?xml version="1.0" encoding="utf-8"?>
<ds:datastoreItem xmlns:ds="http://schemas.openxmlformats.org/officeDocument/2006/customXml" ds:itemID="{E9F40FA5-CC27-4A0E-A1B5-66D5316B938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cf449843-2d57-401d-8778-9b32a1cff3e4"/>
    <ds:schemaRef ds:uri="http://purl.org/dc/elements/1.1/"/>
    <ds:schemaRef ds:uri="http://schemas.microsoft.com/office/2006/metadata/properties"/>
    <ds:schemaRef ds:uri="5b2ffcf3-8dbd-4015-bc6c-f524537a708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A98A0E-6485-4898-A02B-57B1FEDFC7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380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Graphik</vt:lpstr>
      <vt:lpstr>Roboto</vt:lpstr>
      <vt:lpstr>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 - CV</dc:title>
  <dc:subject>PATC - Cloud Platform Solution Factory - CV</dc:subject>
  <dc:creator>Costeira, Ana</dc:creator>
  <dc:description/>
  <cp:lastModifiedBy>Sanches, Paulo Henrique</cp:lastModifiedBy>
  <cp:revision>130</cp:revision>
  <dcterms:created xsi:type="dcterms:W3CDTF">2016-11-10T11:16:40Z</dcterms:created>
  <dcterms:modified xsi:type="dcterms:W3CDTF">2025-05-08T10:23:12Z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0x010100DAD7ED20E82F5641A767205087B9CA06</vt:lpwstr>
  </property>
  <property fmtid="{D5CDD505-2E9C-101B-9397-08002B2CF9AE}" pid="3" name="AuthorIds_UIVersion_1024">
    <vt:lpwstr>6</vt:lpwstr>
  </property>
</Properties>
</file>