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77" r:id="rId7"/>
    <p:sldId id="278" r:id="rId8"/>
    <p:sldId id="279" r:id="rId9"/>
    <p:sldId id="293" r:id="rId10"/>
    <p:sldId id="294" r:id="rId11"/>
    <p:sldId id="280" r:id="rId12"/>
    <p:sldId id="286" r:id="rId13"/>
    <p:sldId id="29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Front Matter" id="{15202A74-163D-4B71-BBA8-E2FCD164262F}">
          <p14:sldIdLst>
            <p14:sldId id="257"/>
            <p14:sldId id="258"/>
            <p14:sldId id="259"/>
            <p14:sldId id="260"/>
            <p14:sldId id="261"/>
          </p14:sldIdLst>
        </p14:section>
        <p14:section name="Group Member 1" id="{0860697E-8C4A-43F9-A7C0-C435911657B2}">
          <p14:sldIdLst>
            <p14:sldId id="262"/>
            <p14:sldId id="263"/>
            <p14:sldId id="268"/>
            <p14:sldId id="272"/>
          </p14:sldIdLst>
        </p14:section>
        <p14:section name="Group Member 2" id="{ED02CA79-8112-418E-8BC2-0FD9B68AECB3}">
          <p14:sldIdLst>
            <p14:sldId id="266"/>
            <p14:sldId id="267"/>
            <p14:sldId id="273"/>
            <p14:sldId id="265"/>
          </p14:sldIdLst>
        </p14:section>
        <p14:section name="Group Member 3" id="{0DAD77B1-60C5-4EB2-933E-C56E97A5B2A7}">
          <p14:sldIdLst>
            <p14:sldId id="270"/>
            <p14:sldId id="271"/>
            <p14:sldId id="264"/>
            <p14:sldId id="269"/>
          </p14:sldIdLst>
        </p14:section>
        <p14:section name="General Closing" id="{4AB6C702-EE4D-4283-ACB0-770710E41AE6}">
          <p14:sldIdLst>
            <p14:sldId id="274"/>
            <p14:sldId id="275"/>
            <p14:sldId id="276"/>
          </p14:sldIdLst>
        </p14:section>
      </p14:sectionLst>
    </p:ex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0267" autoAdjust="0"/>
  </p:normalViewPr>
  <p:slideViewPr>
    <p:cSldViewPr snapToGrid="0">
      <p:cViewPr varScale="1">
        <p:scale>
          <a:sx n="83" d="100"/>
          <a:sy n="83" d="100"/>
        </p:scale>
        <p:origin x="-518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</p:spTree>
    <p:extLst>
      <p:ext uri="{BB962C8B-B14F-4D97-AF65-F5344CB8AC3E}">
        <p14:creationId xmlns="" xmlns:p14="http://schemas.microsoft.com/office/powerpoint/2010/main" val="85461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9061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72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723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5512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전압은 </a:t>
            </a:r>
            <a:r>
              <a:rPr lang="en-US" altLang="ko-KR" dirty="0" smtClean="0"/>
              <a:t>240v </a:t>
            </a:r>
            <a:r>
              <a:rPr lang="ko-KR" altLang="en-US" dirty="0" smtClean="0"/>
              <a:t>정도로 일정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전류는 전력과 같이 움직이는 것을 확인할 수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B1F30-39B2-4CE2-8EF3-91F3179569A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유효 전력이 출근 시간 전인 오전 </a:t>
            </a:r>
            <a:r>
              <a:rPr lang="en-US" altLang="ko-KR" dirty="0" smtClean="0"/>
              <a:t>6</a:t>
            </a:r>
            <a:r>
              <a:rPr lang="ko-KR" altLang="en-US" dirty="0" smtClean="0"/>
              <a:t>시</a:t>
            </a:r>
            <a:r>
              <a:rPr lang="en-US" altLang="ko-KR" dirty="0" smtClean="0"/>
              <a:t>~9</a:t>
            </a:r>
            <a:r>
              <a:rPr lang="ko-KR" altLang="en-US" dirty="0" smtClean="0"/>
              <a:t>시 사이에 유효 전력이 상승</a:t>
            </a:r>
            <a:r>
              <a:rPr lang="en-US" altLang="ko-KR" dirty="0" smtClean="0"/>
              <a:t>, </a:t>
            </a:r>
            <a:r>
              <a:rPr lang="ko-KR" altLang="en-US" dirty="0" smtClean="0"/>
              <a:t>퇴근 시간 이후인 오후 </a:t>
            </a:r>
            <a:r>
              <a:rPr lang="en-US" altLang="ko-KR" dirty="0" smtClean="0"/>
              <a:t>6</a:t>
            </a:r>
            <a:r>
              <a:rPr lang="ko-KR" altLang="en-US" dirty="0" smtClean="0"/>
              <a:t>시</a:t>
            </a:r>
            <a:r>
              <a:rPr lang="en-US" altLang="ko-KR" dirty="0" smtClean="0"/>
              <a:t>~</a:t>
            </a:r>
            <a:r>
              <a:rPr lang="ko-KR" altLang="en-US" dirty="0" smtClean="0"/>
              <a:t>자정까지 다시 또 상승하는 모습을 보임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B1F30-39B2-4CE2-8EF3-91F3179569A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- 1</a:t>
            </a:r>
            <a:r>
              <a:rPr lang="ko-KR" altLang="en-US" dirty="0" smtClean="0"/>
              <a:t>월에서 </a:t>
            </a:r>
            <a:r>
              <a:rPr lang="en-US" altLang="ko-KR" dirty="0" smtClean="0"/>
              <a:t>7</a:t>
            </a:r>
            <a:r>
              <a:rPr lang="ko-KR" altLang="en-US" dirty="0" smtClean="0"/>
              <a:t>월로 갈수록 낮아지고 </a:t>
            </a:r>
            <a:r>
              <a:rPr lang="en-US" altLang="ko-KR" dirty="0" smtClean="0"/>
              <a:t>7</a:t>
            </a:r>
            <a:r>
              <a:rPr lang="ko-KR" altLang="en-US" dirty="0" smtClean="0"/>
              <a:t>월에서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월로 갈수록 높아지는 경향을 </a:t>
            </a:r>
            <a:r>
              <a:rPr lang="ko-KR" altLang="en-US" dirty="0" smtClean="0"/>
              <a:t>보인다</a:t>
            </a:r>
            <a:endParaRPr lang="en-US" altLang="ko-K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 </a:t>
            </a:r>
            <a:r>
              <a:rPr lang="ko-KR" altLang="en-US" dirty="0" smtClean="0"/>
              <a:t>여름보다 겨울이 전력량이 더 크다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B1F30-39B2-4CE2-8EF3-91F3179569A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87084" y="69755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19200" y="274640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87084" y="69755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직사각형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91078" y="66675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D6E9DEC-419B-4CC5-A080-3B06BD5A8291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Individual+household+electric+power+consump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가정 소비 전력 데이터</a:t>
            </a:r>
          </a:p>
          <a:p>
            <a:r>
              <a:rPr lang="en-US" dirty="0" smtClean="0"/>
              <a:t>Instructor</a:t>
            </a:r>
          </a:p>
          <a:p>
            <a:r>
              <a:rPr lang="en-US" dirty="0" smtClean="0"/>
              <a:t>Group member names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회귀분석 프로젝트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892916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하루 단위로 독립변수들의 평균 변화</a:t>
            </a:r>
            <a:endParaRPr lang="ko-KR" altLang="en-US" dirty="0"/>
          </a:p>
        </p:txBody>
      </p:sp>
      <p:pic>
        <p:nvPicPr>
          <p:cNvPr id="4" name="내용 개체 틀 3" descr="다운로드 4.png"/>
          <p:cNvPicPr>
            <a:picLocks noGrp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219898" y="1429512"/>
            <a:ext cx="10440000" cy="5040000"/>
          </a:xfrm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일자 별 </a:t>
            </a:r>
            <a:r>
              <a:rPr lang="ko-KR" altLang="en-US" dirty="0" smtClean="0"/>
              <a:t>유효전력 평균 변화</a:t>
            </a:r>
            <a:endParaRPr lang="ko-KR" altLang="en-US" dirty="0"/>
          </a:p>
        </p:txBody>
      </p:sp>
      <p:pic>
        <p:nvPicPr>
          <p:cNvPr id="4" name="내용 개체 틀 3" descr="일자별 유효전력 평균.JPG"/>
          <p:cNvPicPr>
            <a:picLocks noGrp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181100" y="1863090"/>
            <a:ext cx="10364400" cy="3600000"/>
          </a:xfrm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4" name="내용 개체 틀 3" descr="예측률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12611" y="1798756"/>
            <a:ext cx="9188532" cy="4005943"/>
          </a:xfrm>
        </p:spPr>
      </p:pic>
      <p:sp>
        <p:nvSpPr>
          <p:cNvPr id="6" name="TextBox 5"/>
          <p:cNvSpPr txBox="1"/>
          <p:nvPr/>
        </p:nvSpPr>
        <p:spPr>
          <a:xfrm>
            <a:off x="10341864" y="1856234"/>
            <a:ext cx="185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PLS Model</a:t>
            </a:r>
          </a:p>
          <a:p>
            <a:r>
              <a:rPr lang="en-US" altLang="ko-KR" dirty="0" smtClean="0"/>
              <a:t>58% </a:t>
            </a:r>
            <a:r>
              <a:rPr lang="ko-KR" altLang="en-US" dirty="0" smtClean="0"/>
              <a:t>정확도</a:t>
            </a:r>
            <a:endParaRPr lang="ko-KR" altLang="en-US" dirty="0"/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기여한 점</a:t>
            </a:r>
            <a:endParaRPr lang="ko-KR" altLang="en-US" dirty="0" smtClean="0"/>
          </a:p>
          <a:p>
            <a:pPr>
              <a:buNone/>
            </a:pPr>
            <a:r>
              <a:rPr lang="en-US" altLang="ko-KR" dirty="0" smtClean="0"/>
              <a:t>- sliding window </a:t>
            </a:r>
            <a:r>
              <a:rPr lang="ko-KR" altLang="en-US" dirty="0" smtClean="0"/>
              <a:t>방식을 적용하여 </a:t>
            </a:r>
            <a:r>
              <a:rPr lang="en-US" altLang="ko-KR" dirty="0" smtClean="0"/>
              <a:t>OLS </a:t>
            </a:r>
            <a:r>
              <a:rPr lang="ko-KR" altLang="en-US" dirty="0" smtClean="0"/>
              <a:t>시행</a:t>
            </a:r>
          </a:p>
          <a:p>
            <a:pPr>
              <a:buNone/>
            </a:pPr>
            <a:r>
              <a:rPr lang="en-US" altLang="ko-KR" dirty="0" smtClean="0"/>
              <a:t>- </a:t>
            </a:r>
            <a:r>
              <a:rPr lang="ko-KR" altLang="en-US" dirty="0" err="1" smtClean="0"/>
              <a:t>다중공선성을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낮추기 위해 </a:t>
            </a:r>
            <a:r>
              <a:rPr lang="en-US" altLang="ko-KR" dirty="0" smtClean="0"/>
              <a:t>PLS </a:t>
            </a:r>
            <a:r>
              <a:rPr lang="ko-KR" altLang="en-US" dirty="0" smtClean="0"/>
              <a:t>시행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한계점</a:t>
            </a:r>
          </a:p>
          <a:p>
            <a:pPr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프랑스 가정의 전력사용 데이터이다 보니 데이터 자체의 정확성을 높이기 위한 자료수집에 한계</a:t>
            </a:r>
          </a:p>
          <a:p>
            <a:pPr>
              <a:buNone/>
            </a:pPr>
            <a:r>
              <a:rPr lang="en-US" altLang="ko-KR" smtClean="0"/>
              <a:t>- </a:t>
            </a:r>
            <a:r>
              <a:rPr lang="ko-KR" altLang="en-US" smtClean="0"/>
              <a:t>더욱 </a:t>
            </a:r>
            <a:r>
              <a:rPr lang="ko-KR" altLang="en-US" dirty="0" smtClean="0"/>
              <a:t>다양한 모델에 적용 필요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목차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연구 배경</a:t>
            </a:r>
            <a:endParaRPr lang="en-US" dirty="0" smtClean="0"/>
          </a:p>
          <a:p>
            <a:r>
              <a:rPr lang="ko-KR" altLang="en-US" dirty="0" smtClean="0"/>
              <a:t>관련 연구</a:t>
            </a:r>
            <a:endParaRPr lang="en-US" dirty="0" smtClean="0"/>
          </a:p>
          <a:p>
            <a:r>
              <a:rPr lang="ko-KR" altLang="en-US" dirty="0" smtClean="0"/>
              <a:t>문제 정의</a:t>
            </a:r>
            <a:endParaRPr lang="en-US" altLang="ko-KR" dirty="0" smtClean="0"/>
          </a:p>
          <a:p>
            <a:r>
              <a:rPr lang="ko-KR" altLang="en-US" dirty="0" smtClean="0"/>
              <a:t>데이터 수집</a:t>
            </a:r>
            <a:endParaRPr lang="en-US" altLang="ko-KR" dirty="0" smtClean="0"/>
          </a:p>
          <a:p>
            <a:r>
              <a:rPr lang="ko-KR" altLang="en-US" dirty="0" smtClean="0"/>
              <a:t>데이터 설명</a:t>
            </a:r>
            <a:endParaRPr lang="en-US" altLang="ko-KR" dirty="0" smtClean="0"/>
          </a:p>
          <a:p>
            <a:r>
              <a:rPr lang="en-US" altLang="ko-KR" dirty="0" smtClean="0"/>
              <a:t>EDA</a:t>
            </a:r>
          </a:p>
          <a:p>
            <a:r>
              <a:rPr lang="ko-KR" altLang="en-US" dirty="0" smtClean="0"/>
              <a:t>결</a:t>
            </a:r>
            <a:r>
              <a:rPr lang="ko-KR" altLang="en-US" dirty="0" smtClean="0"/>
              <a:t>과</a:t>
            </a:r>
            <a:endParaRPr lang="en-US" altLang="ko-KR" dirty="0" smtClean="0"/>
          </a:p>
          <a:p>
            <a:r>
              <a:rPr lang="ko-KR" altLang="en-US" dirty="0" smtClean="0"/>
              <a:t>결</a:t>
            </a:r>
            <a:r>
              <a:rPr lang="ko-KR" altLang="en-US" dirty="0" smtClean="0"/>
              <a:t>론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725650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연구 배경</a:t>
            </a:r>
            <a:endParaRPr lang="en-US" altLang="ko-KR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0323" y="2534196"/>
            <a:ext cx="10958684" cy="340199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World Energy Outlook 2017 </a:t>
            </a:r>
            <a:r>
              <a:rPr lang="ko-KR" altLang="en-US" dirty="0" smtClean="0"/>
              <a:t>논문에 따르면 급격한 경제 성장과 인구 증가는 에너지 소비를 </a:t>
            </a:r>
            <a:r>
              <a:rPr lang="ko-KR" altLang="en-US" dirty="0" err="1" smtClean="0"/>
              <a:t>증가시시키고</a:t>
            </a:r>
            <a:r>
              <a:rPr lang="ko-KR" altLang="en-US" dirty="0" smtClean="0"/>
              <a:t> 있음</a:t>
            </a:r>
            <a:endParaRPr lang="en-US" altLang="ko-KR" dirty="0" smtClean="0"/>
          </a:p>
          <a:p>
            <a:r>
              <a:rPr lang="ko-KR" altLang="en-US" dirty="0" smtClean="0"/>
              <a:t>한국에서는 </a:t>
            </a:r>
            <a:r>
              <a:rPr lang="en-US" altLang="ko-KR" dirty="0" smtClean="0"/>
              <a:t>2016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8518</a:t>
            </a:r>
            <a:r>
              <a:rPr lang="ko-KR" altLang="en-US" dirty="0" smtClean="0"/>
              <a:t>만㎾ → </a:t>
            </a:r>
            <a:r>
              <a:rPr lang="en-US" altLang="ko-KR" dirty="0" smtClean="0"/>
              <a:t>2017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8650</a:t>
            </a:r>
            <a:r>
              <a:rPr lang="ko-KR" altLang="en-US" dirty="0" smtClean="0"/>
              <a:t>만㎾ → </a:t>
            </a:r>
            <a:r>
              <a:rPr lang="en-US" altLang="ko-KR" dirty="0" smtClean="0"/>
              <a:t>2018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9248</a:t>
            </a:r>
            <a:r>
              <a:rPr lang="ko-KR" altLang="en-US" dirty="0" smtClean="0"/>
              <a:t>만㎾와 같이 전력 소비가 증가 추세를 보이고 있음</a:t>
            </a:r>
            <a:endParaRPr lang="en-US" altLang="ko-KR" dirty="0" smtClean="0"/>
          </a:p>
          <a:p>
            <a:r>
              <a:rPr lang="ko-KR" altLang="en-US" dirty="0" smtClean="0"/>
              <a:t>에너지 소비는 한번에 집중되는 경향이 있어 적절한 전력 수요 예측은 매우 중요</a:t>
            </a:r>
            <a:endParaRPr lang="en-US" altLang="ko-KR" dirty="0" smtClean="0"/>
          </a:p>
          <a:p>
            <a:r>
              <a:rPr lang="ko-KR" altLang="en-US" dirty="0" smtClean="0"/>
              <a:t>특히 소비 전력량을 정확히 예측하면 이에 맞는 전력 계획을 수립함으로 돌발 상황에 대처할 수 있음</a:t>
            </a:r>
            <a:endParaRPr lang="en-US" altLang="ko-KR" dirty="0" smtClean="0"/>
          </a:p>
          <a:p>
            <a:r>
              <a:rPr lang="ko-KR" altLang="en-US" dirty="0" smtClean="0"/>
              <a:t>사회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경제적으로 중요한 전력 소비 중 </a:t>
            </a:r>
            <a:r>
              <a:rPr lang="en-US" altLang="ko-KR" dirty="0" smtClean="0"/>
              <a:t>27%</a:t>
            </a:r>
            <a:r>
              <a:rPr lang="ko-KR" altLang="en-US" dirty="0" smtClean="0"/>
              <a:t>가 가정에서 발생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692253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관련 연구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6493" y="2456330"/>
            <a:ext cx="11555507" cy="3765176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스트림</a:t>
            </a:r>
            <a:r>
              <a:rPr lang="ko-KR" altLang="en-US" sz="2000" dirty="0" smtClean="0"/>
              <a:t> 데이터 예측을 위한 슬라이딩 윈도우 기반 점진적 회귀분석</a:t>
            </a:r>
            <a:r>
              <a:rPr lang="en-US" altLang="ko-KR" sz="2000" dirty="0" smtClean="0"/>
              <a:t>(2007.12, </a:t>
            </a:r>
            <a:r>
              <a:rPr lang="ko-KR" altLang="en-US" sz="2000" dirty="0" smtClean="0"/>
              <a:t>김성현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김룡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류근호</a:t>
            </a:r>
            <a:r>
              <a:rPr lang="en-US" altLang="ko-KR" sz="2000" dirty="0" smtClean="0"/>
              <a:t>)</a:t>
            </a:r>
            <a:r>
              <a:rPr lang="en-US" sz="2000" dirty="0" smtClean="0"/>
              <a:t>Key assumptions</a:t>
            </a:r>
          </a:p>
          <a:p>
            <a:r>
              <a:rPr lang="en-US" altLang="ko-KR" sz="2000" dirty="0" smtClean="0"/>
              <a:t>Predicting residential energy consumption using CNN-LSTM neural networks(2019.05, Tae-Young Kim, Sung-</a:t>
            </a:r>
            <a:r>
              <a:rPr lang="en-US" altLang="ko-KR" sz="2000" dirty="0" err="1" smtClean="0"/>
              <a:t>Bae</a:t>
            </a:r>
            <a:r>
              <a:rPr lang="en-US" altLang="ko-KR" sz="2000" dirty="0" smtClean="0"/>
              <a:t> Cho)</a:t>
            </a:r>
          </a:p>
          <a:p>
            <a:r>
              <a:rPr lang="en-US" altLang="ko-KR" sz="2000" dirty="0" smtClean="0"/>
              <a:t>Individual Household Electric Power Consumption Forecasting using Machine Learning Algorithms(2019.09, </a:t>
            </a:r>
            <a:r>
              <a:rPr lang="en-US" altLang="ko-KR" sz="2000" dirty="0" err="1" smtClean="0"/>
              <a:t>Sachin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Bhoite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 smtClean="0"/>
              <a:t>Slider: Incremental Sliding Window Analytics(</a:t>
            </a:r>
            <a:r>
              <a:rPr lang="en-US" altLang="ko-KR" sz="2000" dirty="0" err="1" smtClean="0"/>
              <a:t>Pramod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Bhatotia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Umut</a:t>
            </a:r>
            <a:r>
              <a:rPr lang="en-US" altLang="ko-KR" sz="2000" dirty="0" smtClean="0"/>
              <a:t> A. </a:t>
            </a:r>
            <a:r>
              <a:rPr lang="en-US" altLang="ko-KR" sz="2000" dirty="0" err="1" smtClean="0"/>
              <a:t>Acar</a:t>
            </a:r>
            <a:r>
              <a:rPr lang="en-US" altLang="ko-KR" sz="2000" dirty="0" smtClean="0"/>
              <a:t>)</a:t>
            </a:r>
            <a:endParaRPr lang="en-US" sz="2000" dirty="0" smtClean="0"/>
          </a:p>
          <a:p>
            <a:r>
              <a:rPr lang="en-US" altLang="ko-KR" sz="2000" dirty="0" smtClean="0"/>
              <a:t>PLS </a:t>
            </a:r>
            <a:r>
              <a:rPr lang="ko-KR" altLang="en-US" sz="2000" dirty="0" smtClean="0"/>
              <a:t>회귀분석을 통한 서울디지털산업단지 이용자 만족도 영향요인 규명</a:t>
            </a:r>
            <a:r>
              <a:rPr lang="en-US" altLang="ko-KR" sz="2000" dirty="0" smtClean="0"/>
              <a:t>(2014. </a:t>
            </a:r>
            <a:r>
              <a:rPr lang="ko-KR" altLang="en-US" sz="2000" dirty="0" smtClean="0"/>
              <a:t>정광섭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박규형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이주용</a:t>
            </a:r>
            <a:r>
              <a:rPr lang="en-US" altLang="ko-KR" sz="2000" dirty="0" smtClean="0"/>
              <a:t>)</a:t>
            </a:r>
          </a:p>
          <a:p>
            <a:r>
              <a:rPr lang="ko-KR" altLang="en-US" sz="2000" dirty="0" smtClean="0"/>
              <a:t>부분최소제곱회귀 이론과 분광학적 혈중 헤모글로빈 진단에의 응용</a:t>
            </a:r>
            <a:r>
              <a:rPr lang="en-US" altLang="ko-KR" sz="2000" dirty="0" smtClean="0"/>
              <a:t>(1997.09. </a:t>
            </a:r>
            <a:r>
              <a:rPr lang="ko-KR" altLang="en-US" sz="2000" dirty="0" smtClean="0"/>
              <a:t>김선우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김연주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김종원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윤길원</a:t>
            </a:r>
            <a:r>
              <a:rPr lang="en-US" altLang="ko-KR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5757215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+mj-ea"/>
              </a:rPr>
              <a:t>문제 정의</a:t>
            </a:r>
            <a:endParaRPr lang="en-US" altLang="ko-KR" b="1" dirty="0" smtClean="0"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err="1" smtClean="0"/>
              <a:t>시계열</a:t>
            </a:r>
            <a:r>
              <a:rPr lang="ko-KR" altLang="en-US" sz="2000" dirty="0" smtClean="0"/>
              <a:t> 데이터를 </a:t>
            </a:r>
            <a:r>
              <a:rPr lang="en-US" altLang="ko-KR" sz="2000" dirty="0" smtClean="0"/>
              <a:t>OLS</a:t>
            </a:r>
            <a:r>
              <a:rPr lang="ko-KR" altLang="en-US" sz="2000" dirty="0" smtClean="0"/>
              <a:t>를 사용하여 회귀분석 할 수 있는 방법</a:t>
            </a:r>
            <a:endParaRPr lang="en-US" altLang="ko-KR" sz="2000" dirty="0" smtClean="0"/>
          </a:p>
          <a:p>
            <a:r>
              <a:rPr lang="en-US" altLang="ko-KR" sz="2000" dirty="0" err="1" smtClean="0"/>
              <a:t>sliding_window</a:t>
            </a:r>
            <a:r>
              <a:rPr lang="ko-KR" altLang="en-US" sz="2000" dirty="0" smtClean="0"/>
              <a:t>기법에서 발생하는 </a:t>
            </a:r>
            <a:r>
              <a:rPr lang="ko-KR" altLang="en-US" sz="2000" dirty="0" err="1" smtClean="0"/>
              <a:t>다중공선성을</a:t>
            </a:r>
            <a:r>
              <a:rPr lang="ko-KR" altLang="en-US" sz="2000" dirty="0" smtClean="0"/>
              <a:t> 줄이기 위한 방법</a:t>
            </a:r>
            <a:endParaRPr lang="en-US" sz="2000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030126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데이터 수집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 smtClean="0"/>
              <a:t>UC Irvine Machine Learning Repository </a:t>
            </a:r>
            <a:r>
              <a:rPr lang="ko-KR" altLang="en-US" sz="2000" dirty="0" smtClean="0"/>
              <a:t>데이터</a:t>
            </a:r>
          </a:p>
          <a:p>
            <a:pPr lvl="1"/>
            <a:r>
              <a:rPr lang="en-US" altLang="ko-KR" u="sng" dirty="0" smtClean="0">
                <a:hlinkClick r:id="rId2"/>
              </a:rPr>
              <a:t>https://archive.ics.uci.edu/ml/datasets/Individual+household+electric+power+consumption</a:t>
            </a:r>
            <a:endParaRPr lang="ko-KR" altLang="en-US" dirty="0" smtClean="0"/>
          </a:p>
          <a:p>
            <a:r>
              <a:rPr lang="en-US" altLang="ko-KR" sz="2000" dirty="0" smtClean="0"/>
              <a:t>2006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12</a:t>
            </a:r>
            <a:r>
              <a:rPr lang="ko-KR" altLang="en-US" sz="2000" dirty="0" smtClean="0"/>
              <a:t>월부터 </a:t>
            </a:r>
            <a:r>
              <a:rPr lang="en-US" altLang="ko-KR" sz="2000" dirty="0" smtClean="0"/>
              <a:t>2010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11</a:t>
            </a:r>
            <a:r>
              <a:rPr lang="ko-KR" altLang="en-US" sz="2000" dirty="0" smtClean="0"/>
              <a:t>월까지 </a:t>
            </a:r>
            <a:r>
              <a:rPr lang="en-US" altLang="ko-KR" sz="2000" dirty="0" smtClean="0"/>
              <a:t>47</a:t>
            </a:r>
            <a:r>
              <a:rPr lang="ko-KR" altLang="en-US" sz="2000" dirty="0" smtClean="0"/>
              <a:t>개월 동안 프랑스 파리에서 약 </a:t>
            </a:r>
            <a:r>
              <a:rPr lang="en-US" altLang="ko-KR" sz="2000" dirty="0" smtClean="0"/>
              <a:t>7km </a:t>
            </a:r>
            <a:r>
              <a:rPr lang="ko-KR" altLang="en-US" sz="2000" dirty="0" smtClean="0"/>
              <a:t>떨어진 주거 도시 소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Sceaux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내에 있는 한 일반 가정집의 소비 전력 </a:t>
            </a:r>
            <a:r>
              <a:rPr lang="ko-KR" altLang="en-US" sz="2000" dirty="0" err="1" smtClean="0"/>
              <a:t>시계열</a:t>
            </a:r>
            <a:r>
              <a:rPr lang="ko-KR" altLang="en-US" sz="2000" dirty="0" smtClean="0"/>
              <a:t> 데이터 </a:t>
            </a:r>
            <a:r>
              <a:rPr lang="en-US" altLang="ko-KR" sz="2000" dirty="0" smtClean="0"/>
              <a:t>207</a:t>
            </a:r>
            <a:r>
              <a:rPr lang="ko-KR" altLang="en-US" sz="2000" dirty="0" smtClean="0"/>
              <a:t>만</a:t>
            </a:r>
            <a:r>
              <a:rPr lang="en-US" altLang="ko-KR" sz="2000" dirty="0" smtClean="0"/>
              <a:t>5259</a:t>
            </a:r>
            <a:r>
              <a:rPr lang="ko-KR" altLang="en-US" sz="2000" dirty="0" smtClean="0"/>
              <a:t>건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일부 </a:t>
            </a:r>
            <a:r>
              <a:rPr lang="ko-KR" altLang="en-US" sz="2000" dirty="0" err="1" smtClean="0"/>
              <a:t>컬럼에서</a:t>
            </a:r>
            <a:r>
              <a:rPr lang="ko-KR" altLang="en-US" sz="2000" dirty="0" smtClean="0"/>
              <a:t> 약 </a:t>
            </a:r>
            <a:r>
              <a:rPr lang="en-US" altLang="ko-KR" sz="2000" dirty="0" smtClean="0"/>
              <a:t>1.25%</a:t>
            </a:r>
            <a:r>
              <a:rPr lang="ko-KR" altLang="en-US" sz="2000" dirty="0" smtClean="0"/>
              <a:t>의 결측치 포함</a:t>
            </a:r>
          </a:p>
          <a:p>
            <a:endParaRPr lang="ko-KR" altLang="en-US" dirty="0"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데이터 설명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80322" y="1509559"/>
            <a:ext cx="11511679" cy="4521127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1.date: Date in format 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/mm/</a:t>
            </a:r>
            <a:r>
              <a:rPr lang="en-US" altLang="ko-KR" dirty="0" err="1" smtClean="0"/>
              <a:t>yyyy</a:t>
            </a:r>
            <a:endParaRPr lang="en-US" altLang="ko-KR" dirty="0" smtClean="0"/>
          </a:p>
          <a:p>
            <a:r>
              <a:rPr lang="en-US" altLang="ko-KR" dirty="0" smtClean="0"/>
              <a:t>2.time: time in format </a:t>
            </a:r>
            <a:r>
              <a:rPr lang="en-US" altLang="ko-KR" dirty="0" err="1" smtClean="0"/>
              <a:t>hh:mm:ss</a:t>
            </a:r>
            <a:endParaRPr lang="en-US" altLang="ko-KR" dirty="0" smtClean="0"/>
          </a:p>
          <a:p>
            <a:r>
              <a:rPr lang="en-US" altLang="ko-KR" dirty="0" smtClean="0"/>
              <a:t>3.global_active_power(</a:t>
            </a:r>
            <a:r>
              <a:rPr lang="ko-KR" altLang="en-US" dirty="0" smtClean="0"/>
              <a:t>유효전력</a:t>
            </a:r>
            <a:r>
              <a:rPr lang="en-US" altLang="ko-KR" dirty="0" smtClean="0"/>
              <a:t>): household global minute-averaged active power (in kilowatt)</a:t>
            </a:r>
          </a:p>
          <a:p>
            <a:r>
              <a:rPr lang="en-US" altLang="ko-KR" dirty="0" smtClean="0"/>
              <a:t>4.global_reactive_power(</a:t>
            </a:r>
            <a:r>
              <a:rPr lang="ko-KR" altLang="en-US" dirty="0" smtClean="0"/>
              <a:t>무효전력</a:t>
            </a:r>
            <a:r>
              <a:rPr lang="en-US" altLang="ko-KR" dirty="0" smtClean="0"/>
              <a:t>): household global minute-averaged reactive power (in kilowatt)</a:t>
            </a:r>
          </a:p>
          <a:p>
            <a:r>
              <a:rPr lang="en-US" altLang="ko-KR" dirty="0" smtClean="0"/>
              <a:t>5.voltage(</a:t>
            </a:r>
            <a:r>
              <a:rPr lang="ko-KR" altLang="en-US" dirty="0" smtClean="0"/>
              <a:t>전압</a:t>
            </a:r>
            <a:r>
              <a:rPr lang="en-US" altLang="ko-KR" dirty="0" smtClean="0"/>
              <a:t>): minute-averaged voltage (in volt)</a:t>
            </a:r>
          </a:p>
          <a:p>
            <a:r>
              <a:rPr lang="en-US" altLang="ko-KR" dirty="0" smtClean="0"/>
              <a:t>6.global_intensity(</a:t>
            </a:r>
            <a:r>
              <a:rPr lang="ko-KR" altLang="en-US" dirty="0" smtClean="0"/>
              <a:t>전류</a:t>
            </a:r>
            <a:r>
              <a:rPr lang="en-US" altLang="ko-KR" dirty="0" smtClean="0"/>
              <a:t>): household global minute-averaged current intensity (in ampere)</a:t>
            </a:r>
          </a:p>
          <a:p>
            <a:r>
              <a:rPr lang="en-US" altLang="ko-KR" dirty="0" smtClean="0"/>
              <a:t>7.sub_metering_1(</a:t>
            </a:r>
            <a:r>
              <a:rPr lang="ko-KR" altLang="en-US" dirty="0" smtClean="0"/>
              <a:t>식기세척기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전자레인지 등 주방 가전 관련</a:t>
            </a:r>
            <a:r>
              <a:rPr lang="en-US" altLang="ko-KR" dirty="0" smtClean="0"/>
              <a:t>): energy sub-metering No. 1 (in watt-hour of active energy). It corresponds to the kitchen, containing mainly a dishwasher, an oven and a microwave (hot plates are not electric but gas powered).</a:t>
            </a:r>
          </a:p>
          <a:p>
            <a:r>
              <a:rPr lang="en-US" altLang="ko-KR" dirty="0" smtClean="0"/>
              <a:t>8.sub_metering_2(</a:t>
            </a:r>
            <a:r>
              <a:rPr lang="ko-KR" altLang="en-US" dirty="0" smtClean="0"/>
              <a:t>세탁기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건조기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냉장고 등 세탁실 관련</a:t>
            </a:r>
            <a:r>
              <a:rPr lang="en-US" altLang="ko-KR" dirty="0" smtClean="0"/>
              <a:t>): energy sub-metering No. 2 (in watt-hour of active energy). It corresponds to the laundry room, containing a washing-machine, a tumble-drier, a refrigerator and a light.</a:t>
            </a:r>
          </a:p>
          <a:p>
            <a:r>
              <a:rPr lang="en-US" altLang="ko-KR" dirty="0" smtClean="0"/>
              <a:t>9.sub_metering_3(</a:t>
            </a:r>
            <a:r>
              <a:rPr lang="ko-KR" altLang="en-US" dirty="0" smtClean="0"/>
              <a:t>냉난방 가전 관련</a:t>
            </a:r>
            <a:r>
              <a:rPr lang="en-US" altLang="ko-KR" dirty="0" smtClean="0"/>
              <a:t>): energy sub-metering No. 3 (in watt-hour of active energy). It corresponds to an electric water-heater and an air-conditioner.</a:t>
            </a: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80322" y="1531331"/>
            <a:ext cx="11511679" cy="4521127"/>
          </a:xfrm>
        </p:spPr>
        <p:txBody>
          <a:bodyPr/>
          <a:lstStyle/>
          <a:p>
            <a:r>
              <a:rPr lang="ko-KR" altLang="en-US" dirty="0" smtClean="0"/>
              <a:t>가설 수립</a:t>
            </a:r>
            <a:r>
              <a:rPr lang="en-US" altLang="ko-KR" dirty="0" smtClean="0"/>
              <a:t>:</a:t>
            </a:r>
          </a:p>
          <a:p>
            <a:pPr>
              <a:buNone/>
            </a:pPr>
            <a:r>
              <a:rPr lang="en-US" altLang="ko-KR" dirty="0" smtClean="0"/>
              <a:t>         - </a:t>
            </a:r>
            <a:r>
              <a:rPr lang="ko-KR" altLang="en-US" dirty="0" smtClean="0"/>
              <a:t>전류는 유효전력과 비슷한 움직임을 보일 것이다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ko-KR" altLang="en-US" dirty="0" smtClean="0"/>
              <a:t>     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전압은 일정할 것이다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ko-KR" altLang="en-US" dirty="0" smtClean="0"/>
              <a:t>     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직전의 전력량은 직후의 전력량에 영향을 미칠 것이다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     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전력량은 겨울에서 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여름에서 가을로 갈수록 낮아지고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봄에서 여름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가을에서 겨울로 갈수록 높아질 것이다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여름의 전력량이 가장 클 것이다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하루 유효전력 평균</a:t>
            </a:r>
            <a:endParaRPr lang="ko-KR" altLang="en-US" dirty="0"/>
          </a:p>
        </p:txBody>
      </p:sp>
      <p:pic>
        <p:nvPicPr>
          <p:cNvPr id="6" name="내용 개체 틀 5" descr="다운로드 3.png"/>
          <p:cNvPicPr>
            <a:picLocks noGrp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225296" y="1429512"/>
            <a:ext cx="10440000" cy="5040000"/>
          </a:xfrm>
        </p:spPr>
      </p:pic>
    </p:spTree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10677</TotalTime>
  <Words>643</Words>
  <Application>Microsoft Office PowerPoint</Application>
  <PresentationFormat>사용자 지정</PresentationFormat>
  <Paragraphs>79</Paragraphs>
  <Slides>13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균형</vt:lpstr>
      <vt:lpstr>회귀분석 프로젝트</vt:lpstr>
      <vt:lpstr>목차</vt:lpstr>
      <vt:lpstr>연구 배경</vt:lpstr>
      <vt:lpstr>관련 연구 </vt:lpstr>
      <vt:lpstr>문제 정의</vt:lpstr>
      <vt:lpstr>데이터 수집</vt:lpstr>
      <vt:lpstr>데이터 설명</vt:lpstr>
      <vt:lpstr>EDA</vt:lpstr>
      <vt:lpstr>하루 유효전력 평균</vt:lpstr>
      <vt:lpstr>하루 단위로 독립변수들의 평균 변화</vt:lpstr>
      <vt:lpstr>일자 별 유효전력 평균 변화</vt:lpstr>
      <vt:lpstr>결과</vt:lpstr>
      <vt:lpstr>결론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길예찬</dc:creator>
  <cp:lastModifiedBy>길예찬</cp:lastModifiedBy>
  <cp:revision>10</cp:revision>
  <dcterms:created xsi:type="dcterms:W3CDTF">2014-04-17T23:07:25Z</dcterms:created>
  <dcterms:modified xsi:type="dcterms:W3CDTF">2020-11-19T19:55:20Z</dcterms:modified>
</cp:coreProperties>
</file>