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120" y="-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0979-067C-4ECB-9894-E953B4F8A6A6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7A8B-AF43-484A-BFC1-C6F363B8A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2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0979-067C-4ECB-9894-E953B4F8A6A6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7A8B-AF43-484A-BFC1-C6F363B8A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5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0979-067C-4ECB-9894-E953B4F8A6A6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7A8B-AF43-484A-BFC1-C6F363B8A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9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0979-067C-4ECB-9894-E953B4F8A6A6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7A8B-AF43-484A-BFC1-C6F363B8A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2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0979-067C-4ECB-9894-E953B4F8A6A6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7A8B-AF43-484A-BFC1-C6F363B8A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0979-067C-4ECB-9894-E953B4F8A6A6}" type="datetimeFigureOut">
              <a:rPr lang="en-US" smtClean="0"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7A8B-AF43-484A-BFC1-C6F363B8A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8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0979-067C-4ECB-9894-E953B4F8A6A6}" type="datetimeFigureOut">
              <a:rPr lang="en-US" smtClean="0"/>
              <a:t>12/9/13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7A8B-AF43-484A-BFC1-C6F363B8A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5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0979-067C-4ECB-9894-E953B4F8A6A6}" type="datetimeFigureOut">
              <a:rPr lang="en-US" smtClean="0"/>
              <a:t>12/9/13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7A8B-AF43-484A-BFC1-C6F363B8A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1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0979-067C-4ECB-9894-E953B4F8A6A6}" type="datetimeFigureOut">
              <a:rPr lang="en-US" smtClean="0"/>
              <a:t>12/9/13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7A8B-AF43-484A-BFC1-C6F363B8A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6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0979-067C-4ECB-9894-E953B4F8A6A6}" type="datetimeFigureOut">
              <a:rPr lang="en-US" smtClean="0"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7A8B-AF43-484A-BFC1-C6F363B8A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9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0979-067C-4ECB-9894-E953B4F8A6A6}" type="datetimeFigureOut">
              <a:rPr lang="en-US" smtClean="0"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7A8B-AF43-484A-BFC1-C6F363B8A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6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90979-067C-4ECB-9894-E953B4F8A6A6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E7A8B-AF43-484A-BFC1-C6F363B8A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9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186806" y="3938257"/>
            <a:ext cx="1140737" cy="669956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Absyn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761389" y="3938257"/>
            <a:ext cx="1140737" cy="669956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520351" y="3938257"/>
            <a:ext cx="1140737" cy="669956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443732" y="2397661"/>
            <a:ext cx="1140737" cy="669956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Semant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924371" y="2420700"/>
            <a:ext cx="1359535" cy="669956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Codegen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064421" y="2397661"/>
            <a:ext cx="1359535" cy="669956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Produce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649235" y="2397661"/>
            <a:ext cx="1140737" cy="669956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Parse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99224" y="344032"/>
            <a:ext cx="1613020" cy="1077362"/>
          </a:xfrm>
          <a:prstGeom prst="ellips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BLOG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14" name="Oval 13"/>
          <p:cNvSpPr/>
          <p:nvPr/>
        </p:nvSpPr>
        <p:spPr>
          <a:xfrm>
            <a:off x="10300575" y="344032"/>
            <a:ext cx="1613020" cy="1077362"/>
          </a:xfrm>
          <a:prstGeom prst="ellips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6" name="Right Arrow 15"/>
          <p:cNvSpPr/>
          <p:nvPr/>
        </p:nvSpPr>
        <p:spPr>
          <a:xfrm rot="2457006">
            <a:off x="2681885" y="3378533"/>
            <a:ext cx="831858" cy="162103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2457006">
            <a:off x="5519973" y="3374006"/>
            <a:ext cx="831858" cy="162103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ight Arrow 17"/>
          <p:cNvSpPr/>
          <p:nvPr/>
        </p:nvSpPr>
        <p:spPr>
          <a:xfrm rot="2457006">
            <a:off x="8235241" y="3349108"/>
            <a:ext cx="831858" cy="162103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 rot="19515637">
            <a:off x="3848655" y="3404204"/>
            <a:ext cx="831858" cy="162103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 rot="19515637">
            <a:off x="6463753" y="3404203"/>
            <a:ext cx="831858" cy="162103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 rot="19515637">
            <a:off x="9402012" y="3374006"/>
            <a:ext cx="831858" cy="162103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2457006">
            <a:off x="1198689" y="1764845"/>
            <a:ext cx="1109344" cy="16412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 rot="19094051">
            <a:off x="10400908" y="1801110"/>
            <a:ext cx="1109344" cy="16412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owchart: Card 23"/>
          <p:cNvSpPr/>
          <p:nvPr/>
        </p:nvSpPr>
        <p:spPr>
          <a:xfrm>
            <a:off x="3349782" y="5097098"/>
            <a:ext cx="1820931" cy="1554074"/>
          </a:xfrm>
          <a:prstGeom prst="flowChartPunchedCard">
            <a:avLst/>
          </a:prstGeom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Abstract syntax tree, that is most close to original BLOG syntax</a:t>
            </a:r>
          </a:p>
        </p:txBody>
      </p:sp>
      <p:cxnSp>
        <p:nvCxnSpPr>
          <p:cNvPr id="26" name="Straight Connector 25"/>
          <p:cNvCxnSpPr>
            <a:stCxn id="24" idx="0"/>
            <a:endCxn id="5" idx="2"/>
          </p:cNvCxnSpPr>
          <p:nvPr/>
        </p:nvCxnSpPr>
        <p:spPr>
          <a:xfrm flipH="1" flipV="1">
            <a:off x="3757175" y="4608213"/>
            <a:ext cx="503073" cy="488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Card 32"/>
          <p:cNvSpPr/>
          <p:nvPr/>
        </p:nvSpPr>
        <p:spPr>
          <a:xfrm>
            <a:off x="5945767" y="5097098"/>
            <a:ext cx="2338137" cy="1554074"/>
          </a:xfrm>
          <a:prstGeom prst="flowChartPunchedCard">
            <a:avLst/>
          </a:prstGeom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Internal representation graph, no redundancy, all symbols resolved, preserve declarative semantics</a:t>
            </a:r>
          </a:p>
        </p:txBody>
      </p:sp>
      <p:cxnSp>
        <p:nvCxnSpPr>
          <p:cNvPr id="34" name="Straight Connector 33"/>
          <p:cNvCxnSpPr>
            <a:stCxn id="33" idx="0"/>
            <a:endCxn id="6" idx="2"/>
          </p:cNvCxnSpPr>
          <p:nvPr/>
        </p:nvCxnSpPr>
        <p:spPr>
          <a:xfrm flipH="1" flipV="1">
            <a:off x="6331758" y="4608213"/>
            <a:ext cx="783078" cy="488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Card 38"/>
          <p:cNvSpPr/>
          <p:nvPr/>
        </p:nvSpPr>
        <p:spPr>
          <a:xfrm>
            <a:off x="8666273" y="5097098"/>
            <a:ext cx="2524241" cy="1554074"/>
          </a:xfrm>
          <a:prstGeom prst="flowChartPunchedCard">
            <a:avLst/>
          </a:prstGeom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abstract imperative code representation, with infrastructure code and sampling code</a:t>
            </a:r>
          </a:p>
        </p:txBody>
      </p:sp>
      <p:cxnSp>
        <p:nvCxnSpPr>
          <p:cNvPr id="40" name="Straight Connector 39"/>
          <p:cNvCxnSpPr>
            <a:stCxn id="39" idx="0"/>
          </p:cNvCxnSpPr>
          <p:nvPr/>
        </p:nvCxnSpPr>
        <p:spPr>
          <a:xfrm flipH="1" flipV="1">
            <a:off x="9073668" y="4608214"/>
            <a:ext cx="854726" cy="488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27542" y="344034"/>
            <a:ext cx="4576971" cy="5847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Swift System Architecture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5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layers of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Absy</a:t>
            </a:r>
            <a:r>
              <a:rPr lang="en-US" dirty="0" err="1"/>
              <a:t>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Declarative</a:t>
            </a:r>
          </a:p>
          <a:p>
            <a:pPr lvl="1"/>
            <a:r>
              <a:rPr lang="en-US" dirty="0" smtClean="0"/>
              <a:t>syntax tree of BLOG</a:t>
            </a:r>
          </a:p>
          <a:p>
            <a:pPr lvl="1"/>
            <a:r>
              <a:rPr lang="en-US" dirty="0" smtClean="0"/>
              <a:t>no reference resolution yet</a:t>
            </a:r>
          </a:p>
          <a:p>
            <a:pPr lvl="1"/>
            <a:r>
              <a:rPr lang="en-US" dirty="0" smtClean="0"/>
              <a:t>no guarantee of semantic correctness, can represent a richer class of models than the semantic correct ones.</a:t>
            </a:r>
          </a:p>
          <a:p>
            <a:r>
              <a:rPr lang="en-US" dirty="0" smtClean="0"/>
              <a:t>IR:</a:t>
            </a:r>
          </a:p>
          <a:p>
            <a:pPr lvl="1"/>
            <a:r>
              <a:rPr lang="en-US" dirty="0" smtClean="0"/>
              <a:t>declarative</a:t>
            </a:r>
          </a:p>
          <a:p>
            <a:pPr lvl="1"/>
            <a:r>
              <a:rPr lang="en-US" dirty="0" smtClean="0"/>
              <a:t>all reference resolved, including references to distributions</a:t>
            </a:r>
          </a:p>
          <a:p>
            <a:pPr lvl="1"/>
            <a:r>
              <a:rPr lang="en-US" dirty="0" smtClean="0"/>
              <a:t>typed checked for all function</a:t>
            </a:r>
          </a:p>
          <a:p>
            <a:pPr lvl="1"/>
            <a:r>
              <a:rPr lang="en-US" dirty="0" smtClean="0"/>
              <a:t>declared typed </a:t>
            </a:r>
            <a:r>
              <a:rPr lang="en-US" dirty="0" smtClean="0">
                <a:sym typeface="Wingdings"/>
              </a:rPr>
              <a:t> internal maintained type domain, type domain contains distinct symbols, and number statements for that type, and origin field</a:t>
            </a:r>
          </a:p>
          <a:p>
            <a:pPr lvl="1"/>
            <a:r>
              <a:rPr lang="en-US" dirty="0" err="1" smtClean="0">
                <a:sym typeface="Wingdings"/>
              </a:rPr>
              <a:t>functory</a:t>
            </a:r>
            <a:r>
              <a:rPr lang="en-US" dirty="0" smtClean="0">
                <a:sym typeface="Wingdings"/>
              </a:rPr>
              <a:t> maintains signature of functions</a:t>
            </a:r>
          </a:p>
          <a:p>
            <a:pPr lvl="1"/>
            <a:r>
              <a:rPr lang="en-US" dirty="0" smtClean="0">
                <a:sym typeface="Wingdings"/>
              </a:rPr>
              <a:t>dependency body </a:t>
            </a:r>
            <a:r>
              <a:rPr lang="en-US" dirty="0" err="1" smtClean="0">
                <a:sym typeface="Wingdings"/>
              </a:rPr>
              <a:t>desugar</a:t>
            </a:r>
            <a:r>
              <a:rPr lang="en-US" dirty="0" smtClean="0">
                <a:sym typeface="Wingdings"/>
              </a:rPr>
              <a:t>, </a:t>
            </a:r>
            <a:r>
              <a:rPr lang="en-US" dirty="0" err="1" smtClean="0">
                <a:sym typeface="Wingdings"/>
              </a:rPr>
              <a:t>TabularCPD</a:t>
            </a:r>
            <a:r>
              <a:rPr lang="en-US" dirty="0" smtClean="0">
                <a:sym typeface="Wingdings"/>
              </a:rPr>
              <a:t>  Branch</a:t>
            </a:r>
          </a:p>
          <a:p>
            <a:pPr lvl="1"/>
            <a:endParaRPr lang="en-US" dirty="0" smtClean="0">
              <a:sym typeface="Wingdings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6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target code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</a:p>
          <a:p>
            <a:pPr lvl="1"/>
            <a:r>
              <a:rPr lang="en-US" dirty="0" smtClean="0"/>
              <a:t>syntax representation of imperative target code</a:t>
            </a:r>
          </a:p>
          <a:p>
            <a:pPr lvl="1"/>
            <a:r>
              <a:rPr lang="en-US" dirty="0" smtClean="0"/>
              <a:t>type domain </a:t>
            </a:r>
            <a:r>
              <a:rPr lang="en-US" dirty="0" smtClean="0">
                <a:sym typeface="Wingdings"/>
              </a:rPr>
              <a:t> class, origin  field, distinct symbols  integer index</a:t>
            </a:r>
          </a:p>
          <a:p>
            <a:pPr lvl="1"/>
            <a:r>
              <a:rPr lang="en-US" dirty="0" smtClean="0">
                <a:sym typeface="Wingdings"/>
              </a:rPr>
              <a:t>one array for each class</a:t>
            </a:r>
          </a:p>
          <a:p>
            <a:pPr lvl="1"/>
            <a:r>
              <a:rPr lang="en-US" dirty="0" smtClean="0">
                <a:sym typeface="Wingdings"/>
              </a:rPr>
              <a:t>one </a:t>
            </a:r>
            <a:r>
              <a:rPr lang="en-US" dirty="0" err="1" smtClean="0">
                <a:sym typeface="Wingdings"/>
              </a:rPr>
              <a:t>int</a:t>
            </a:r>
            <a:r>
              <a:rPr lang="en-US" dirty="0" smtClean="0">
                <a:sym typeface="Wingdings"/>
              </a:rPr>
              <a:t> array for each function</a:t>
            </a:r>
          </a:p>
          <a:p>
            <a:pPr lvl="2"/>
            <a:r>
              <a:rPr lang="en-US" dirty="0" smtClean="0">
                <a:sym typeface="Wingdings"/>
              </a:rPr>
              <a:t>use </a:t>
            </a:r>
            <a:r>
              <a:rPr lang="en-US" dirty="0" err="1" smtClean="0">
                <a:sym typeface="Wingdings"/>
              </a:rPr>
              <a:t>int</a:t>
            </a:r>
            <a:r>
              <a:rPr lang="en-US" dirty="0" smtClean="0">
                <a:sym typeface="Wingdings"/>
              </a:rPr>
              <a:t> index to refer to function with given argument</a:t>
            </a:r>
          </a:p>
          <a:p>
            <a:pPr lvl="1"/>
            <a:r>
              <a:rPr lang="en-US" dirty="0" smtClean="0">
                <a:sym typeface="Wingdings"/>
              </a:rPr>
              <a:t>One </a:t>
            </a:r>
            <a:r>
              <a:rPr lang="en-US" dirty="0" err="1" smtClean="0">
                <a:sym typeface="Wingdings"/>
              </a:rPr>
              <a:t>int</a:t>
            </a:r>
            <a:r>
              <a:rPr lang="en-US" dirty="0" smtClean="0">
                <a:sym typeface="Wingdings"/>
              </a:rPr>
              <a:t> array for sample tag</a:t>
            </a:r>
          </a:p>
          <a:p>
            <a:pPr lvl="2"/>
            <a:r>
              <a:rPr lang="en-US" dirty="0" smtClean="0">
                <a:sym typeface="Wingdings"/>
              </a:rPr>
              <a:t>currently used to identify the possible world number</a:t>
            </a:r>
          </a:p>
          <a:p>
            <a:pPr lvl="1"/>
            <a:r>
              <a:rPr lang="en-US" dirty="0" smtClean="0">
                <a:sym typeface="Wingdings"/>
              </a:rPr>
              <a:t>for each dependency statement</a:t>
            </a:r>
          </a:p>
          <a:p>
            <a:pPr lvl="2"/>
            <a:r>
              <a:rPr lang="en-US" dirty="0" smtClean="0">
                <a:sym typeface="Wingdings"/>
              </a:rPr>
              <a:t> one function in target code to generate samples</a:t>
            </a:r>
          </a:p>
          <a:p>
            <a:pPr lvl="2"/>
            <a:r>
              <a:rPr lang="en-US" dirty="0" smtClean="0">
                <a:sym typeface="Wingdings"/>
              </a:rPr>
              <a:t> one function in target code to calculate likelihood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9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186806" y="3938257"/>
            <a:ext cx="1140737" cy="669956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Absyn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761389" y="3938257"/>
            <a:ext cx="1140737" cy="669956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520351" y="3938257"/>
            <a:ext cx="1140737" cy="669956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443732" y="2397661"/>
            <a:ext cx="1140737" cy="669956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Semant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924371" y="2420700"/>
            <a:ext cx="1359535" cy="669956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Codegen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064421" y="2397661"/>
            <a:ext cx="1359535" cy="669956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Produce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649235" y="2397661"/>
            <a:ext cx="1140737" cy="669956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Parse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99224" y="344032"/>
            <a:ext cx="1613020" cy="1077362"/>
          </a:xfrm>
          <a:prstGeom prst="ellips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BLOG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14" name="Oval 13"/>
          <p:cNvSpPr/>
          <p:nvPr/>
        </p:nvSpPr>
        <p:spPr>
          <a:xfrm>
            <a:off x="10300575" y="344032"/>
            <a:ext cx="1613020" cy="1077362"/>
          </a:xfrm>
          <a:prstGeom prst="ellips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6" name="Right Arrow 15"/>
          <p:cNvSpPr/>
          <p:nvPr/>
        </p:nvSpPr>
        <p:spPr>
          <a:xfrm rot="2457006">
            <a:off x="2681885" y="3378533"/>
            <a:ext cx="831858" cy="162103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2457006">
            <a:off x="5519973" y="3374006"/>
            <a:ext cx="831858" cy="162103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ight Arrow 17"/>
          <p:cNvSpPr/>
          <p:nvPr/>
        </p:nvSpPr>
        <p:spPr>
          <a:xfrm rot="2457006">
            <a:off x="8235241" y="3349108"/>
            <a:ext cx="831858" cy="162103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 rot="19515637">
            <a:off x="3848655" y="3404204"/>
            <a:ext cx="831858" cy="162103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 rot="19515637">
            <a:off x="6463753" y="3404203"/>
            <a:ext cx="831858" cy="162103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 rot="19515637">
            <a:off x="9402012" y="3374006"/>
            <a:ext cx="831858" cy="162103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2457006">
            <a:off x="1198689" y="1764845"/>
            <a:ext cx="1109344" cy="16412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 rot="19094051">
            <a:off x="10400908" y="1801110"/>
            <a:ext cx="1109344" cy="16412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50849" y="118983"/>
            <a:ext cx="2574583" cy="5847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Project Status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10858" y="3485254"/>
            <a:ext cx="2039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Lexer</a:t>
            </a:r>
            <a:r>
              <a:rPr lang="en-US" dirty="0" smtClean="0">
                <a:solidFill>
                  <a:srgbClr val="FF0000"/>
                </a:solidFill>
              </a:rPr>
              <a:t> done, parser ongoing,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Tejas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27543" y="830557"/>
            <a:ext cx="20399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Everything appeared in hurricane done, need to fill more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(Yi, Lei)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54546" y="897883"/>
            <a:ext cx="26065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main structure ready, need to translate Expression, in particular linking to distribution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(Lei)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1228" y="4625784"/>
            <a:ext cx="1626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Done, not fully tested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(Yi)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3" idx="0"/>
          </p:cNvCxnSpPr>
          <p:nvPr/>
        </p:nvCxnSpPr>
        <p:spPr>
          <a:xfrm flipV="1">
            <a:off x="1330854" y="3090656"/>
            <a:ext cx="422507" cy="394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685665" y="4608213"/>
            <a:ext cx="1412149" cy="44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693775" y="4757595"/>
            <a:ext cx="1910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Mostly done, need better design for representing distribution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(Lei, Yi)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20351" y="4757595"/>
            <a:ext cx="19103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75% done,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Need to provide visitor pattern interface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(Lei)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593028" y="3166721"/>
            <a:ext cx="1685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started, will start with visitor pattern interface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(Yi)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26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Tejas</a:t>
            </a:r>
            <a:r>
              <a:rPr lang="en-US" dirty="0" smtClean="0"/>
              <a:t>: Parser using BYACC (3 days, by Nov 27)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Yi: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Code Producer using visitor pattern (for </a:t>
            </a:r>
            <a:r>
              <a:rPr lang="en-US" dirty="0" err="1" smtClean="0"/>
              <a:t>cpp</a:t>
            </a:r>
            <a:r>
              <a:rPr lang="en-US" dirty="0" smtClean="0"/>
              <a:t> only) (1 day)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Finish evidence and query in </a:t>
            </a:r>
            <a:r>
              <a:rPr lang="en-US" dirty="0" err="1" smtClean="0"/>
              <a:t>Semant</a:t>
            </a:r>
            <a:r>
              <a:rPr lang="en-US" dirty="0"/>
              <a:t>,</a:t>
            </a:r>
            <a:r>
              <a:rPr lang="en-US" dirty="0" smtClean="0"/>
              <a:t> (2 day)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Lei: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Distribution representation, across IR, Code  (~ 1 day)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Actual sampling code in </a:t>
            </a:r>
            <a:r>
              <a:rPr lang="en-US" dirty="0" err="1" smtClean="0"/>
              <a:t>CPPTranslator</a:t>
            </a:r>
            <a:r>
              <a:rPr lang="en-US" dirty="0" smtClean="0"/>
              <a:t>::</a:t>
            </a:r>
            <a:r>
              <a:rPr lang="en-US" dirty="0" err="1" smtClean="0"/>
              <a:t>transDistribution</a:t>
            </a:r>
            <a:r>
              <a:rPr lang="en-US" dirty="0" smtClean="0"/>
              <a:t>  (0.5 day)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Finish likelihood calculation function (2 day)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39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397</Words>
  <Application>Microsoft Macintosh PowerPoint</Application>
  <PresentationFormat>Custom</PresentationFormat>
  <Paragraphs>74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Three layers of representations</vt:lpstr>
      <vt:lpstr>Abstract target code representation</vt:lpstr>
      <vt:lpstr>PowerPoint Presentation</vt:lpstr>
      <vt:lpstr>TODO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 Li</dc:creator>
  <cp:lastModifiedBy>Lei Li</cp:lastModifiedBy>
  <cp:revision>10</cp:revision>
  <dcterms:created xsi:type="dcterms:W3CDTF">2013-11-25T08:09:42Z</dcterms:created>
  <dcterms:modified xsi:type="dcterms:W3CDTF">2013-12-09T15:43:25Z</dcterms:modified>
</cp:coreProperties>
</file>