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7"/>
  </p:notesMasterIdLst>
  <p:sldIdLst>
    <p:sldId id="257" r:id="rId2"/>
    <p:sldId id="258" r:id="rId3"/>
    <p:sldId id="299" r:id="rId4"/>
    <p:sldId id="302" r:id="rId5"/>
    <p:sldId id="303" r:id="rId6"/>
    <p:sldId id="304" r:id="rId7"/>
    <p:sldId id="305" r:id="rId8"/>
    <p:sldId id="306" r:id="rId9"/>
    <p:sldId id="307" r:id="rId10"/>
    <p:sldId id="309" r:id="rId11"/>
    <p:sldId id="310" r:id="rId12"/>
    <p:sldId id="256" r:id="rId13"/>
    <p:sldId id="308" r:id="rId14"/>
    <p:sldId id="311" r:id="rId15"/>
    <p:sldId id="298"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90"/>
      </p:cViewPr>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6A1CF4-3141-438E-B544-9DC661E2D46F}" type="datetimeFigureOut">
              <a:rPr lang="zh-CN" altLang="en-US" smtClean="0"/>
              <a:t>2020/5/4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16CC2-40E4-42C6-B045-BDBA59AC99A2}" type="slidenum">
              <a:rPr lang="zh-CN" altLang="en-US" smtClean="0"/>
              <a:t>‹#›</a:t>
            </a:fld>
            <a:endParaRPr lang="zh-CN" altLang="en-US"/>
          </a:p>
        </p:txBody>
      </p:sp>
    </p:spTree>
    <p:extLst>
      <p:ext uri="{BB962C8B-B14F-4D97-AF65-F5344CB8AC3E}">
        <p14:creationId xmlns:p14="http://schemas.microsoft.com/office/powerpoint/2010/main" val="292527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69925" y="2484783"/>
            <a:ext cx="10850563" cy="1025180"/>
          </a:xfrm>
          <a:prstGeom prst="rect">
            <a:avLst/>
          </a:prstGeom>
        </p:spPr>
        <p:txBody>
          <a:bodyPr anchor="b">
            <a:normAutofit/>
          </a:bodyPr>
          <a:lstStyle>
            <a:lvl1pPr algn="ctr">
              <a:defRPr sz="36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669925" y="3602038"/>
            <a:ext cx="10850563" cy="7413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Tree>
    <p:extLst>
      <p:ext uri="{BB962C8B-B14F-4D97-AF65-F5344CB8AC3E}">
        <p14:creationId xmlns:p14="http://schemas.microsoft.com/office/powerpoint/2010/main" val="1096930433"/>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自定义版式">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 y="-297"/>
            <a:ext cx="2316681" cy="6858594"/>
          </a:xfrm>
          <a:prstGeom prst="rect">
            <a:avLst/>
          </a:prstGeom>
        </p:spPr>
      </p:pic>
      <p:sp>
        <p:nvSpPr>
          <p:cNvPr id="3" name="矩形 2"/>
          <p:cNvSpPr/>
          <p:nvPr/>
        </p:nvSpPr>
        <p:spPr>
          <a:xfrm>
            <a:off x="202908" y="6092142"/>
            <a:ext cx="1882987" cy="415498"/>
          </a:xfrm>
          <a:prstGeom prst="rect">
            <a:avLst/>
          </a:prstGeom>
        </p:spPr>
        <p:txBody>
          <a:bodyPr wrap="square">
            <a:spAutoFit/>
          </a:bodyPr>
          <a:lstStyle/>
          <a:p>
            <a:pPr algn="ctr"/>
            <a:r>
              <a:rPr lang="en-US" altLang="zh-CN" sz="1050" kern="0">
                <a:solidFill>
                  <a:prstClr val="white"/>
                </a:solidFill>
                <a:ea typeface="微软雅黑" pitchFamily="34" charset="-122"/>
                <a:cs typeface="Arial" pitchFamily="34" charset="0"/>
              </a:rPr>
              <a:t>Lorem ipsum dolor sit amet consectetur adipisicing</a:t>
            </a:r>
          </a:p>
        </p:txBody>
      </p:sp>
      <p:pic>
        <p:nvPicPr>
          <p:cNvPr id="5" name="图片 4">
            <a:extLst>
              <a:ext uri="{FF2B5EF4-FFF2-40B4-BE49-F238E27FC236}">
                <a16:creationId xmlns:a16="http://schemas.microsoft.com/office/drawing/2014/main" id="{B4C3FE49-CE2A-4C7A-A762-337F29E9E7B5}"/>
              </a:ext>
            </a:extLst>
          </p:cNvPr>
          <p:cNvPicPr>
            <a:picLocks noChangeAspect="1"/>
          </p:cNvPicPr>
          <p:nvPr userDrawn="1"/>
        </p:nvPicPr>
        <p:blipFill>
          <a:blip r:embed="rId2"/>
          <a:stretch>
            <a:fillRect/>
          </a:stretch>
        </p:blipFill>
        <p:spPr>
          <a:xfrm>
            <a:off x="1" y="-297"/>
            <a:ext cx="2316681" cy="6858594"/>
          </a:xfrm>
          <a:prstGeom prst="rect">
            <a:avLst/>
          </a:prstGeom>
        </p:spPr>
      </p:pic>
      <p:sp>
        <p:nvSpPr>
          <p:cNvPr id="6" name="矩形 5">
            <a:extLst>
              <a:ext uri="{FF2B5EF4-FFF2-40B4-BE49-F238E27FC236}">
                <a16:creationId xmlns:a16="http://schemas.microsoft.com/office/drawing/2014/main" id="{F04BD0E2-B3CF-4F6C-B4E1-F4357ACC1D1F}"/>
              </a:ext>
            </a:extLst>
          </p:cNvPr>
          <p:cNvSpPr/>
          <p:nvPr userDrawn="1"/>
        </p:nvSpPr>
        <p:spPr>
          <a:xfrm>
            <a:off x="202908" y="6092142"/>
            <a:ext cx="1882987" cy="415498"/>
          </a:xfrm>
          <a:prstGeom prst="rect">
            <a:avLst/>
          </a:prstGeom>
        </p:spPr>
        <p:txBody>
          <a:bodyPr wrap="square">
            <a:spAutoFit/>
          </a:bodyPr>
          <a:lstStyle/>
          <a:p>
            <a:pPr algn="ctr"/>
            <a:r>
              <a:rPr lang="en-US" altLang="zh-CN" sz="1050" kern="0" dirty="0">
                <a:solidFill>
                  <a:prstClr val="white"/>
                </a:solidFill>
                <a:ea typeface="微软雅黑" pitchFamily="34" charset="-122"/>
                <a:cs typeface="Arial" pitchFamily="34" charset="0"/>
              </a:rPr>
              <a:t>Lorem ipsum dolor sit </a:t>
            </a:r>
            <a:r>
              <a:rPr lang="en-US" altLang="zh-CN" sz="1050" kern="0" dirty="0" err="1">
                <a:solidFill>
                  <a:prstClr val="white"/>
                </a:solidFill>
                <a:ea typeface="微软雅黑" pitchFamily="34" charset="-122"/>
                <a:cs typeface="Arial" pitchFamily="34" charset="0"/>
              </a:rPr>
              <a:t>amet</a:t>
            </a:r>
            <a:r>
              <a:rPr lang="en-US" altLang="zh-CN" sz="1050" kern="0" dirty="0">
                <a:solidFill>
                  <a:prstClr val="white"/>
                </a:solidFill>
                <a:ea typeface="微软雅黑" pitchFamily="34" charset="-122"/>
                <a:cs typeface="Arial" pitchFamily="34" charset="0"/>
              </a:rPr>
              <a:t> </a:t>
            </a:r>
            <a:r>
              <a:rPr lang="en-US" altLang="zh-CN" sz="1050" kern="0" dirty="0" err="1">
                <a:solidFill>
                  <a:prstClr val="white"/>
                </a:solidFill>
                <a:ea typeface="微软雅黑" pitchFamily="34" charset="-122"/>
                <a:cs typeface="Arial" pitchFamily="34" charset="0"/>
              </a:rPr>
              <a:t>consectetur</a:t>
            </a:r>
            <a:r>
              <a:rPr lang="en-US" altLang="zh-CN" sz="1050" kern="0" dirty="0">
                <a:solidFill>
                  <a:prstClr val="white"/>
                </a:solidFill>
                <a:ea typeface="微软雅黑" pitchFamily="34" charset="-122"/>
                <a:cs typeface="Arial" pitchFamily="34" charset="0"/>
              </a:rPr>
              <a:t> </a:t>
            </a:r>
            <a:r>
              <a:rPr lang="en-US" altLang="zh-CN" sz="1050" kern="0" dirty="0" err="1">
                <a:solidFill>
                  <a:prstClr val="white"/>
                </a:solidFill>
                <a:ea typeface="微软雅黑" pitchFamily="34" charset="-122"/>
                <a:cs typeface="Arial" pitchFamily="34" charset="0"/>
              </a:rPr>
              <a:t>adipisicing</a:t>
            </a:r>
            <a:endParaRPr lang="en-US" altLang="zh-CN" sz="1050" kern="0" dirty="0">
              <a:solidFill>
                <a:prstClr val="white"/>
              </a:solidFill>
              <a:ea typeface="微软雅黑" pitchFamily="34" charset="-122"/>
              <a:cs typeface="Arial" pitchFamily="34" charset="0"/>
            </a:endParaRPr>
          </a:p>
        </p:txBody>
      </p:sp>
    </p:spTree>
    <p:extLst>
      <p:ext uri="{BB962C8B-B14F-4D97-AF65-F5344CB8AC3E}">
        <p14:creationId xmlns:p14="http://schemas.microsoft.com/office/powerpoint/2010/main" val="308650156"/>
      </p:ext>
    </p:extLst>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矩形 5"/>
          <p:cNvSpPr/>
          <p:nvPr/>
        </p:nvSpPr>
        <p:spPr>
          <a:xfrm>
            <a:off x="9776085" y="6015741"/>
            <a:ext cx="1882987" cy="41549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050" kern="0">
                <a:ea typeface="微软雅黑" pitchFamily="34" charset="-122"/>
                <a:cs typeface="Arial" pitchFamily="34" charset="0"/>
              </a:rPr>
              <a:t>Lorem ipsum dolor sit amet consectetur adipisicing</a:t>
            </a:r>
          </a:p>
        </p:txBody>
      </p:sp>
      <p:sp>
        <p:nvSpPr>
          <p:cNvPr id="7" name="矩形 6"/>
          <p:cNvSpPr/>
          <p:nvPr/>
        </p:nvSpPr>
        <p:spPr>
          <a:xfrm>
            <a:off x="11659072" y="6015741"/>
            <a:ext cx="131136" cy="5770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p>
        </p:txBody>
      </p:sp>
      <p:sp>
        <p:nvSpPr>
          <p:cNvPr id="2" name="标题 1">
            <a:extLst>
              <a:ext uri="{FF2B5EF4-FFF2-40B4-BE49-F238E27FC236}">
                <a16:creationId xmlns:a16="http://schemas.microsoft.com/office/drawing/2014/main" id="{1EB46F9D-9714-4BBC-9A88-4F501EEFF4D4}"/>
              </a:ext>
            </a:extLst>
          </p:cNvPr>
          <p:cNvSpPr>
            <a:spLocks noGrp="1"/>
          </p:cNvSpPr>
          <p:nvPr>
            <p:ph type="title"/>
          </p:nvPr>
        </p:nvSpPr>
        <p:spPr/>
        <p:txBody>
          <a:bodyPr/>
          <a:lstStyle/>
          <a:p>
            <a:r>
              <a:rPr lang="zh-CN" altLang="en-US"/>
              <a:t>单击此处编辑母版标题样式</a:t>
            </a:r>
          </a:p>
        </p:txBody>
      </p:sp>
      <p:sp>
        <p:nvSpPr>
          <p:cNvPr id="5" name="文本占位符 2"/>
          <p:cNvSpPr>
            <a:spLocks noGrp="1"/>
          </p:cNvSpPr>
          <p:nvPr>
            <p:ph idx="1"/>
          </p:nvPr>
        </p:nvSpPr>
        <p:spPr>
          <a:xfrm>
            <a:off x="669924" y="1130299"/>
            <a:ext cx="10850563" cy="500697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2707301"/>
      </p:ext>
    </p:extLst>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2497732"/>
      </p:ext>
    </p:extLst>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4" name="副标题 2"/>
          <p:cNvSpPr>
            <a:spLocks noGrp="1"/>
          </p:cNvSpPr>
          <p:nvPr>
            <p:ph type="subTitle" idx="1"/>
          </p:nvPr>
        </p:nvSpPr>
        <p:spPr>
          <a:xfrm>
            <a:off x="669925" y="3053633"/>
            <a:ext cx="10850563" cy="558799"/>
          </a:xfrm>
        </p:spPr>
        <p:txBody>
          <a:bodyPr anchor="ctr">
            <a:normAutofit/>
          </a:bodyPr>
          <a:lstStyle>
            <a:lvl1pPr marL="0" indent="0" algn="ctr">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5" name="标题 1"/>
          <p:cNvSpPr>
            <a:spLocks noGrp="1"/>
          </p:cNvSpPr>
          <p:nvPr>
            <p:ph type="ctrTitle"/>
          </p:nvPr>
        </p:nvSpPr>
        <p:spPr>
          <a:xfrm>
            <a:off x="669925" y="2355042"/>
            <a:ext cx="10850563" cy="698591"/>
          </a:xfrm>
        </p:spPr>
        <p:txBody>
          <a:bodyPr anchor="ctr">
            <a:normAutofit/>
          </a:bodyPr>
          <a:lstStyle>
            <a:lvl1pPr algn="ctr">
              <a:defRPr sz="3600">
                <a:solidFill>
                  <a:schemeClr val="tx1"/>
                </a:solidFill>
              </a:defRPr>
            </a:lvl1pPr>
          </a:lstStyle>
          <a:p>
            <a:endParaRPr lang="zh-CN" altLang="en-US" dirty="0"/>
          </a:p>
        </p:txBody>
      </p:sp>
      <p:sp>
        <p:nvSpPr>
          <p:cNvPr id="6" name="文本占位符 13"/>
          <p:cNvSpPr>
            <a:spLocks noGrp="1"/>
          </p:cNvSpPr>
          <p:nvPr>
            <p:ph type="body" sz="quarter" idx="10" hasCustomPrompt="1"/>
          </p:nvPr>
        </p:nvSpPr>
        <p:spPr>
          <a:xfrm>
            <a:off x="669925" y="3775990"/>
            <a:ext cx="10850563" cy="371475"/>
          </a:xfrm>
        </p:spPr>
        <p:txBody>
          <a:bodyPr anchor="ctr">
            <a:normAutofit/>
          </a:bodyPr>
          <a:lstStyle>
            <a:lvl1pPr marL="0" indent="0" algn="ctr">
              <a:buNone/>
              <a:defRPr sz="1200" b="1">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7" name="文本占位符 13"/>
          <p:cNvSpPr>
            <a:spLocks noGrp="1"/>
          </p:cNvSpPr>
          <p:nvPr>
            <p:ph type="body" sz="quarter" idx="11" hasCustomPrompt="1"/>
          </p:nvPr>
        </p:nvSpPr>
        <p:spPr>
          <a:xfrm>
            <a:off x="669925" y="4147465"/>
            <a:ext cx="10850563" cy="371475"/>
          </a:xfrm>
        </p:spPr>
        <p:txBody>
          <a:bodyPr anchor="ctr">
            <a:normAutofit/>
          </a:bodyPr>
          <a:lstStyle>
            <a:lvl1pPr marL="0" indent="0" algn="ctr">
              <a:buNone/>
              <a:defRPr sz="1200" b="1">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Tree>
    <p:extLst>
      <p:ext uri="{BB962C8B-B14F-4D97-AF65-F5344CB8AC3E}">
        <p14:creationId xmlns:p14="http://schemas.microsoft.com/office/powerpoint/2010/main" val="1246073364"/>
      </p:ext>
    </p:extLst>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B580E-BC83-4580-80AB-D2D335C51A7A}"/>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727179007"/>
      </p:ext>
    </p:extLst>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l="-17000" r="-17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99C0A92-1BD6-4110-A3D2-C2199F23DFE1}"/>
              </a:ext>
            </a:extLst>
          </p:cNvPr>
          <p:cNvSpPr>
            <a:spLocks noGrp="1"/>
          </p:cNvSpPr>
          <p:nvPr>
            <p:ph type="title"/>
          </p:nvPr>
        </p:nvSpPr>
        <p:spPr>
          <a:xfrm>
            <a:off x="669925" y="365125"/>
            <a:ext cx="10850564" cy="66357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69925" y="1130299"/>
            <a:ext cx="10850562" cy="500697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4" name="直接连接符 3"/>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29817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8" r:id="rId3"/>
    <p:sldLayoutId id="2147483705" r:id="rId4"/>
    <p:sldLayoutId id="2147483707" r:id="rId5"/>
    <p:sldLayoutId id="2147483709" r:id="rId6"/>
  </p:sldLayoutIdLst>
  <p:transition spd="slow">
    <p:pull/>
  </p:transition>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F5B539F-BFF9-48F7-A096-7240D608014D}"/>
              </a:ext>
            </a:extLst>
          </p:cNvPr>
          <p:cNvGrpSpPr/>
          <p:nvPr/>
        </p:nvGrpSpPr>
        <p:grpSpPr>
          <a:xfrm>
            <a:off x="2542310" y="1571106"/>
            <a:ext cx="7107381" cy="3892348"/>
            <a:chOff x="2542311" y="1571106"/>
            <a:chExt cx="7107381" cy="3892348"/>
          </a:xfrm>
        </p:grpSpPr>
        <p:sp>
          <p:nvSpPr>
            <p:cNvPr id="3" name="等腰三角形 2"/>
            <p:cNvSpPr/>
            <p:nvPr/>
          </p:nvSpPr>
          <p:spPr>
            <a:xfrm rot="10800000">
              <a:off x="5667896" y="4725341"/>
              <a:ext cx="856211" cy="7381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2542311" y="1571106"/>
              <a:ext cx="7107381" cy="3455567"/>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TextBox 75"/>
            <p:cNvSpPr txBox="1"/>
            <p:nvPr/>
          </p:nvSpPr>
          <p:spPr>
            <a:xfrm>
              <a:off x="3220722" y="2161789"/>
              <a:ext cx="5978452" cy="1754326"/>
            </a:xfrm>
            <a:prstGeom prst="rect">
              <a:avLst/>
            </a:prstGeom>
            <a:noFill/>
            <a:effectLst>
              <a:outerShdw dist="50800" dir="2700000" algn="tl" rotWithShape="0">
                <a:prstClr val="black">
                  <a:alpha val="6000"/>
                </a:prstClr>
              </a:outerShdw>
            </a:effectLst>
          </p:spPr>
          <p:txBody>
            <a:bodyPr wrap="square" rtlCol="0">
              <a:spAutoFit/>
            </a:bodyPr>
            <a:lstStyle>
              <a:defPPr>
                <a:defRPr lang="zh-CN"/>
              </a:defPPr>
              <a:lvl1pPr>
                <a:defRPr sz="4000" b="1">
                  <a:solidFill>
                    <a:schemeClr val="bg1"/>
                  </a:solidFill>
                  <a:latin typeface="微软雅黑" pitchFamily="34" charset="-122"/>
                  <a:ea typeface="微软雅黑" pitchFamily="34" charset="-122"/>
                </a:defRPr>
              </a:lvl1pPr>
            </a:lstStyle>
            <a:p>
              <a:r>
                <a:rPr lang="zh-CN" altLang="en-US" sz="5400" dirty="0">
                  <a:latin typeface="+mn-lt"/>
                  <a:ea typeface="+mn-ea"/>
                  <a:cs typeface="+mn-ea"/>
                  <a:sym typeface="+mn-lt"/>
                </a:rPr>
                <a:t>智能反垃圾邮件识别系统</a:t>
              </a:r>
              <a:endParaRPr lang="en-US" altLang="zh-CN" sz="5400" dirty="0">
                <a:latin typeface="+mn-lt"/>
                <a:ea typeface="+mn-ea"/>
                <a:cs typeface="+mn-ea"/>
                <a:sym typeface="+mn-lt"/>
              </a:endParaRPr>
            </a:p>
          </p:txBody>
        </p:sp>
        <p:cxnSp>
          <p:nvCxnSpPr>
            <p:cNvPr id="7" name="直接连接符 6"/>
            <p:cNvCxnSpPr/>
            <p:nvPr/>
          </p:nvCxnSpPr>
          <p:spPr>
            <a:xfrm>
              <a:off x="3369138" y="3038952"/>
              <a:ext cx="54294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369138" y="3828025"/>
              <a:ext cx="27268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968524" y="3958542"/>
              <a:ext cx="6230649" cy="384721"/>
            </a:xfrm>
            <a:prstGeom prst="rect">
              <a:avLst/>
            </a:prstGeom>
          </p:spPr>
          <p:txBody>
            <a:bodyPr wrap="square">
              <a:spAutoFit/>
            </a:bodyPr>
            <a:lstStyle/>
            <a:p>
              <a:pPr algn="ctr"/>
              <a:endParaRPr lang="en-US" altLang="zh-CN" sz="1900" kern="0" dirty="0">
                <a:solidFill>
                  <a:prstClr val="white"/>
                </a:solidFill>
                <a:cs typeface="+mn-ea"/>
                <a:sym typeface="+mn-lt"/>
              </a:endParaRPr>
            </a:p>
          </p:txBody>
        </p:sp>
        <p:sp>
          <p:nvSpPr>
            <p:cNvPr id="16" name="椭圆 15"/>
            <p:cNvSpPr/>
            <p:nvPr/>
          </p:nvSpPr>
          <p:spPr>
            <a:xfrm>
              <a:off x="6243320" y="3223289"/>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6243320" y="368263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6281420" y="3261172"/>
              <a:ext cx="406630" cy="2340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281420" y="3491277"/>
              <a:ext cx="406630" cy="2340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642330" y="3458754"/>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24" name="直接连接符 23"/>
          <p:cNvCxnSpPr/>
          <p:nvPr/>
        </p:nvCxnSpPr>
        <p:spPr>
          <a:xfrm>
            <a:off x="6096000" y="5724419"/>
            <a:ext cx="0" cy="426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472098"/>
      </p:ext>
    </p:extLst>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50102" y="2869132"/>
            <a:ext cx="1826141" cy="584775"/>
          </a:xfrm>
          <a:prstGeom prst="rect">
            <a:avLst/>
          </a:prstGeom>
          <a:noFill/>
        </p:spPr>
        <p:txBody>
          <a:bodyPr wrap="none" rtlCol="0">
            <a:spAutoFit/>
          </a:bodyPr>
          <a:lstStyle/>
          <a:p>
            <a:pPr algn="ctr"/>
            <a:r>
              <a:rPr lang="zh-CN" altLang="en-US" sz="3200" b="1" dirty="0">
                <a:solidFill>
                  <a:schemeClr val="bg1"/>
                </a:solidFill>
                <a:effectLst>
                  <a:outerShdw blurRad="38100" dist="76200" dir="2700000" algn="tl">
                    <a:srgbClr val="000000">
                      <a:alpha val="10000"/>
                    </a:srgbClr>
                  </a:outerShdw>
                </a:effectLst>
                <a:cs typeface="+mn-ea"/>
                <a:sym typeface="+mn-lt"/>
              </a:rPr>
              <a:t>概要设计</a:t>
            </a:r>
          </a:p>
        </p:txBody>
      </p:sp>
      <p:sp>
        <p:nvSpPr>
          <p:cNvPr id="36" name="文本框 35"/>
          <p:cNvSpPr txBox="1"/>
          <p:nvPr/>
        </p:nvSpPr>
        <p:spPr>
          <a:xfrm>
            <a:off x="714585" y="2609477"/>
            <a:ext cx="897170" cy="338554"/>
          </a:xfrm>
          <a:prstGeom prst="rect">
            <a:avLst/>
          </a:prstGeom>
          <a:noFill/>
        </p:spPr>
        <p:txBody>
          <a:bodyPr wrap="none" rtlCol="0">
            <a:spAutoFit/>
          </a:bodyPr>
          <a:lstStyle/>
          <a:p>
            <a:pPr algn="ctr"/>
            <a:r>
              <a:rPr lang="en-US" altLang="zh-CN" sz="1600" b="1" dirty="0">
                <a:solidFill>
                  <a:schemeClr val="bg1"/>
                </a:solidFill>
                <a:effectLst>
                  <a:outerShdw blurRad="38100" dist="76200" dir="2700000" algn="tl">
                    <a:srgbClr val="000000">
                      <a:alpha val="10000"/>
                    </a:srgbClr>
                  </a:outerShdw>
                </a:effectLst>
                <a:cs typeface="+mn-ea"/>
                <a:sym typeface="+mn-lt"/>
              </a:rPr>
              <a:t>PART 2</a:t>
            </a:r>
            <a:endParaRPr lang="zh-CN" altLang="en-US" sz="1600" b="1" dirty="0">
              <a:solidFill>
                <a:schemeClr val="bg1"/>
              </a:solidFill>
              <a:effectLst>
                <a:outerShdw blurRad="38100" dist="76200" dir="2700000" algn="tl">
                  <a:srgbClr val="000000">
                    <a:alpha val="10000"/>
                  </a:srgbClr>
                </a:outerShdw>
              </a:effectLst>
              <a:cs typeface="+mn-ea"/>
              <a:sym typeface="+mn-lt"/>
            </a:endParaRPr>
          </a:p>
        </p:txBody>
      </p:sp>
      <p:sp>
        <p:nvSpPr>
          <p:cNvPr id="59" name="任意多边形 58"/>
          <p:cNvSpPr/>
          <p:nvPr/>
        </p:nvSpPr>
        <p:spPr>
          <a:xfrm>
            <a:off x="4206240" y="1613008"/>
            <a:ext cx="5273040" cy="549790"/>
          </a:xfrm>
          <a:custGeom>
            <a:avLst/>
            <a:gdLst>
              <a:gd name="connsiteX0" fmla="*/ 0 w 5273040"/>
              <a:gd name="connsiteY0" fmla="*/ 118562 h 711360"/>
              <a:gd name="connsiteX1" fmla="*/ 118562 w 5273040"/>
              <a:gd name="connsiteY1" fmla="*/ 0 h 711360"/>
              <a:gd name="connsiteX2" fmla="*/ 5154478 w 5273040"/>
              <a:gd name="connsiteY2" fmla="*/ 0 h 711360"/>
              <a:gd name="connsiteX3" fmla="*/ 5273040 w 5273040"/>
              <a:gd name="connsiteY3" fmla="*/ 118562 h 711360"/>
              <a:gd name="connsiteX4" fmla="*/ 5273040 w 5273040"/>
              <a:gd name="connsiteY4" fmla="*/ 592798 h 711360"/>
              <a:gd name="connsiteX5" fmla="*/ 5154478 w 5273040"/>
              <a:gd name="connsiteY5" fmla="*/ 711360 h 711360"/>
              <a:gd name="connsiteX6" fmla="*/ 118562 w 5273040"/>
              <a:gd name="connsiteY6" fmla="*/ 711360 h 711360"/>
              <a:gd name="connsiteX7" fmla="*/ 0 w 5273040"/>
              <a:gd name="connsiteY7" fmla="*/ 592798 h 711360"/>
              <a:gd name="connsiteX8" fmla="*/ 0 w 5273040"/>
              <a:gd name="connsiteY8" fmla="*/ 118562 h 71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3040" h="711360">
                <a:moveTo>
                  <a:pt x="0" y="118562"/>
                </a:moveTo>
                <a:cubicBezTo>
                  <a:pt x="0" y="53082"/>
                  <a:pt x="53082" y="0"/>
                  <a:pt x="118562" y="0"/>
                </a:cubicBezTo>
                <a:lnTo>
                  <a:pt x="5154478" y="0"/>
                </a:lnTo>
                <a:cubicBezTo>
                  <a:pt x="5219958" y="0"/>
                  <a:pt x="5273040" y="53082"/>
                  <a:pt x="5273040" y="118562"/>
                </a:cubicBezTo>
                <a:lnTo>
                  <a:pt x="5273040" y="592798"/>
                </a:lnTo>
                <a:cubicBezTo>
                  <a:pt x="5273040" y="658278"/>
                  <a:pt x="5219958" y="711360"/>
                  <a:pt x="5154478" y="711360"/>
                </a:cubicBezTo>
                <a:lnTo>
                  <a:pt x="118562" y="711360"/>
                </a:lnTo>
                <a:cubicBezTo>
                  <a:pt x="53082" y="711360"/>
                  <a:pt x="0" y="658278"/>
                  <a:pt x="0" y="592798"/>
                </a:cubicBezTo>
                <a:lnTo>
                  <a:pt x="0" y="118562"/>
                </a:lnTo>
                <a:close/>
              </a:path>
            </a:pathLst>
          </a:custGeom>
          <a:solidFill>
            <a:schemeClr val="accent1"/>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356" tIns="122356" rIns="122356" bIns="122356" numCol="1" spcCol="1270" anchor="ctr" anchorCtr="0">
            <a:noAutofit/>
          </a:bodyPr>
          <a:lstStyle/>
          <a:p>
            <a:pPr defTabSz="1022350">
              <a:lnSpc>
                <a:spcPct val="90000"/>
              </a:lnSpc>
              <a:spcBef>
                <a:spcPct val="0"/>
              </a:spcBef>
              <a:spcAft>
                <a:spcPct val="35000"/>
              </a:spcAft>
            </a:pPr>
            <a:r>
              <a:rPr lang="zh-CN" altLang="en-US" sz="2300" b="1" dirty="0">
                <a:cs typeface="+mn-ea"/>
                <a:sym typeface="+mn-lt"/>
              </a:rPr>
              <a:t>大体功能</a:t>
            </a:r>
          </a:p>
        </p:txBody>
      </p:sp>
      <p:sp>
        <p:nvSpPr>
          <p:cNvPr id="63" name="矩形 62"/>
          <p:cNvSpPr/>
          <p:nvPr/>
        </p:nvSpPr>
        <p:spPr>
          <a:xfrm>
            <a:off x="4206240" y="2778754"/>
            <a:ext cx="5273040" cy="369332"/>
          </a:xfrm>
          <a:prstGeom prst="rect">
            <a:avLst/>
          </a:prstGeom>
        </p:spPr>
        <p:txBody>
          <a:bodyPr wrap="square">
            <a:spAutoFit/>
          </a:bodyPr>
          <a:lstStyle/>
          <a:p>
            <a:pPr algn="just"/>
            <a:r>
              <a:rPr lang="zh-CN" altLang="en-US" dirty="0">
                <a:solidFill>
                  <a:schemeClr val="bg2">
                    <a:lumMod val="25000"/>
                  </a:schemeClr>
                </a:solidFill>
                <a:cs typeface="+mn-ea"/>
                <a:sym typeface="+mn-lt"/>
              </a:rPr>
              <a:t>菜单，用于选择邮箱</a:t>
            </a:r>
            <a:endParaRPr lang="en-US" altLang="zh-CN" dirty="0">
              <a:solidFill>
                <a:schemeClr val="bg2">
                  <a:lumMod val="25000"/>
                </a:schemeClr>
              </a:solidFill>
              <a:cs typeface="+mn-ea"/>
              <a:sym typeface="+mn-lt"/>
            </a:endParaRPr>
          </a:p>
        </p:txBody>
      </p:sp>
      <p:pic>
        <p:nvPicPr>
          <p:cNvPr id="4" name="图片 3">
            <a:extLst>
              <a:ext uri="{FF2B5EF4-FFF2-40B4-BE49-F238E27FC236}">
                <a16:creationId xmlns:a16="http://schemas.microsoft.com/office/drawing/2014/main" id="{C94F3576-5889-41AB-8535-5BA8DAA46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3031" y="2300451"/>
            <a:ext cx="4082667" cy="4557549"/>
          </a:xfrm>
          <a:prstGeom prst="rect">
            <a:avLst/>
          </a:prstGeom>
        </p:spPr>
      </p:pic>
    </p:spTree>
    <p:extLst>
      <p:ext uri="{BB962C8B-B14F-4D97-AF65-F5344CB8AC3E}">
        <p14:creationId xmlns:p14="http://schemas.microsoft.com/office/powerpoint/2010/main" val="252591454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50102" y="2869132"/>
            <a:ext cx="1826141" cy="584775"/>
          </a:xfrm>
          <a:prstGeom prst="rect">
            <a:avLst/>
          </a:prstGeom>
          <a:noFill/>
        </p:spPr>
        <p:txBody>
          <a:bodyPr wrap="none" rtlCol="0">
            <a:spAutoFit/>
          </a:bodyPr>
          <a:lstStyle/>
          <a:p>
            <a:pPr algn="ctr"/>
            <a:r>
              <a:rPr lang="zh-CN" altLang="en-US" sz="3200" b="1" dirty="0">
                <a:solidFill>
                  <a:schemeClr val="bg1"/>
                </a:solidFill>
                <a:effectLst>
                  <a:outerShdw blurRad="38100" dist="76200" dir="2700000" algn="tl">
                    <a:srgbClr val="000000">
                      <a:alpha val="10000"/>
                    </a:srgbClr>
                  </a:outerShdw>
                </a:effectLst>
                <a:cs typeface="+mn-ea"/>
                <a:sym typeface="+mn-lt"/>
              </a:rPr>
              <a:t>概要设计</a:t>
            </a:r>
          </a:p>
        </p:txBody>
      </p:sp>
      <p:sp>
        <p:nvSpPr>
          <p:cNvPr id="36" name="文本框 35"/>
          <p:cNvSpPr txBox="1"/>
          <p:nvPr/>
        </p:nvSpPr>
        <p:spPr>
          <a:xfrm>
            <a:off x="714585" y="2609477"/>
            <a:ext cx="897170" cy="338554"/>
          </a:xfrm>
          <a:prstGeom prst="rect">
            <a:avLst/>
          </a:prstGeom>
          <a:noFill/>
        </p:spPr>
        <p:txBody>
          <a:bodyPr wrap="none" rtlCol="0">
            <a:spAutoFit/>
          </a:bodyPr>
          <a:lstStyle/>
          <a:p>
            <a:pPr algn="ctr"/>
            <a:r>
              <a:rPr lang="en-US" altLang="zh-CN" sz="1600" b="1" dirty="0">
                <a:solidFill>
                  <a:schemeClr val="bg1"/>
                </a:solidFill>
                <a:effectLst>
                  <a:outerShdw blurRad="38100" dist="76200" dir="2700000" algn="tl">
                    <a:srgbClr val="000000">
                      <a:alpha val="10000"/>
                    </a:srgbClr>
                  </a:outerShdw>
                </a:effectLst>
                <a:cs typeface="+mn-ea"/>
                <a:sym typeface="+mn-lt"/>
              </a:rPr>
              <a:t>PART 2</a:t>
            </a:r>
            <a:endParaRPr lang="zh-CN" altLang="en-US" sz="1600" b="1" dirty="0">
              <a:solidFill>
                <a:schemeClr val="bg1"/>
              </a:solidFill>
              <a:effectLst>
                <a:outerShdw blurRad="38100" dist="76200" dir="2700000" algn="tl">
                  <a:srgbClr val="000000">
                    <a:alpha val="10000"/>
                  </a:srgbClr>
                </a:outerShdw>
              </a:effectLst>
              <a:cs typeface="+mn-ea"/>
              <a:sym typeface="+mn-lt"/>
            </a:endParaRPr>
          </a:p>
        </p:txBody>
      </p:sp>
      <p:sp>
        <p:nvSpPr>
          <p:cNvPr id="59" name="任意多边形 58"/>
          <p:cNvSpPr/>
          <p:nvPr/>
        </p:nvSpPr>
        <p:spPr>
          <a:xfrm>
            <a:off x="4206240" y="1613008"/>
            <a:ext cx="5273040" cy="549790"/>
          </a:xfrm>
          <a:custGeom>
            <a:avLst/>
            <a:gdLst>
              <a:gd name="connsiteX0" fmla="*/ 0 w 5273040"/>
              <a:gd name="connsiteY0" fmla="*/ 118562 h 711360"/>
              <a:gd name="connsiteX1" fmla="*/ 118562 w 5273040"/>
              <a:gd name="connsiteY1" fmla="*/ 0 h 711360"/>
              <a:gd name="connsiteX2" fmla="*/ 5154478 w 5273040"/>
              <a:gd name="connsiteY2" fmla="*/ 0 h 711360"/>
              <a:gd name="connsiteX3" fmla="*/ 5273040 w 5273040"/>
              <a:gd name="connsiteY3" fmla="*/ 118562 h 711360"/>
              <a:gd name="connsiteX4" fmla="*/ 5273040 w 5273040"/>
              <a:gd name="connsiteY4" fmla="*/ 592798 h 711360"/>
              <a:gd name="connsiteX5" fmla="*/ 5154478 w 5273040"/>
              <a:gd name="connsiteY5" fmla="*/ 711360 h 711360"/>
              <a:gd name="connsiteX6" fmla="*/ 118562 w 5273040"/>
              <a:gd name="connsiteY6" fmla="*/ 711360 h 711360"/>
              <a:gd name="connsiteX7" fmla="*/ 0 w 5273040"/>
              <a:gd name="connsiteY7" fmla="*/ 592798 h 711360"/>
              <a:gd name="connsiteX8" fmla="*/ 0 w 5273040"/>
              <a:gd name="connsiteY8" fmla="*/ 118562 h 71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3040" h="711360">
                <a:moveTo>
                  <a:pt x="0" y="118562"/>
                </a:moveTo>
                <a:cubicBezTo>
                  <a:pt x="0" y="53082"/>
                  <a:pt x="53082" y="0"/>
                  <a:pt x="118562" y="0"/>
                </a:cubicBezTo>
                <a:lnTo>
                  <a:pt x="5154478" y="0"/>
                </a:lnTo>
                <a:cubicBezTo>
                  <a:pt x="5219958" y="0"/>
                  <a:pt x="5273040" y="53082"/>
                  <a:pt x="5273040" y="118562"/>
                </a:cubicBezTo>
                <a:lnTo>
                  <a:pt x="5273040" y="592798"/>
                </a:lnTo>
                <a:cubicBezTo>
                  <a:pt x="5273040" y="658278"/>
                  <a:pt x="5219958" y="711360"/>
                  <a:pt x="5154478" y="711360"/>
                </a:cubicBezTo>
                <a:lnTo>
                  <a:pt x="118562" y="711360"/>
                </a:lnTo>
                <a:cubicBezTo>
                  <a:pt x="53082" y="711360"/>
                  <a:pt x="0" y="658278"/>
                  <a:pt x="0" y="592798"/>
                </a:cubicBezTo>
                <a:lnTo>
                  <a:pt x="0" y="118562"/>
                </a:lnTo>
                <a:close/>
              </a:path>
            </a:pathLst>
          </a:custGeom>
          <a:solidFill>
            <a:schemeClr val="accent1"/>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356" tIns="122356" rIns="122356" bIns="122356" numCol="1" spcCol="1270" anchor="ctr" anchorCtr="0">
            <a:noAutofit/>
          </a:bodyPr>
          <a:lstStyle/>
          <a:p>
            <a:pPr defTabSz="1022350">
              <a:lnSpc>
                <a:spcPct val="90000"/>
              </a:lnSpc>
              <a:spcBef>
                <a:spcPct val="0"/>
              </a:spcBef>
              <a:spcAft>
                <a:spcPct val="35000"/>
              </a:spcAft>
            </a:pPr>
            <a:r>
              <a:rPr lang="zh-CN" altLang="en-US" sz="2300" b="1" dirty="0">
                <a:cs typeface="+mn-ea"/>
                <a:sym typeface="+mn-lt"/>
              </a:rPr>
              <a:t>大体功能</a:t>
            </a:r>
          </a:p>
        </p:txBody>
      </p:sp>
      <p:sp>
        <p:nvSpPr>
          <p:cNvPr id="63" name="矩形 62"/>
          <p:cNvSpPr/>
          <p:nvPr/>
        </p:nvSpPr>
        <p:spPr>
          <a:xfrm>
            <a:off x="4206240" y="2778754"/>
            <a:ext cx="5273040" cy="369332"/>
          </a:xfrm>
          <a:prstGeom prst="rect">
            <a:avLst/>
          </a:prstGeom>
        </p:spPr>
        <p:txBody>
          <a:bodyPr wrap="square">
            <a:spAutoFit/>
          </a:bodyPr>
          <a:lstStyle/>
          <a:p>
            <a:pPr algn="just"/>
            <a:r>
              <a:rPr lang="zh-CN" altLang="en-US" dirty="0">
                <a:solidFill>
                  <a:schemeClr val="bg2">
                    <a:lumMod val="25000"/>
                  </a:schemeClr>
                </a:solidFill>
                <a:cs typeface="+mn-ea"/>
                <a:sym typeface="+mn-lt"/>
              </a:rPr>
              <a:t>登录界面，用于登录邮箱</a:t>
            </a:r>
            <a:endParaRPr lang="en-US" altLang="zh-CN" dirty="0">
              <a:solidFill>
                <a:schemeClr val="bg2">
                  <a:lumMod val="25000"/>
                </a:schemeClr>
              </a:solidFill>
              <a:cs typeface="+mn-ea"/>
              <a:sym typeface="+mn-lt"/>
            </a:endParaRPr>
          </a:p>
        </p:txBody>
      </p:sp>
      <p:pic>
        <p:nvPicPr>
          <p:cNvPr id="3" name="图片 2">
            <a:extLst>
              <a:ext uri="{FF2B5EF4-FFF2-40B4-BE49-F238E27FC236}">
                <a16:creationId xmlns:a16="http://schemas.microsoft.com/office/drawing/2014/main" id="{1E8EF396-6721-47F1-916D-614D40224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500" y="2049900"/>
            <a:ext cx="4283494" cy="4807032"/>
          </a:xfrm>
          <a:prstGeom prst="rect">
            <a:avLst/>
          </a:prstGeom>
        </p:spPr>
      </p:pic>
    </p:spTree>
    <p:extLst>
      <p:ext uri="{BB962C8B-B14F-4D97-AF65-F5344CB8AC3E}">
        <p14:creationId xmlns:p14="http://schemas.microsoft.com/office/powerpoint/2010/main" val="28955972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50102" y="2869132"/>
            <a:ext cx="1826141" cy="584775"/>
          </a:xfrm>
          <a:prstGeom prst="rect">
            <a:avLst/>
          </a:prstGeom>
          <a:noFill/>
        </p:spPr>
        <p:txBody>
          <a:bodyPr wrap="none" rtlCol="0">
            <a:spAutoFit/>
          </a:bodyPr>
          <a:lstStyle/>
          <a:p>
            <a:pPr algn="ctr"/>
            <a:r>
              <a:rPr lang="zh-CN" altLang="en-US" sz="3200" b="1" dirty="0">
                <a:solidFill>
                  <a:schemeClr val="bg1"/>
                </a:solidFill>
                <a:effectLst>
                  <a:outerShdw blurRad="38100" dist="76200" dir="2700000" algn="tl">
                    <a:srgbClr val="000000">
                      <a:alpha val="10000"/>
                    </a:srgbClr>
                  </a:outerShdw>
                </a:effectLst>
                <a:cs typeface="+mn-ea"/>
                <a:sym typeface="+mn-lt"/>
              </a:rPr>
              <a:t>项目介绍</a:t>
            </a:r>
          </a:p>
        </p:txBody>
      </p:sp>
      <p:sp>
        <p:nvSpPr>
          <p:cNvPr id="36" name="文本框 35"/>
          <p:cNvSpPr txBox="1"/>
          <p:nvPr/>
        </p:nvSpPr>
        <p:spPr>
          <a:xfrm>
            <a:off x="714586" y="2609477"/>
            <a:ext cx="897169" cy="338554"/>
          </a:xfrm>
          <a:prstGeom prst="rect">
            <a:avLst/>
          </a:prstGeom>
          <a:noFill/>
        </p:spPr>
        <p:txBody>
          <a:bodyPr wrap="none" rtlCol="0">
            <a:spAutoFit/>
          </a:bodyPr>
          <a:lstStyle/>
          <a:p>
            <a:pPr algn="ctr"/>
            <a:r>
              <a:rPr lang="en-US" altLang="zh-CN" sz="1600" b="1">
                <a:solidFill>
                  <a:schemeClr val="bg1"/>
                </a:solidFill>
                <a:effectLst>
                  <a:outerShdw blurRad="38100" dist="76200" dir="2700000" algn="tl">
                    <a:srgbClr val="000000">
                      <a:alpha val="10000"/>
                    </a:srgbClr>
                  </a:outerShdw>
                </a:effectLst>
                <a:cs typeface="+mn-ea"/>
                <a:sym typeface="+mn-lt"/>
              </a:rPr>
              <a:t>PART 1</a:t>
            </a:r>
            <a:endParaRPr lang="zh-CN" altLang="en-US" sz="1600" b="1">
              <a:solidFill>
                <a:schemeClr val="bg1"/>
              </a:solidFill>
              <a:effectLst>
                <a:outerShdw blurRad="38100" dist="76200" dir="2700000" algn="tl">
                  <a:srgbClr val="000000">
                    <a:alpha val="10000"/>
                  </a:srgbClr>
                </a:outerShdw>
              </a:effectLst>
              <a:cs typeface="+mn-ea"/>
              <a:sym typeface="+mn-lt"/>
            </a:endParaRPr>
          </a:p>
        </p:txBody>
      </p:sp>
      <p:sp>
        <p:nvSpPr>
          <p:cNvPr id="59" name="任意多边形 58"/>
          <p:cNvSpPr/>
          <p:nvPr/>
        </p:nvSpPr>
        <p:spPr>
          <a:xfrm>
            <a:off x="4206240" y="1613008"/>
            <a:ext cx="5273040" cy="549790"/>
          </a:xfrm>
          <a:custGeom>
            <a:avLst/>
            <a:gdLst>
              <a:gd name="connsiteX0" fmla="*/ 0 w 5273040"/>
              <a:gd name="connsiteY0" fmla="*/ 118562 h 711360"/>
              <a:gd name="connsiteX1" fmla="*/ 118562 w 5273040"/>
              <a:gd name="connsiteY1" fmla="*/ 0 h 711360"/>
              <a:gd name="connsiteX2" fmla="*/ 5154478 w 5273040"/>
              <a:gd name="connsiteY2" fmla="*/ 0 h 711360"/>
              <a:gd name="connsiteX3" fmla="*/ 5273040 w 5273040"/>
              <a:gd name="connsiteY3" fmla="*/ 118562 h 711360"/>
              <a:gd name="connsiteX4" fmla="*/ 5273040 w 5273040"/>
              <a:gd name="connsiteY4" fmla="*/ 592798 h 711360"/>
              <a:gd name="connsiteX5" fmla="*/ 5154478 w 5273040"/>
              <a:gd name="connsiteY5" fmla="*/ 711360 h 711360"/>
              <a:gd name="connsiteX6" fmla="*/ 118562 w 5273040"/>
              <a:gd name="connsiteY6" fmla="*/ 711360 h 711360"/>
              <a:gd name="connsiteX7" fmla="*/ 0 w 5273040"/>
              <a:gd name="connsiteY7" fmla="*/ 592798 h 711360"/>
              <a:gd name="connsiteX8" fmla="*/ 0 w 5273040"/>
              <a:gd name="connsiteY8" fmla="*/ 118562 h 71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3040" h="711360">
                <a:moveTo>
                  <a:pt x="0" y="118562"/>
                </a:moveTo>
                <a:cubicBezTo>
                  <a:pt x="0" y="53082"/>
                  <a:pt x="53082" y="0"/>
                  <a:pt x="118562" y="0"/>
                </a:cubicBezTo>
                <a:lnTo>
                  <a:pt x="5154478" y="0"/>
                </a:lnTo>
                <a:cubicBezTo>
                  <a:pt x="5219958" y="0"/>
                  <a:pt x="5273040" y="53082"/>
                  <a:pt x="5273040" y="118562"/>
                </a:cubicBezTo>
                <a:lnTo>
                  <a:pt x="5273040" y="592798"/>
                </a:lnTo>
                <a:cubicBezTo>
                  <a:pt x="5273040" y="658278"/>
                  <a:pt x="5219958" y="711360"/>
                  <a:pt x="5154478" y="711360"/>
                </a:cubicBezTo>
                <a:lnTo>
                  <a:pt x="118562" y="711360"/>
                </a:lnTo>
                <a:cubicBezTo>
                  <a:pt x="53082" y="711360"/>
                  <a:pt x="0" y="658278"/>
                  <a:pt x="0" y="592798"/>
                </a:cubicBezTo>
                <a:lnTo>
                  <a:pt x="0" y="118562"/>
                </a:lnTo>
                <a:close/>
              </a:path>
            </a:pathLst>
          </a:custGeom>
          <a:solidFill>
            <a:schemeClr val="accent1"/>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356" tIns="122356" rIns="122356" bIns="122356" numCol="1" spcCol="1270" anchor="ctr" anchorCtr="0">
            <a:noAutofit/>
          </a:bodyPr>
          <a:lstStyle/>
          <a:p>
            <a:pPr defTabSz="1022350">
              <a:lnSpc>
                <a:spcPct val="90000"/>
              </a:lnSpc>
              <a:spcBef>
                <a:spcPct val="0"/>
              </a:spcBef>
              <a:spcAft>
                <a:spcPct val="35000"/>
              </a:spcAft>
            </a:pPr>
            <a:r>
              <a:rPr lang="zh-CN" altLang="en-US" sz="2300" b="1" dirty="0">
                <a:cs typeface="+mn-ea"/>
                <a:sym typeface="+mn-lt"/>
              </a:rPr>
              <a:t>大体功能</a:t>
            </a:r>
          </a:p>
        </p:txBody>
      </p:sp>
      <p:sp>
        <p:nvSpPr>
          <p:cNvPr id="63" name="矩形 62"/>
          <p:cNvSpPr/>
          <p:nvPr/>
        </p:nvSpPr>
        <p:spPr>
          <a:xfrm>
            <a:off x="4206240" y="2316958"/>
            <a:ext cx="5273040" cy="369332"/>
          </a:xfrm>
          <a:prstGeom prst="rect">
            <a:avLst/>
          </a:prstGeom>
        </p:spPr>
        <p:txBody>
          <a:bodyPr wrap="square">
            <a:spAutoFit/>
          </a:bodyPr>
          <a:lstStyle/>
          <a:p>
            <a:pPr algn="just"/>
            <a:r>
              <a:rPr lang="zh-CN" altLang="en-US" dirty="0">
                <a:solidFill>
                  <a:schemeClr val="bg2">
                    <a:lumMod val="25000"/>
                  </a:schemeClr>
                </a:solidFill>
                <a:cs typeface="+mn-ea"/>
                <a:sym typeface="+mn-lt"/>
              </a:rPr>
              <a:t>邮箱界面，用于选择功能，如发邮件，垃圾箱等</a:t>
            </a:r>
            <a:endParaRPr lang="en-US" altLang="zh-CN" dirty="0">
              <a:solidFill>
                <a:schemeClr val="bg2">
                  <a:lumMod val="25000"/>
                </a:schemeClr>
              </a:solidFill>
              <a:cs typeface="+mn-ea"/>
              <a:sym typeface="+mn-lt"/>
            </a:endParaRPr>
          </a:p>
        </p:txBody>
      </p:sp>
      <p:pic>
        <p:nvPicPr>
          <p:cNvPr id="3" name="图片 2">
            <a:extLst>
              <a:ext uri="{FF2B5EF4-FFF2-40B4-BE49-F238E27FC236}">
                <a16:creationId xmlns:a16="http://schemas.microsoft.com/office/drawing/2014/main" id="{32A30EC7-FDB5-4496-921F-D36501CD9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4146" y="2948031"/>
            <a:ext cx="5805588" cy="3639010"/>
          </a:xfrm>
          <a:prstGeom prst="rect">
            <a:avLst/>
          </a:prstGeom>
        </p:spPr>
      </p:pic>
    </p:spTree>
    <p:extLst>
      <p:ext uri="{BB962C8B-B14F-4D97-AF65-F5344CB8AC3E}">
        <p14:creationId xmlns:p14="http://schemas.microsoft.com/office/powerpoint/2010/main" val="257121295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50102" y="2869132"/>
            <a:ext cx="1826141" cy="584775"/>
          </a:xfrm>
          <a:prstGeom prst="rect">
            <a:avLst/>
          </a:prstGeom>
          <a:noFill/>
        </p:spPr>
        <p:txBody>
          <a:bodyPr wrap="none" rtlCol="0">
            <a:spAutoFit/>
          </a:bodyPr>
          <a:lstStyle/>
          <a:p>
            <a:pPr algn="ctr"/>
            <a:r>
              <a:rPr lang="zh-CN" altLang="en-US" sz="3200" b="1" dirty="0">
                <a:solidFill>
                  <a:schemeClr val="bg1"/>
                </a:solidFill>
                <a:effectLst>
                  <a:outerShdw blurRad="38100" dist="76200" dir="2700000" algn="tl">
                    <a:srgbClr val="000000">
                      <a:alpha val="10000"/>
                    </a:srgbClr>
                  </a:outerShdw>
                </a:effectLst>
                <a:cs typeface="+mn-ea"/>
                <a:sym typeface="+mn-lt"/>
              </a:rPr>
              <a:t>概要设计</a:t>
            </a:r>
          </a:p>
        </p:txBody>
      </p:sp>
      <p:sp>
        <p:nvSpPr>
          <p:cNvPr id="36" name="文本框 35"/>
          <p:cNvSpPr txBox="1"/>
          <p:nvPr/>
        </p:nvSpPr>
        <p:spPr>
          <a:xfrm>
            <a:off x="714585" y="2609477"/>
            <a:ext cx="897170" cy="338554"/>
          </a:xfrm>
          <a:prstGeom prst="rect">
            <a:avLst/>
          </a:prstGeom>
          <a:noFill/>
        </p:spPr>
        <p:txBody>
          <a:bodyPr wrap="none" rtlCol="0">
            <a:spAutoFit/>
          </a:bodyPr>
          <a:lstStyle/>
          <a:p>
            <a:pPr algn="ctr"/>
            <a:r>
              <a:rPr lang="en-US" altLang="zh-CN" sz="1600" b="1" dirty="0">
                <a:solidFill>
                  <a:schemeClr val="bg1"/>
                </a:solidFill>
                <a:effectLst>
                  <a:outerShdw blurRad="38100" dist="76200" dir="2700000" algn="tl">
                    <a:srgbClr val="000000">
                      <a:alpha val="10000"/>
                    </a:srgbClr>
                  </a:outerShdw>
                </a:effectLst>
                <a:cs typeface="+mn-ea"/>
                <a:sym typeface="+mn-lt"/>
              </a:rPr>
              <a:t>PART 2</a:t>
            </a:r>
            <a:endParaRPr lang="zh-CN" altLang="en-US" sz="1600" b="1" dirty="0">
              <a:solidFill>
                <a:schemeClr val="bg1"/>
              </a:solidFill>
              <a:effectLst>
                <a:outerShdw blurRad="38100" dist="76200" dir="2700000" algn="tl">
                  <a:srgbClr val="000000">
                    <a:alpha val="10000"/>
                  </a:srgbClr>
                </a:outerShdw>
              </a:effectLst>
              <a:cs typeface="+mn-ea"/>
              <a:sym typeface="+mn-lt"/>
            </a:endParaRPr>
          </a:p>
        </p:txBody>
      </p:sp>
      <p:sp>
        <p:nvSpPr>
          <p:cNvPr id="59" name="任意多边形 58"/>
          <p:cNvSpPr/>
          <p:nvPr/>
        </p:nvSpPr>
        <p:spPr>
          <a:xfrm>
            <a:off x="4206240" y="1613008"/>
            <a:ext cx="5273040" cy="549790"/>
          </a:xfrm>
          <a:custGeom>
            <a:avLst/>
            <a:gdLst>
              <a:gd name="connsiteX0" fmla="*/ 0 w 5273040"/>
              <a:gd name="connsiteY0" fmla="*/ 118562 h 711360"/>
              <a:gd name="connsiteX1" fmla="*/ 118562 w 5273040"/>
              <a:gd name="connsiteY1" fmla="*/ 0 h 711360"/>
              <a:gd name="connsiteX2" fmla="*/ 5154478 w 5273040"/>
              <a:gd name="connsiteY2" fmla="*/ 0 h 711360"/>
              <a:gd name="connsiteX3" fmla="*/ 5273040 w 5273040"/>
              <a:gd name="connsiteY3" fmla="*/ 118562 h 711360"/>
              <a:gd name="connsiteX4" fmla="*/ 5273040 w 5273040"/>
              <a:gd name="connsiteY4" fmla="*/ 592798 h 711360"/>
              <a:gd name="connsiteX5" fmla="*/ 5154478 w 5273040"/>
              <a:gd name="connsiteY5" fmla="*/ 711360 h 711360"/>
              <a:gd name="connsiteX6" fmla="*/ 118562 w 5273040"/>
              <a:gd name="connsiteY6" fmla="*/ 711360 h 711360"/>
              <a:gd name="connsiteX7" fmla="*/ 0 w 5273040"/>
              <a:gd name="connsiteY7" fmla="*/ 592798 h 711360"/>
              <a:gd name="connsiteX8" fmla="*/ 0 w 5273040"/>
              <a:gd name="connsiteY8" fmla="*/ 118562 h 71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3040" h="711360">
                <a:moveTo>
                  <a:pt x="0" y="118562"/>
                </a:moveTo>
                <a:cubicBezTo>
                  <a:pt x="0" y="53082"/>
                  <a:pt x="53082" y="0"/>
                  <a:pt x="118562" y="0"/>
                </a:cubicBezTo>
                <a:lnTo>
                  <a:pt x="5154478" y="0"/>
                </a:lnTo>
                <a:cubicBezTo>
                  <a:pt x="5219958" y="0"/>
                  <a:pt x="5273040" y="53082"/>
                  <a:pt x="5273040" y="118562"/>
                </a:cubicBezTo>
                <a:lnTo>
                  <a:pt x="5273040" y="592798"/>
                </a:lnTo>
                <a:cubicBezTo>
                  <a:pt x="5273040" y="658278"/>
                  <a:pt x="5219958" y="711360"/>
                  <a:pt x="5154478" y="711360"/>
                </a:cubicBezTo>
                <a:lnTo>
                  <a:pt x="118562" y="711360"/>
                </a:lnTo>
                <a:cubicBezTo>
                  <a:pt x="53082" y="711360"/>
                  <a:pt x="0" y="658278"/>
                  <a:pt x="0" y="592798"/>
                </a:cubicBezTo>
                <a:lnTo>
                  <a:pt x="0" y="118562"/>
                </a:lnTo>
                <a:close/>
              </a:path>
            </a:pathLst>
          </a:custGeom>
          <a:solidFill>
            <a:schemeClr val="accent1"/>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356" tIns="122356" rIns="122356" bIns="122356" numCol="1" spcCol="1270" anchor="ctr" anchorCtr="0">
            <a:noAutofit/>
          </a:bodyPr>
          <a:lstStyle/>
          <a:p>
            <a:pPr defTabSz="1022350">
              <a:lnSpc>
                <a:spcPct val="90000"/>
              </a:lnSpc>
              <a:spcBef>
                <a:spcPct val="0"/>
              </a:spcBef>
              <a:spcAft>
                <a:spcPct val="35000"/>
              </a:spcAft>
            </a:pPr>
            <a:r>
              <a:rPr lang="zh-CN" altLang="en-US" sz="2300" b="1" dirty="0">
                <a:cs typeface="+mn-ea"/>
                <a:sym typeface="+mn-lt"/>
              </a:rPr>
              <a:t>大体功能</a:t>
            </a:r>
          </a:p>
        </p:txBody>
      </p:sp>
      <p:sp>
        <p:nvSpPr>
          <p:cNvPr id="63" name="矩形 62"/>
          <p:cNvSpPr/>
          <p:nvPr/>
        </p:nvSpPr>
        <p:spPr>
          <a:xfrm>
            <a:off x="3964940" y="2499800"/>
            <a:ext cx="5273040" cy="369332"/>
          </a:xfrm>
          <a:prstGeom prst="rect">
            <a:avLst/>
          </a:prstGeom>
        </p:spPr>
        <p:txBody>
          <a:bodyPr wrap="square">
            <a:spAutoFit/>
          </a:bodyPr>
          <a:lstStyle/>
          <a:p>
            <a:pPr algn="just"/>
            <a:r>
              <a:rPr lang="zh-CN" altLang="en-US" dirty="0">
                <a:solidFill>
                  <a:schemeClr val="bg2">
                    <a:lumMod val="25000"/>
                  </a:schemeClr>
                </a:solidFill>
                <a:cs typeface="+mn-ea"/>
                <a:sym typeface="+mn-lt"/>
              </a:rPr>
              <a:t>收邮件界面，用于查看邮件内容</a:t>
            </a:r>
            <a:endParaRPr lang="en-US" altLang="zh-CN" dirty="0">
              <a:solidFill>
                <a:schemeClr val="bg2">
                  <a:lumMod val="25000"/>
                </a:schemeClr>
              </a:solidFill>
              <a:cs typeface="+mn-ea"/>
              <a:sym typeface="+mn-lt"/>
            </a:endParaRPr>
          </a:p>
        </p:txBody>
      </p:sp>
      <p:pic>
        <p:nvPicPr>
          <p:cNvPr id="4" name="图片 3">
            <a:extLst>
              <a:ext uri="{FF2B5EF4-FFF2-40B4-BE49-F238E27FC236}">
                <a16:creationId xmlns:a16="http://schemas.microsoft.com/office/drawing/2014/main" id="{F745F25E-2E2F-4CB9-B2A7-B7F79AB58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1980" y="2406277"/>
            <a:ext cx="6045536" cy="3932995"/>
          </a:xfrm>
          <a:prstGeom prst="rect">
            <a:avLst/>
          </a:prstGeom>
        </p:spPr>
      </p:pic>
    </p:spTree>
    <p:extLst>
      <p:ext uri="{BB962C8B-B14F-4D97-AF65-F5344CB8AC3E}">
        <p14:creationId xmlns:p14="http://schemas.microsoft.com/office/powerpoint/2010/main" val="348997985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50102" y="2869132"/>
            <a:ext cx="1826141" cy="584775"/>
          </a:xfrm>
          <a:prstGeom prst="rect">
            <a:avLst/>
          </a:prstGeom>
          <a:noFill/>
        </p:spPr>
        <p:txBody>
          <a:bodyPr wrap="none" rtlCol="0">
            <a:spAutoFit/>
          </a:bodyPr>
          <a:lstStyle/>
          <a:p>
            <a:pPr algn="ctr"/>
            <a:r>
              <a:rPr lang="zh-CN" altLang="en-US" sz="3200" b="1" dirty="0">
                <a:solidFill>
                  <a:schemeClr val="bg1"/>
                </a:solidFill>
                <a:effectLst>
                  <a:outerShdw blurRad="38100" dist="76200" dir="2700000" algn="tl">
                    <a:srgbClr val="000000">
                      <a:alpha val="10000"/>
                    </a:srgbClr>
                  </a:outerShdw>
                </a:effectLst>
                <a:cs typeface="+mn-ea"/>
                <a:sym typeface="+mn-lt"/>
              </a:rPr>
              <a:t>概要设计</a:t>
            </a:r>
          </a:p>
        </p:txBody>
      </p:sp>
      <p:sp>
        <p:nvSpPr>
          <p:cNvPr id="36" name="文本框 35"/>
          <p:cNvSpPr txBox="1"/>
          <p:nvPr/>
        </p:nvSpPr>
        <p:spPr>
          <a:xfrm>
            <a:off x="714585" y="2609477"/>
            <a:ext cx="897170" cy="338554"/>
          </a:xfrm>
          <a:prstGeom prst="rect">
            <a:avLst/>
          </a:prstGeom>
          <a:noFill/>
        </p:spPr>
        <p:txBody>
          <a:bodyPr wrap="none" rtlCol="0">
            <a:spAutoFit/>
          </a:bodyPr>
          <a:lstStyle/>
          <a:p>
            <a:pPr algn="ctr"/>
            <a:r>
              <a:rPr lang="en-US" altLang="zh-CN" sz="1600" b="1" dirty="0">
                <a:solidFill>
                  <a:schemeClr val="bg1"/>
                </a:solidFill>
                <a:effectLst>
                  <a:outerShdw blurRad="38100" dist="76200" dir="2700000" algn="tl">
                    <a:srgbClr val="000000">
                      <a:alpha val="10000"/>
                    </a:srgbClr>
                  </a:outerShdw>
                </a:effectLst>
                <a:cs typeface="+mn-ea"/>
                <a:sym typeface="+mn-lt"/>
              </a:rPr>
              <a:t>PART 2</a:t>
            </a:r>
            <a:endParaRPr lang="zh-CN" altLang="en-US" sz="1600" b="1" dirty="0">
              <a:solidFill>
                <a:schemeClr val="bg1"/>
              </a:solidFill>
              <a:effectLst>
                <a:outerShdw blurRad="38100" dist="76200" dir="2700000" algn="tl">
                  <a:srgbClr val="000000">
                    <a:alpha val="10000"/>
                  </a:srgbClr>
                </a:outerShdw>
              </a:effectLst>
              <a:cs typeface="+mn-ea"/>
              <a:sym typeface="+mn-lt"/>
            </a:endParaRPr>
          </a:p>
        </p:txBody>
      </p:sp>
      <p:sp>
        <p:nvSpPr>
          <p:cNvPr id="59" name="任意多边形 58"/>
          <p:cNvSpPr/>
          <p:nvPr/>
        </p:nvSpPr>
        <p:spPr>
          <a:xfrm>
            <a:off x="4206240" y="1613008"/>
            <a:ext cx="5273040" cy="549790"/>
          </a:xfrm>
          <a:custGeom>
            <a:avLst/>
            <a:gdLst>
              <a:gd name="connsiteX0" fmla="*/ 0 w 5273040"/>
              <a:gd name="connsiteY0" fmla="*/ 118562 h 711360"/>
              <a:gd name="connsiteX1" fmla="*/ 118562 w 5273040"/>
              <a:gd name="connsiteY1" fmla="*/ 0 h 711360"/>
              <a:gd name="connsiteX2" fmla="*/ 5154478 w 5273040"/>
              <a:gd name="connsiteY2" fmla="*/ 0 h 711360"/>
              <a:gd name="connsiteX3" fmla="*/ 5273040 w 5273040"/>
              <a:gd name="connsiteY3" fmla="*/ 118562 h 711360"/>
              <a:gd name="connsiteX4" fmla="*/ 5273040 w 5273040"/>
              <a:gd name="connsiteY4" fmla="*/ 592798 h 711360"/>
              <a:gd name="connsiteX5" fmla="*/ 5154478 w 5273040"/>
              <a:gd name="connsiteY5" fmla="*/ 711360 h 711360"/>
              <a:gd name="connsiteX6" fmla="*/ 118562 w 5273040"/>
              <a:gd name="connsiteY6" fmla="*/ 711360 h 711360"/>
              <a:gd name="connsiteX7" fmla="*/ 0 w 5273040"/>
              <a:gd name="connsiteY7" fmla="*/ 592798 h 711360"/>
              <a:gd name="connsiteX8" fmla="*/ 0 w 5273040"/>
              <a:gd name="connsiteY8" fmla="*/ 118562 h 71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3040" h="711360">
                <a:moveTo>
                  <a:pt x="0" y="118562"/>
                </a:moveTo>
                <a:cubicBezTo>
                  <a:pt x="0" y="53082"/>
                  <a:pt x="53082" y="0"/>
                  <a:pt x="118562" y="0"/>
                </a:cubicBezTo>
                <a:lnTo>
                  <a:pt x="5154478" y="0"/>
                </a:lnTo>
                <a:cubicBezTo>
                  <a:pt x="5219958" y="0"/>
                  <a:pt x="5273040" y="53082"/>
                  <a:pt x="5273040" y="118562"/>
                </a:cubicBezTo>
                <a:lnTo>
                  <a:pt x="5273040" y="592798"/>
                </a:lnTo>
                <a:cubicBezTo>
                  <a:pt x="5273040" y="658278"/>
                  <a:pt x="5219958" y="711360"/>
                  <a:pt x="5154478" y="711360"/>
                </a:cubicBezTo>
                <a:lnTo>
                  <a:pt x="118562" y="711360"/>
                </a:lnTo>
                <a:cubicBezTo>
                  <a:pt x="53082" y="711360"/>
                  <a:pt x="0" y="658278"/>
                  <a:pt x="0" y="592798"/>
                </a:cubicBezTo>
                <a:lnTo>
                  <a:pt x="0" y="118562"/>
                </a:lnTo>
                <a:close/>
              </a:path>
            </a:pathLst>
          </a:custGeom>
          <a:solidFill>
            <a:schemeClr val="accent1"/>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356" tIns="122356" rIns="122356" bIns="122356" numCol="1" spcCol="1270" anchor="ctr" anchorCtr="0">
            <a:noAutofit/>
          </a:bodyPr>
          <a:lstStyle/>
          <a:p>
            <a:pPr defTabSz="1022350">
              <a:lnSpc>
                <a:spcPct val="90000"/>
              </a:lnSpc>
              <a:spcBef>
                <a:spcPct val="0"/>
              </a:spcBef>
              <a:spcAft>
                <a:spcPct val="35000"/>
              </a:spcAft>
            </a:pPr>
            <a:r>
              <a:rPr lang="zh-CN" altLang="en-US" sz="2300" b="1" dirty="0">
                <a:cs typeface="+mn-ea"/>
                <a:sym typeface="+mn-lt"/>
              </a:rPr>
              <a:t>大体功能</a:t>
            </a:r>
          </a:p>
        </p:txBody>
      </p:sp>
      <p:sp>
        <p:nvSpPr>
          <p:cNvPr id="63" name="矩形 62"/>
          <p:cNvSpPr/>
          <p:nvPr/>
        </p:nvSpPr>
        <p:spPr>
          <a:xfrm>
            <a:off x="3964940" y="2499800"/>
            <a:ext cx="5273040" cy="369332"/>
          </a:xfrm>
          <a:prstGeom prst="rect">
            <a:avLst/>
          </a:prstGeom>
        </p:spPr>
        <p:txBody>
          <a:bodyPr wrap="square">
            <a:spAutoFit/>
          </a:bodyPr>
          <a:lstStyle/>
          <a:p>
            <a:pPr algn="just"/>
            <a:r>
              <a:rPr lang="zh-CN" altLang="en-US" dirty="0">
                <a:solidFill>
                  <a:schemeClr val="bg2">
                    <a:lumMod val="25000"/>
                  </a:schemeClr>
                </a:solidFill>
                <a:cs typeface="+mn-ea"/>
                <a:sym typeface="+mn-lt"/>
              </a:rPr>
              <a:t>发邮件界面，用于查看邮件内容</a:t>
            </a:r>
            <a:endParaRPr lang="en-US" altLang="zh-CN" dirty="0">
              <a:solidFill>
                <a:schemeClr val="bg2">
                  <a:lumMod val="25000"/>
                </a:schemeClr>
              </a:solidFill>
              <a:cs typeface="+mn-ea"/>
              <a:sym typeface="+mn-lt"/>
            </a:endParaRPr>
          </a:p>
        </p:txBody>
      </p:sp>
      <p:pic>
        <p:nvPicPr>
          <p:cNvPr id="2" name="图片 1">
            <a:extLst>
              <a:ext uri="{FF2B5EF4-FFF2-40B4-BE49-F238E27FC236}">
                <a16:creationId xmlns:a16="http://schemas.microsoft.com/office/drawing/2014/main" id="{2D7AD816-ECFC-41FF-A6FB-98850435095B}"/>
              </a:ext>
            </a:extLst>
          </p:cNvPr>
          <p:cNvPicPr>
            <a:picLocks noChangeAspect="1"/>
          </p:cNvPicPr>
          <p:nvPr/>
        </p:nvPicPr>
        <p:blipFill>
          <a:blip r:embed="rId2"/>
          <a:stretch>
            <a:fillRect/>
          </a:stretch>
        </p:blipFill>
        <p:spPr>
          <a:xfrm>
            <a:off x="7748962" y="2684466"/>
            <a:ext cx="5990476" cy="3838095"/>
          </a:xfrm>
          <a:prstGeom prst="rect">
            <a:avLst/>
          </a:prstGeom>
        </p:spPr>
      </p:pic>
    </p:spTree>
    <p:extLst>
      <p:ext uri="{BB962C8B-B14F-4D97-AF65-F5344CB8AC3E}">
        <p14:creationId xmlns:p14="http://schemas.microsoft.com/office/powerpoint/2010/main" val="22703722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01FABAD4-6F25-4C08-8D08-90C6AFB5B2BC}"/>
              </a:ext>
            </a:extLst>
          </p:cNvPr>
          <p:cNvGrpSpPr/>
          <p:nvPr/>
        </p:nvGrpSpPr>
        <p:grpSpPr>
          <a:xfrm>
            <a:off x="2441184" y="1582447"/>
            <a:ext cx="7107381" cy="3881007"/>
            <a:chOff x="2441185" y="1582447"/>
            <a:chExt cx="7107381" cy="3881007"/>
          </a:xfrm>
        </p:grpSpPr>
        <p:sp>
          <p:nvSpPr>
            <p:cNvPr id="2" name="等腰三角形 1"/>
            <p:cNvSpPr/>
            <p:nvPr/>
          </p:nvSpPr>
          <p:spPr>
            <a:xfrm rot="10800000">
              <a:off x="5667896" y="4725341"/>
              <a:ext cx="856211" cy="7381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441185" y="1582447"/>
              <a:ext cx="7107381" cy="3455567"/>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TextBox 75"/>
            <p:cNvSpPr txBox="1"/>
            <p:nvPr/>
          </p:nvSpPr>
          <p:spPr>
            <a:xfrm>
              <a:off x="3220721" y="2462949"/>
              <a:ext cx="5210585" cy="923330"/>
            </a:xfrm>
            <a:prstGeom prst="rect">
              <a:avLst/>
            </a:prstGeom>
            <a:noFill/>
            <a:effectLst>
              <a:outerShdw dist="50800" dir="2700000" algn="tl" rotWithShape="0">
                <a:prstClr val="black">
                  <a:alpha val="6000"/>
                </a:prstClr>
              </a:outerShdw>
            </a:effectLst>
          </p:spPr>
          <p:txBody>
            <a:bodyPr wrap="square" rtlCol="0">
              <a:spAutoFit/>
            </a:bodyPr>
            <a:lstStyle>
              <a:defPPr>
                <a:defRPr lang="zh-CN"/>
              </a:defPPr>
              <a:lvl1pPr>
                <a:defRPr sz="4000" b="1">
                  <a:solidFill>
                    <a:schemeClr val="bg1"/>
                  </a:solidFill>
                  <a:latin typeface="微软雅黑" pitchFamily="34" charset="-122"/>
                  <a:ea typeface="微软雅黑" pitchFamily="34" charset="-122"/>
                </a:defRPr>
              </a:lvl1pPr>
            </a:lstStyle>
            <a:p>
              <a:r>
                <a:rPr lang="en-US" altLang="zh-CN" sz="5400" dirty="0">
                  <a:latin typeface="+mn-lt"/>
                  <a:ea typeface="+mn-ea"/>
                  <a:cs typeface="+mn-ea"/>
                  <a:sym typeface="+mn-lt"/>
                </a:rPr>
                <a:t>THANKS</a:t>
              </a:r>
              <a:endParaRPr lang="zh-CN" altLang="en-US" sz="5400" b="0" dirty="0">
                <a:latin typeface="+mn-lt"/>
                <a:ea typeface="+mn-ea"/>
                <a:cs typeface="+mn-ea"/>
                <a:sym typeface="+mn-lt"/>
              </a:endParaRPr>
            </a:p>
          </p:txBody>
        </p:sp>
        <p:cxnSp>
          <p:nvCxnSpPr>
            <p:cNvPr id="6" name="直接连接符 5"/>
            <p:cNvCxnSpPr/>
            <p:nvPr/>
          </p:nvCxnSpPr>
          <p:spPr>
            <a:xfrm>
              <a:off x="3369138" y="3386279"/>
              <a:ext cx="5569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6433820" y="2656842"/>
              <a:ext cx="475210" cy="535544"/>
              <a:chOff x="4719320" y="3223289"/>
              <a:chExt cx="475210" cy="535544"/>
            </a:xfrm>
          </p:grpSpPr>
          <p:sp>
            <p:nvSpPr>
              <p:cNvPr id="8" name="椭圆 7"/>
              <p:cNvSpPr/>
              <p:nvPr/>
            </p:nvSpPr>
            <p:spPr>
              <a:xfrm>
                <a:off x="4719320" y="3223289"/>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4719320" y="3682633"/>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0" name="直接连接符 9"/>
              <p:cNvCxnSpPr/>
              <p:nvPr/>
            </p:nvCxnSpPr>
            <p:spPr>
              <a:xfrm>
                <a:off x="4757420" y="3261171"/>
                <a:ext cx="406630" cy="2340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4757420" y="3491276"/>
                <a:ext cx="406630" cy="2340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5118330" y="3458754"/>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extLst>
      <p:ext uri="{BB962C8B-B14F-4D97-AF65-F5344CB8AC3E}">
        <p14:creationId xmlns:p14="http://schemas.microsoft.com/office/powerpoint/2010/main" val="3334991449"/>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41386" y="2353069"/>
            <a:ext cx="2309228" cy="646331"/>
          </a:xfrm>
          <a:prstGeom prst="rect">
            <a:avLst/>
          </a:prstGeom>
          <a:solidFill>
            <a:schemeClr val="accent1"/>
          </a:solidFill>
          <a:effectLst>
            <a:outerShdw dist="50800" dir="2700000" algn="tl" rotWithShape="0">
              <a:prstClr val="black">
                <a:alpha val="6000"/>
              </a:prstClr>
            </a:outerShdw>
          </a:effectLst>
        </p:spPr>
        <p:txBody>
          <a:bodyPr wrap="square" rtlCol="0">
            <a:spAutoFit/>
          </a:bodyPr>
          <a:lstStyle/>
          <a:p>
            <a:pPr algn="ctr"/>
            <a:endParaRPr lang="zh-CN" altLang="en-US" sz="3600" b="1">
              <a:solidFill>
                <a:schemeClr val="bg1"/>
              </a:solidFill>
              <a:cs typeface="+mn-ea"/>
              <a:sym typeface="+mn-lt"/>
            </a:endParaRPr>
          </a:p>
        </p:txBody>
      </p:sp>
      <p:grpSp>
        <p:nvGrpSpPr>
          <p:cNvPr id="74" name="组合 29"/>
          <p:cNvGrpSpPr>
            <a:grpSpLocks/>
          </p:cNvGrpSpPr>
          <p:nvPr/>
        </p:nvGrpSpPr>
        <p:grpSpPr bwMode="auto">
          <a:xfrm>
            <a:off x="4981515" y="3429000"/>
            <a:ext cx="2228969" cy="646331"/>
            <a:chOff x="944675" y="2321360"/>
            <a:chExt cx="2228535" cy="646549"/>
          </a:xfrm>
        </p:grpSpPr>
        <p:sp>
          <p:nvSpPr>
            <p:cNvPr id="75" name="文本框 74"/>
            <p:cNvSpPr txBox="1"/>
            <p:nvPr/>
          </p:nvSpPr>
          <p:spPr>
            <a:xfrm>
              <a:off x="944675" y="2321360"/>
              <a:ext cx="455486" cy="646549"/>
            </a:xfrm>
            <a:prstGeom prst="rect">
              <a:avLst/>
            </a:prstGeom>
            <a:noFill/>
          </p:spPr>
          <p:txBody>
            <a:bodyPr wrap="none">
              <a:spAutoFit/>
            </a:bodyPr>
            <a:lstStyle/>
            <a:p>
              <a:pPr eaLnBrk="1" hangingPunct="1">
                <a:defRPr/>
              </a:pPr>
              <a:r>
                <a:rPr lang="en-US" altLang="zh-CN" sz="3600" dirty="0">
                  <a:cs typeface="+mn-ea"/>
                  <a:sym typeface="+mn-lt"/>
                </a:rPr>
                <a:t>2</a:t>
              </a:r>
              <a:endParaRPr lang="zh-CN" altLang="en-US" sz="3600" dirty="0">
                <a:cs typeface="+mn-ea"/>
                <a:sym typeface="+mn-lt"/>
              </a:endParaRPr>
            </a:p>
          </p:txBody>
        </p:sp>
        <p:cxnSp>
          <p:nvCxnSpPr>
            <p:cNvPr id="76" name="直接连接符 75"/>
            <p:cNvCxnSpPr/>
            <p:nvPr/>
          </p:nvCxnSpPr>
          <p:spPr>
            <a:xfrm flipH="1">
              <a:off x="1371629" y="2438875"/>
              <a:ext cx="184114"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1552569" y="2395998"/>
              <a:ext cx="1620641" cy="523396"/>
            </a:xfrm>
            <a:prstGeom prst="rect">
              <a:avLst/>
            </a:prstGeom>
            <a:noFill/>
          </p:spPr>
          <p:txBody>
            <a:bodyPr wrap="none">
              <a:spAutoFit/>
            </a:bodyPr>
            <a:lstStyle/>
            <a:p>
              <a:pPr eaLnBrk="1" hangingPunct="1">
                <a:defRPr/>
              </a:pPr>
              <a:r>
                <a:rPr lang="zh-CN" altLang="en-US" sz="2800">
                  <a:cs typeface="+mn-ea"/>
                  <a:sym typeface="+mn-lt"/>
                </a:rPr>
                <a:t>概要设计</a:t>
              </a:r>
              <a:endParaRPr lang="zh-CN" altLang="en-US" sz="2800" dirty="0">
                <a:cs typeface="+mn-ea"/>
                <a:sym typeface="+mn-lt"/>
              </a:endParaRPr>
            </a:p>
          </p:txBody>
        </p:sp>
      </p:grpSp>
      <p:grpSp>
        <p:nvGrpSpPr>
          <p:cNvPr id="78" name="组合 37"/>
          <p:cNvGrpSpPr>
            <a:grpSpLocks/>
          </p:cNvGrpSpPr>
          <p:nvPr/>
        </p:nvGrpSpPr>
        <p:grpSpPr bwMode="auto">
          <a:xfrm>
            <a:off x="4941386" y="2353069"/>
            <a:ext cx="2228970" cy="646331"/>
            <a:chOff x="944675" y="2321360"/>
            <a:chExt cx="2229794" cy="646549"/>
          </a:xfrm>
        </p:grpSpPr>
        <p:sp>
          <p:nvSpPr>
            <p:cNvPr id="79" name="文本框 78"/>
            <p:cNvSpPr txBox="1"/>
            <p:nvPr/>
          </p:nvSpPr>
          <p:spPr>
            <a:xfrm>
              <a:off x="944675" y="2321360"/>
              <a:ext cx="455743" cy="646549"/>
            </a:xfrm>
            <a:prstGeom prst="rect">
              <a:avLst/>
            </a:prstGeom>
            <a:noFill/>
          </p:spPr>
          <p:txBody>
            <a:bodyPr wrap="none">
              <a:spAutoFit/>
            </a:bodyPr>
            <a:lstStyle/>
            <a:p>
              <a:pPr eaLnBrk="1" hangingPunct="1">
                <a:defRPr/>
              </a:pPr>
              <a:r>
                <a:rPr lang="en-US" altLang="zh-CN" sz="3600" dirty="0">
                  <a:solidFill>
                    <a:schemeClr val="bg1"/>
                  </a:solidFill>
                  <a:cs typeface="+mn-ea"/>
                  <a:sym typeface="+mn-lt"/>
                </a:rPr>
                <a:t>1</a:t>
              </a:r>
              <a:endParaRPr lang="zh-CN" altLang="en-US" sz="3600" dirty="0">
                <a:solidFill>
                  <a:schemeClr val="bg1"/>
                </a:solidFill>
                <a:cs typeface="+mn-ea"/>
                <a:sym typeface="+mn-lt"/>
              </a:endParaRPr>
            </a:p>
          </p:txBody>
        </p:sp>
        <p:cxnSp>
          <p:nvCxnSpPr>
            <p:cNvPr id="80" name="直接连接符 79"/>
            <p:cNvCxnSpPr/>
            <p:nvPr/>
          </p:nvCxnSpPr>
          <p:spPr>
            <a:xfrm flipH="1">
              <a:off x="1371871" y="2438875"/>
              <a:ext cx="184218" cy="3954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1552913" y="2395998"/>
              <a:ext cx="1621556" cy="523396"/>
            </a:xfrm>
            <a:prstGeom prst="rect">
              <a:avLst/>
            </a:prstGeom>
            <a:noFill/>
          </p:spPr>
          <p:txBody>
            <a:bodyPr wrap="none">
              <a:spAutoFit/>
            </a:bodyPr>
            <a:lstStyle/>
            <a:p>
              <a:pPr eaLnBrk="1" hangingPunct="1">
                <a:defRPr/>
              </a:pPr>
              <a:r>
                <a:rPr lang="zh-CN" altLang="en-US" sz="2800" dirty="0">
                  <a:solidFill>
                    <a:schemeClr val="bg1"/>
                  </a:solidFill>
                  <a:cs typeface="+mn-ea"/>
                  <a:sym typeface="+mn-lt"/>
                </a:rPr>
                <a:t>需求分析</a:t>
              </a:r>
            </a:p>
          </p:txBody>
        </p:sp>
      </p:grpSp>
      <p:sp>
        <p:nvSpPr>
          <p:cNvPr id="2" name="矩形 1"/>
          <p:cNvSpPr/>
          <p:nvPr/>
        </p:nvSpPr>
        <p:spPr>
          <a:xfrm>
            <a:off x="3612206" y="1281084"/>
            <a:ext cx="5145715" cy="707886"/>
          </a:xfrm>
          <a:prstGeom prst="rect">
            <a:avLst/>
          </a:prstGeom>
          <a:blipFill dpi="0" rotWithShape="1">
            <a:blip r:embed="rId3"/>
            <a:srcRect/>
            <a:tile tx="0" ty="0" sx="50000" sy="50000" flip="none" algn="tl"/>
          </a:blipFill>
          <a:effectLst>
            <a:outerShdw dist="50800" dir="2700000" algn="tl" rotWithShape="0">
              <a:prstClr val="black">
                <a:alpha val="6000"/>
              </a:prstClr>
            </a:outerShdw>
          </a:effectLst>
        </p:spPr>
        <p:txBody>
          <a:bodyPr wrap="square" rtlCol="0">
            <a:spAutoFit/>
          </a:bodyPr>
          <a:lstStyle/>
          <a:p>
            <a:pPr algn="ctr"/>
            <a:r>
              <a:rPr lang="en-US" altLang="zh-CN" sz="4000" b="1" dirty="0">
                <a:solidFill>
                  <a:schemeClr val="bg1"/>
                </a:solidFill>
                <a:effectLst>
                  <a:outerShdw blurRad="38100" dist="38100" dir="2700000" algn="tl">
                    <a:srgbClr val="000000">
                      <a:alpha val="11000"/>
                    </a:srgbClr>
                  </a:outerShdw>
                </a:effectLst>
                <a:cs typeface="+mn-ea"/>
                <a:sym typeface="+mn-lt"/>
              </a:rPr>
              <a:t>CONTENTS</a:t>
            </a:r>
            <a:endParaRPr lang="zh-CN" altLang="en-US" sz="4000" b="1" dirty="0">
              <a:solidFill>
                <a:schemeClr val="bg1"/>
              </a:solidFill>
              <a:effectLst>
                <a:outerShdw blurRad="38100" dist="38100" dir="2700000" algn="tl">
                  <a:srgbClr val="000000">
                    <a:alpha val="11000"/>
                  </a:srgbClr>
                </a:outerShdw>
              </a:effectLst>
              <a:cs typeface="+mn-ea"/>
              <a:sym typeface="+mn-lt"/>
            </a:endParaRPr>
          </a:p>
        </p:txBody>
      </p:sp>
      <p:sp>
        <p:nvSpPr>
          <p:cNvPr id="5" name="矩形 4"/>
          <p:cNvSpPr/>
          <p:nvPr/>
        </p:nvSpPr>
        <p:spPr>
          <a:xfrm>
            <a:off x="0" y="6766042"/>
            <a:ext cx="12192000" cy="9195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0" y="0"/>
            <a:ext cx="12192000" cy="7523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817661119"/>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50102" y="2869132"/>
            <a:ext cx="1826142" cy="584775"/>
          </a:xfrm>
          <a:prstGeom prst="rect">
            <a:avLst/>
          </a:prstGeom>
          <a:noFill/>
        </p:spPr>
        <p:txBody>
          <a:bodyPr wrap="none" rtlCol="0">
            <a:spAutoFit/>
          </a:bodyPr>
          <a:lstStyle/>
          <a:p>
            <a:pPr algn="ctr"/>
            <a:r>
              <a:rPr lang="zh-CN" altLang="en-US" sz="3200" b="1" dirty="0">
                <a:solidFill>
                  <a:schemeClr val="bg1"/>
                </a:solidFill>
                <a:effectLst>
                  <a:outerShdw blurRad="38100" dist="76200" dir="2700000" algn="tl">
                    <a:srgbClr val="000000">
                      <a:alpha val="10000"/>
                    </a:srgbClr>
                  </a:outerShdw>
                </a:effectLst>
                <a:cs typeface="+mn-ea"/>
                <a:sym typeface="+mn-lt"/>
              </a:rPr>
              <a:t>需求分析</a:t>
            </a:r>
          </a:p>
        </p:txBody>
      </p:sp>
      <p:sp>
        <p:nvSpPr>
          <p:cNvPr id="36" name="文本框 35"/>
          <p:cNvSpPr txBox="1"/>
          <p:nvPr/>
        </p:nvSpPr>
        <p:spPr>
          <a:xfrm>
            <a:off x="714586" y="2609477"/>
            <a:ext cx="897169" cy="338554"/>
          </a:xfrm>
          <a:prstGeom prst="rect">
            <a:avLst/>
          </a:prstGeom>
          <a:noFill/>
        </p:spPr>
        <p:txBody>
          <a:bodyPr wrap="none" rtlCol="0">
            <a:spAutoFit/>
          </a:bodyPr>
          <a:lstStyle/>
          <a:p>
            <a:pPr algn="ctr"/>
            <a:r>
              <a:rPr lang="en-US" altLang="zh-CN" sz="1600" b="1">
                <a:solidFill>
                  <a:schemeClr val="bg1"/>
                </a:solidFill>
                <a:effectLst>
                  <a:outerShdw blurRad="38100" dist="76200" dir="2700000" algn="tl">
                    <a:srgbClr val="000000">
                      <a:alpha val="10000"/>
                    </a:srgbClr>
                  </a:outerShdw>
                </a:effectLst>
                <a:cs typeface="+mn-ea"/>
                <a:sym typeface="+mn-lt"/>
              </a:rPr>
              <a:t>PART 1</a:t>
            </a:r>
            <a:endParaRPr lang="zh-CN" altLang="en-US" sz="1600" b="1">
              <a:solidFill>
                <a:schemeClr val="bg1"/>
              </a:solidFill>
              <a:effectLst>
                <a:outerShdw blurRad="38100" dist="76200" dir="2700000" algn="tl">
                  <a:srgbClr val="000000">
                    <a:alpha val="10000"/>
                  </a:srgbClr>
                </a:outerShdw>
              </a:effectLst>
              <a:cs typeface="+mn-ea"/>
              <a:sym typeface="+mn-lt"/>
            </a:endParaRPr>
          </a:p>
        </p:txBody>
      </p:sp>
      <p:sp>
        <p:nvSpPr>
          <p:cNvPr id="59" name="任意多边形 58"/>
          <p:cNvSpPr/>
          <p:nvPr/>
        </p:nvSpPr>
        <p:spPr>
          <a:xfrm>
            <a:off x="4206240" y="1613008"/>
            <a:ext cx="5273040" cy="549790"/>
          </a:xfrm>
          <a:custGeom>
            <a:avLst/>
            <a:gdLst>
              <a:gd name="connsiteX0" fmla="*/ 0 w 5273040"/>
              <a:gd name="connsiteY0" fmla="*/ 118562 h 711360"/>
              <a:gd name="connsiteX1" fmla="*/ 118562 w 5273040"/>
              <a:gd name="connsiteY1" fmla="*/ 0 h 711360"/>
              <a:gd name="connsiteX2" fmla="*/ 5154478 w 5273040"/>
              <a:gd name="connsiteY2" fmla="*/ 0 h 711360"/>
              <a:gd name="connsiteX3" fmla="*/ 5273040 w 5273040"/>
              <a:gd name="connsiteY3" fmla="*/ 118562 h 711360"/>
              <a:gd name="connsiteX4" fmla="*/ 5273040 w 5273040"/>
              <a:gd name="connsiteY4" fmla="*/ 592798 h 711360"/>
              <a:gd name="connsiteX5" fmla="*/ 5154478 w 5273040"/>
              <a:gd name="connsiteY5" fmla="*/ 711360 h 711360"/>
              <a:gd name="connsiteX6" fmla="*/ 118562 w 5273040"/>
              <a:gd name="connsiteY6" fmla="*/ 711360 h 711360"/>
              <a:gd name="connsiteX7" fmla="*/ 0 w 5273040"/>
              <a:gd name="connsiteY7" fmla="*/ 592798 h 711360"/>
              <a:gd name="connsiteX8" fmla="*/ 0 w 5273040"/>
              <a:gd name="connsiteY8" fmla="*/ 118562 h 71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3040" h="711360">
                <a:moveTo>
                  <a:pt x="0" y="118562"/>
                </a:moveTo>
                <a:cubicBezTo>
                  <a:pt x="0" y="53082"/>
                  <a:pt x="53082" y="0"/>
                  <a:pt x="118562" y="0"/>
                </a:cubicBezTo>
                <a:lnTo>
                  <a:pt x="5154478" y="0"/>
                </a:lnTo>
                <a:cubicBezTo>
                  <a:pt x="5219958" y="0"/>
                  <a:pt x="5273040" y="53082"/>
                  <a:pt x="5273040" y="118562"/>
                </a:cubicBezTo>
                <a:lnTo>
                  <a:pt x="5273040" y="592798"/>
                </a:lnTo>
                <a:cubicBezTo>
                  <a:pt x="5273040" y="658278"/>
                  <a:pt x="5219958" y="711360"/>
                  <a:pt x="5154478" y="711360"/>
                </a:cubicBezTo>
                <a:lnTo>
                  <a:pt x="118562" y="711360"/>
                </a:lnTo>
                <a:cubicBezTo>
                  <a:pt x="53082" y="711360"/>
                  <a:pt x="0" y="658278"/>
                  <a:pt x="0" y="592798"/>
                </a:cubicBezTo>
                <a:lnTo>
                  <a:pt x="0" y="118562"/>
                </a:lnTo>
                <a:close/>
              </a:path>
            </a:pathLst>
          </a:custGeom>
          <a:solidFill>
            <a:schemeClr val="accent1"/>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356" tIns="122356" rIns="122356" bIns="122356" numCol="1" spcCol="1270" anchor="ctr" anchorCtr="0">
            <a:noAutofit/>
          </a:bodyPr>
          <a:lstStyle/>
          <a:p>
            <a:pPr defTabSz="1022350">
              <a:lnSpc>
                <a:spcPct val="90000"/>
              </a:lnSpc>
              <a:spcBef>
                <a:spcPct val="0"/>
              </a:spcBef>
              <a:spcAft>
                <a:spcPct val="35000"/>
              </a:spcAft>
            </a:pPr>
            <a:r>
              <a:rPr lang="zh-CN" altLang="en-US" sz="2300" b="1" dirty="0">
                <a:cs typeface="+mn-ea"/>
                <a:sym typeface="+mn-lt"/>
              </a:rPr>
              <a:t>需求来源及构思</a:t>
            </a:r>
          </a:p>
        </p:txBody>
      </p:sp>
      <p:sp>
        <p:nvSpPr>
          <p:cNvPr id="61" name="任意多边形 60"/>
          <p:cNvSpPr/>
          <p:nvPr/>
        </p:nvSpPr>
        <p:spPr>
          <a:xfrm>
            <a:off x="4206240" y="3970992"/>
            <a:ext cx="5273040" cy="549790"/>
          </a:xfrm>
          <a:custGeom>
            <a:avLst/>
            <a:gdLst>
              <a:gd name="connsiteX0" fmla="*/ 0 w 5273040"/>
              <a:gd name="connsiteY0" fmla="*/ 118562 h 711360"/>
              <a:gd name="connsiteX1" fmla="*/ 118562 w 5273040"/>
              <a:gd name="connsiteY1" fmla="*/ 0 h 711360"/>
              <a:gd name="connsiteX2" fmla="*/ 5154478 w 5273040"/>
              <a:gd name="connsiteY2" fmla="*/ 0 h 711360"/>
              <a:gd name="connsiteX3" fmla="*/ 5273040 w 5273040"/>
              <a:gd name="connsiteY3" fmla="*/ 118562 h 711360"/>
              <a:gd name="connsiteX4" fmla="*/ 5273040 w 5273040"/>
              <a:gd name="connsiteY4" fmla="*/ 592798 h 711360"/>
              <a:gd name="connsiteX5" fmla="*/ 5154478 w 5273040"/>
              <a:gd name="connsiteY5" fmla="*/ 711360 h 711360"/>
              <a:gd name="connsiteX6" fmla="*/ 118562 w 5273040"/>
              <a:gd name="connsiteY6" fmla="*/ 711360 h 711360"/>
              <a:gd name="connsiteX7" fmla="*/ 0 w 5273040"/>
              <a:gd name="connsiteY7" fmla="*/ 592798 h 711360"/>
              <a:gd name="connsiteX8" fmla="*/ 0 w 5273040"/>
              <a:gd name="connsiteY8" fmla="*/ 118562 h 71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3040" h="711360">
                <a:moveTo>
                  <a:pt x="0" y="118562"/>
                </a:moveTo>
                <a:cubicBezTo>
                  <a:pt x="0" y="53082"/>
                  <a:pt x="53082" y="0"/>
                  <a:pt x="118562" y="0"/>
                </a:cubicBezTo>
                <a:lnTo>
                  <a:pt x="5154478" y="0"/>
                </a:lnTo>
                <a:cubicBezTo>
                  <a:pt x="5219958" y="0"/>
                  <a:pt x="5273040" y="53082"/>
                  <a:pt x="5273040" y="118562"/>
                </a:cubicBezTo>
                <a:lnTo>
                  <a:pt x="5273040" y="592798"/>
                </a:lnTo>
                <a:cubicBezTo>
                  <a:pt x="5273040" y="658278"/>
                  <a:pt x="5219958" y="711360"/>
                  <a:pt x="5154478" y="711360"/>
                </a:cubicBezTo>
                <a:lnTo>
                  <a:pt x="118562" y="711360"/>
                </a:lnTo>
                <a:cubicBezTo>
                  <a:pt x="53082" y="711360"/>
                  <a:pt x="0" y="658278"/>
                  <a:pt x="0" y="592798"/>
                </a:cubicBezTo>
                <a:lnTo>
                  <a:pt x="0" y="118562"/>
                </a:lnTo>
                <a:close/>
              </a:path>
            </a:pathLst>
          </a:custGeom>
          <a:solidFill>
            <a:schemeClr val="accent1"/>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356" tIns="122356" rIns="122356" bIns="122356" numCol="1" spcCol="1270" anchor="ctr" anchorCtr="0">
            <a:noAutofit/>
          </a:bodyPr>
          <a:lstStyle/>
          <a:p>
            <a:pPr defTabSz="1022350">
              <a:lnSpc>
                <a:spcPct val="90000"/>
              </a:lnSpc>
              <a:spcBef>
                <a:spcPct val="0"/>
              </a:spcBef>
              <a:spcAft>
                <a:spcPct val="35000"/>
              </a:spcAft>
            </a:pPr>
            <a:r>
              <a:rPr lang="zh-CN" altLang="en-US" sz="2300" b="1" dirty="0">
                <a:cs typeface="+mn-ea"/>
                <a:sym typeface="+mn-lt"/>
              </a:rPr>
              <a:t>期望满足条件</a:t>
            </a:r>
          </a:p>
        </p:txBody>
      </p:sp>
      <p:sp>
        <p:nvSpPr>
          <p:cNvPr id="63" name="矩形 62"/>
          <p:cNvSpPr/>
          <p:nvPr/>
        </p:nvSpPr>
        <p:spPr>
          <a:xfrm>
            <a:off x="4206240" y="2466730"/>
            <a:ext cx="5273040" cy="923330"/>
          </a:xfrm>
          <a:prstGeom prst="rect">
            <a:avLst/>
          </a:prstGeom>
        </p:spPr>
        <p:txBody>
          <a:bodyPr wrap="square">
            <a:spAutoFit/>
          </a:bodyPr>
          <a:lstStyle/>
          <a:p>
            <a:pPr algn="just"/>
            <a:r>
              <a:rPr lang="zh-CN" altLang="en-US" dirty="0">
                <a:solidFill>
                  <a:schemeClr val="bg2">
                    <a:lumMod val="25000"/>
                  </a:schemeClr>
                </a:solidFill>
                <a:cs typeface="+mn-ea"/>
                <a:sym typeface="+mn-lt"/>
              </a:rPr>
              <a:t>邮箱中有大量邮件的用户能够通过反垃圾邮件系统将垃圾邮件和正常邮件分类，以便有效率地查看邮件短信电话防骚扰的广泛使用</a:t>
            </a:r>
            <a:endParaRPr lang="en-US" altLang="zh-CN" dirty="0">
              <a:solidFill>
                <a:schemeClr val="bg2">
                  <a:lumMod val="25000"/>
                </a:schemeClr>
              </a:solidFill>
              <a:cs typeface="+mn-ea"/>
              <a:sym typeface="+mn-lt"/>
            </a:endParaRPr>
          </a:p>
        </p:txBody>
      </p:sp>
      <p:sp>
        <p:nvSpPr>
          <p:cNvPr id="10" name="矩形 9">
            <a:extLst>
              <a:ext uri="{FF2B5EF4-FFF2-40B4-BE49-F238E27FC236}">
                <a16:creationId xmlns:a16="http://schemas.microsoft.com/office/drawing/2014/main" id="{0CA84588-9295-4592-A47C-353FF28E275F}"/>
              </a:ext>
            </a:extLst>
          </p:cNvPr>
          <p:cNvSpPr/>
          <p:nvPr/>
        </p:nvSpPr>
        <p:spPr>
          <a:xfrm>
            <a:off x="4206240" y="4783327"/>
            <a:ext cx="5273040" cy="1754326"/>
          </a:xfrm>
          <a:prstGeom prst="rect">
            <a:avLst/>
          </a:prstGeom>
        </p:spPr>
        <p:txBody>
          <a:bodyPr wrap="square">
            <a:spAutoFit/>
          </a:bodyPr>
          <a:lstStyle/>
          <a:p>
            <a:pPr algn="just"/>
            <a:r>
              <a:rPr lang="en-US" altLang="zh-CN" dirty="0">
                <a:solidFill>
                  <a:schemeClr val="bg2">
                    <a:lumMod val="25000"/>
                  </a:schemeClr>
                </a:solidFill>
                <a:cs typeface="+mn-ea"/>
                <a:sym typeface="+mn-lt"/>
              </a:rPr>
              <a:t>1.</a:t>
            </a:r>
            <a:r>
              <a:rPr lang="zh-CN" altLang="en-US" dirty="0">
                <a:solidFill>
                  <a:schemeClr val="bg2">
                    <a:lumMod val="25000"/>
                  </a:schemeClr>
                </a:solidFill>
                <a:cs typeface="+mn-ea"/>
                <a:sym typeface="+mn-lt"/>
              </a:rPr>
              <a:t>用户打开程序，进行邮件分类，产生正常邮件和垃圾邮件两种分类，根据邮件主题分类</a:t>
            </a:r>
          </a:p>
          <a:p>
            <a:pPr algn="just"/>
            <a:r>
              <a:rPr lang="en-US" altLang="zh-CN" dirty="0">
                <a:solidFill>
                  <a:schemeClr val="bg2">
                    <a:lumMod val="25000"/>
                  </a:schemeClr>
                </a:solidFill>
                <a:cs typeface="+mn-ea"/>
                <a:sym typeface="+mn-lt"/>
              </a:rPr>
              <a:t>2.</a:t>
            </a:r>
            <a:r>
              <a:rPr lang="zh-CN" altLang="en-US" dirty="0">
                <a:solidFill>
                  <a:schemeClr val="bg2">
                    <a:lumMod val="25000"/>
                  </a:schemeClr>
                </a:solidFill>
                <a:cs typeface="+mn-ea"/>
                <a:sym typeface="+mn-lt"/>
              </a:rPr>
              <a:t>用户打开程序，进行邮件分类，没有垃圾邮件，结果只显示正常邮件，垃圾邮件为空</a:t>
            </a:r>
          </a:p>
          <a:p>
            <a:pPr algn="just"/>
            <a:r>
              <a:rPr lang="en-US" altLang="zh-CN" dirty="0">
                <a:solidFill>
                  <a:schemeClr val="bg2">
                    <a:lumMod val="25000"/>
                  </a:schemeClr>
                </a:solidFill>
                <a:cs typeface="+mn-ea"/>
                <a:sym typeface="+mn-lt"/>
              </a:rPr>
              <a:t>3.</a:t>
            </a:r>
            <a:r>
              <a:rPr lang="zh-CN" altLang="en-US" dirty="0">
                <a:solidFill>
                  <a:schemeClr val="bg2">
                    <a:lumMod val="25000"/>
                  </a:schemeClr>
                </a:solidFill>
                <a:cs typeface="+mn-ea"/>
                <a:sym typeface="+mn-lt"/>
              </a:rPr>
              <a:t>用户打开程序，进行邮件分类，没有正常邮件，结果只显示垃圾邮件，正常邮件为空</a:t>
            </a:r>
            <a:endParaRPr lang="en-US" altLang="zh-CN" dirty="0">
              <a:solidFill>
                <a:schemeClr val="bg2">
                  <a:lumMod val="25000"/>
                </a:schemeClr>
              </a:solidFill>
              <a:cs typeface="+mn-ea"/>
              <a:sym typeface="+mn-lt"/>
            </a:endParaRPr>
          </a:p>
        </p:txBody>
      </p:sp>
    </p:spTree>
    <p:extLst>
      <p:ext uri="{BB962C8B-B14F-4D97-AF65-F5344CB8AC3E}">
        <p14:creationId xmlns:p14="http://schemas.microsoft.com/office/powerpoint/2010/main" val="24881338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3"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50102" y="2869132"/>
            <a:ext cx="1826142" cy="584775"/>
          </a:xfrm>
          <a:prstGeom prst="rect">
            <a:avLst/>
          </a:prstGeom>
          <a:noFill/>
        </p:spPr>
        <p:txBody>
          <a:bodyPr wrap="none" rtlCol="0">
            <a:spAutoFit/>
          </a:bodyPr>
          <a:lstStyle/>
          <a:p>
            <a:pPr algn="ctr"/>
            <a:r>
              <a:rPr lang="zh-CN" altLang="en-US" sz="3200" b="1" dirty="0">
                <a:solidFill>
                  <a:schemeClr val="bg1"/>
                </a:solidFill>
                <a:effectLst>
                  <a:outerShdw blurRad="38100" dist="76200" dir="2700000" algn="tl">
                    <a:srgbClr val="000000">
                      <a:alpha val="10000"/>
                    </a:srgbClr>
                  </a:outerShdw>
                </a:effectLst>
                <a:cs typeface="+mn-ea"/>
                <a:sym typeface="+mn-lt"/>
              </a:rPr>
              <a:t>需求分析</a:t>
            </a:r>
          </a:p>
        </p:txBody>
      </p:sp>
      <p:sp>
        <p:nvSpPr>
          <p:cNvPr id="36" name="文本框 35"/>
          <p:cNvSpPr txBox="1"/>
          <p:nvPr/>
        </p:nvSpPr>
        <p:spPr>
          <a:xfrm>
            <a:off x="714586" y="2609477"/>
            <a:ext cx="897169" cy="338554"/>
          </a:xfrm>
          <a:prstGeom prst="rect">
            <a:avLst/>
          </a:prstGeom>
          <a:noFill/>
        </p:spPr>
        <p:txBody>
          <a:bodyPr wrap="none" rtlCol="0">
            <a:spAutoFit/>
          </a:bodyPr>
          <a:lstStyle/>
          <a:p>
            <a:pPr algn="ctr"/>
            <a:r>
              <a:rPr lang="en-US" altLang="zh-CN" sz="1600" b="1">
                <a:solidFill>
                  <a:schemeClr val="bg1"/>
                </a:solidFill>
                <a:effectLst>
                  <a:outerShdw blurRad="38100" dist="76200" dir="2700000" algn="tl">
                    <a:srgbClr val="000000">
                      <a:alpha val="10000"/>
                    </a:srgbClr>
                  </a:outerShdw>
                </a:effectLst>
                <a:cs typeface="+mn-ea"/>
                <a:sym typeface="+mn-lt"/>
              </a:rPr>
              <a:t>PART 1</a:t>
            </a:r>
            <a:endParaRPr lang="zh-CN" altLang="en-US" sz="1600" b="1">
              <a:solidFill>
                <a:schemeClr val="bg1"/>
              </a:solidFill>
              <a:effectLst>
                <a:outerShdw blurRad="38100" dist="76200" dir="2700000" algn="tl">
                  <a:srgbClr val="000000">
                    <a:alpha val="10000"/>
                  </a:srgbClr>
                </a:outerShdw>
              </a:effectLst>
              <a:cs typeface="+mn-ea"/>
              <a:sym typeface="+mn-lt"/>
            </a:endParaRPr>
          </a:p>
        </p:txBody>
      </p:sp>
      <p:sp>
        <p:nvSpPr>
          <p:cNvPr id="59" name="任意多边形 58"/>
          <p:cNvSpPr/>
          <p:nvPr/>
        </p:nvSpPr>
        <p:spPr>
          <a:xfrm>
            <a:off x="4206240" y="1613008"/>
            <a:ext cx="5273040" cy="549790"/>
          </a:xfrm>
          <a:custGeom>
            <a:avLst/>
            <a:gdLst>
              <a:gd name="connsiteX0" fmla="*/ 0 w 5273040"/>
              <a:gd name="connsiteY0" fmla="*/ 118562 h 711360"/>
              <a:gd name="connsiteX1" fmla="*/ 118562 w 5273040"/>
              <a:gd name="connsiteY1" fmla="*/ 0 h 711360"/>
              <a:gd name="connsiteX2" fmla="*/ 5154478 w 5273040"/>
              <a:gd name="connsiteY2" fmla="*/ 0 h 711360"/>
              <a:gd name="connsiteX3" fmla="*/ 5273040 w 5273040"/>
              <a:gd name="connsiteY3" fmla="*/ 118562 h 711360"/>
              <a:gd name="connsiteX4" fmla="*/ 5273040 w 5273040"/>
              <a:gd name="connsiteY4" fmla="*/ 592798 h 711360"/>
              <a:gd name="connsiteX5" fmla="*/ 5154478 w 5273040"/>
              <a:gd name="connsiteY5" fmla="*/ 711360 h 711360"/>
              <a:gd name="connsiteX6" fmla="*/ 118562 w 5273040"/>
              <a:gd name="connsiteY6" fmla="*/ 711360 h 711360"/>
              <a:gd name="connsiteX7" fmla="*/ 0 w 5273040"/>
              <a:gd name="connsiteY7" fmla="*/ 592798 h 711360"/>
              <a:gd name="connsiteX8" fmla="*/ 0 w 5273040"/>
              <a:gd name="connsiteY8" fmla="*/ 118562 h 71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3040" h="711360">
                <a:moveTo>
                  <a:pt x="0" y="118562"/>
                </a:moveTo>
                <a:cubicBezTo>
                  <a:pt x="0" y="53082"/>
                  <a:pt x="53082" y="0"/>
                  <a:pt x="118562" y="0"/>
                </a:cubicBezTo>
                <a:lnTo>
                  <a:pt x="5154478" y="0"/>
                </a:lnTo>
                <a:cubicBezTo>
                  <a:pt x="5219958" y="0"/>
                  <a:pt x="5273040" y="53082"/>
                  <a:pt x="5273040" y="118562"/>
                </a:cubicBezTo>
                <a:lnTo>
                  <a:pt x="5273040" y="592798"/>
                </a:lnTo>
                <a:cubicBezTo>
                  <a:pt x="5273040" y="658278"/>
                  <a:pt x="5219958" y="711360"/>
                  <a:pt x="5154478" y="711360"/>
                </a:cubicBezTo>
                <a:lnTo>
                  <a:pt x="118562" y="711360"/>
                </a:lnTo>
                <a:cubicBezTo>
                  <a:pt x="53082" y="711360"/>
                  <a:pt x="0" y="658278"/>
                  <a:pt x="0" y="592798"/>
                </a:cubicBezTo>
                <a:lnTo>
                  <a:pt x="0" y="118562"/>
                </a:lnTo>
                <a:close/>
              </a:path>
            </a:pathLst>
          </a:custGeom>
          <a:solidFill>
            <a:schemeClr val="accent1"/>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356" tIns="122356" rIns="122356" bIns="122356" numCol="1" spcCol="1270" anchor="ctr" anchorCtr="0">
            <a:noAutofit/>
          </a:bodyPr>
          <a:lstStyle/>
          <a:p>
            <a:pPr defTabSz="1022350">
              <a:lnSpc>
                <a:spcPct val="90000"/>
              </a:lnSpc>
              <a:spcBef>
                <a:spcPct val="0"/>
              </a:spcBef>
              <a:spcAft>
                <a:spcPct val="35000"/>
              </a:spcAft>
            </a:pPr>
            <a:r>
              <a:rPr lang="zh-CN" altLang="en-US" sz="2300" b="1" dirty="0">
                <a:cs typeface="+mn-ea"/>
                <a:sym typeface="+mn-lt"/>
              </a:rPr>
              <a:t>需求来源及构思</a:t>
            </a:r>
          </a:p>
        </p:txBody>
      </p:sp>
      <p:sp>
        <p:nvSpPr>
          <p:cNvPr id="61" name="任意多边形 60"/>
          <p:cNvSpPr/>
          <p:nvPr/>
        </p:nvSpPr>
        <p:spPr>
          <a:xfrm>
            <a:off x="4206240" y="3970992"/>
            <a:ext cx="5273040" cy="549790"/>
          </a:xfrm>
          <a:custGeom>
            <a:avLst/>
            <a:gdLst>
              <a:gd name="connsiteX0" fmla="*/ 0 w 5273040"/>
              <a:gd name="connsiteY0" fmla="*/ 118562 h 711360"/>
              <a:gd name="connsiteX1" fmla="*/ 118562 w 5273040"/>
              <a:gd name="connsiteY1" fmla="*/ 0 h 711360"/>
              <a:gd name="connsiteX2" fmla="*/ 5154478 w 5273040"/>
              <a:gd name="connsiteY2" fmla="*/ 0 h 711360"/>
              <a:gd name="connsiteX3" fmla="*/ 5273040 w 5273040"/>
              <a:gd name="connsiteY3" fmla="*/ 118562 h 711360"/>
              <a:gd name="connsiteX4" fmla="*/ 5273040 w 5273040"/>
              <a:gd name="connsiteY4" fmla="*/ 592798 h 711360"/>
              <a:gd name="connsiteX5" fmla="*/ 5154478 w 5273040"/>
              <a:gd name="connsiteY5" fmla="*/ 711360 h 711360"/>
              <a:gd name="connsiteX6" fmla="*/ 118562 w 5273040"/>
              <a:gd name="connsiteY6" fmla="*/ 711360 h 711360"/>
              <a:gd name="connsiteX7" fmla="*/ 0 w 5273040"/>
              <a:gd name="connsiteY7" fmla="*/ 592798 h 711360"/>
              <a:gd name="connsiteX8" fmla="*/ 0 w 5273040"/>
              <a:gd name="connsiteY8" fmla="*/ 118562 h 71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3040" h="711360">
                <a:moveTo>
                  <a:pt x="0" y="118562"/>
                </a:moveTo>
                <a:cubicBezTo>
                  <a:pt x="0" y="53082"/>
                  <a:pt x="53082" y="0"/>
                  <a:pt x="118562" y="0"/>
                </a:cubicBezTo>
                <a:lnTo>
                  <a:pt x="5154478" y="0"/>
                </a:lnTo>
                <a:cubicBezTo>
                  <a:pt x="5219958" y="0"/>
                  <a:pt x="5273040" y="53082"/>
                  <a:pt x="5273040" y="118562"/>
                </a:cubicBezTo>
                <a:lnTo>
                  <a:pt x="5273040" y="592798"/>
                </a:lnTo>
                <a:cubicBezTo>
                  <a:pt x="5273040" y="658278"/>
                  <a:pt x="5219958" y="711360"/>
                  <a:pt x="5154478" y="711360"/>
                </a:cubicBezTo>
                <a:lnTo>
                  <a:pt x="118562" y="711360"/>
                </a:lnTo>
                <a:cubicBezTo>
                  <a:pt x="53082" y="711360"/>
                  <a:pt x="0" y="658278"/>
                  <a:pt x="0" y="592798"/>
                </a:cubicBezTo>
                <a:lnTo>
                  <a:pt x="0" y="118562"/>
                </a:lnTo>
                <a:close/>
              </a:path>
            </a:pathLst>
          </a:custGeom>
          <a:solidFill>
            <a:schemeClr val="accent1"/>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356" tIns="122356" rIns="122356" bIns="122356" numCol="1" spcCol="1270" anchor="ctr" anchorCtr="0">
            <a:noAutofit/>
          </a:bodyPr>
          <a:lstStyle/>
          <a:p>
            <a:pPr defTabSz="1022350">
              <a:lnSpc>
                <a:spcPct val="90000"/>
              </a:lnSpc>
              <a:spcBef>
                <a:spcPct val="0"/>
              </a:spcBef>
              <a:spcAft>
                <a:spcPct val="35000"/>
              </a:spcAft>
            </a:pPr>
            <a:r>
              <a:rPr lang="zh-CN" altLang="en-US" sz="2300" b="1" dirty="0">
                <a:cs typeface="+mn-ea"/>
                <a:sym typeface="+mn-lt"/>
              </a:rPr>
              <a:t>期望满足条件</a:t>
            </a:r>
          </a:p>
        </p:txBody>
      </p:sp>
      <p:sp>
        <p:nvSpPr>
          <p:cNvPr id="63" name="矩形 62"/>
          <p:cNvSpPr/>
          <p:nvPr/>
        </p:nvSpPr>
        <p:spPr>
          <a:xfrm>
            <a:off x="4206240" y="2466730"/>
            <a:ext cx="5273040" cy="646331"/>
          </a:xfrm>
          <a:prstGeom prst="rect">
            <a:avLst/>
          </a:prstGeom>
        </p:spPr>
        <p:txBody>
          <a:bodyPr wrap="square">
            <a:spAutoFit/>
          </a:bodyPr>
          <a:lstStyle/>
          <a:p>
            <a:pPr algn="just"/>
            <a:r>
              <a:rPr lang="zh-CN" altLang="en-US" dirty="0">
                <a:solidFill>
                  <a:schemeClr val="bg2">
                    <a:lumMod val="25000"/>
                  </a:schemeClr>
                </a:solidFill>
                <a:cs typeface="+mn-ea"/>
                <a:sym typeface="+mn-lt"/>
              </a:rPr>
              <a:t>经常受到垃圾邮件的用户可以通过反垃圾邮件系统垃圾邮件屏蔽</a:t>
            </a:r>
            <a:endParaRPr lang="en-US" altLang="zh-CN" dirty="0">
              <a:solidFill>
                <a:schemeClr val="bg2">
                  <a:lumMod val="25000"/>
                </a:schemeClr>
              </a:solidFill>
              <a:cs typeface="+mn-ea"/>
              <a:sym typeface="+mn-lt"/>
            </a:endParaRPr>
          </a:p>
        </p:txBody>
      </p:sp>
      <p:sp>
        <p:nvSpPr>
          <p:cNvPr id="7" name="矩形 6">
            <a:extLst>
              <a:ext uri="{FF2B5EF4-FFF2-40B4-BE49-F238E27FC236}">
                <a16:creationId xmlns:a16="http://schemas.microsoft.com/office/drawing/2014/main" id="{8D636CF6-B985-4EF2-A6D5-4CE4DACAE278}"/>
              </a:ext>
            </a:extLst>
          </p:cNvPr>
          <p:cNvSpPr/>
          <p:nvPr/>
        </p:nvSpPr>
        <p:spPr>
          <a:xfrm>
            <a:off x="4206240" y="4921826"/>
            <a:ext cx="5273040" cy="1754326"/>
          </a:xfrm>
          <a:prstGeom prst="rect">
            <a:avLst/>
          </a:prstGeom>
        </p:spPr>
        <p:txBody>
          <a:bodyPr wrap="square">
            <a:spAutoFit/>
          </a:bodyPr>
          <a:lstStyle/>
          <a:p>
            <a:pPr algn="just"/>
            <a:r>
              <a:rPr lang="en-US" altLang="zh-CN" dirty="0">
                <a:solidFill>
                  <a:schemeClr val="bg2">
                    <a:lumMod val="25000"/>
                  </a:schemeClr>
                </a:solidFill>
                <a:cs typeface="+mn-ea"/>
                <a:sym typeface="+mn-lt"/>
              </a:rPr>
              <a:t>1.</a:t>
            </a:r>
            <a:r>
              <a:rPr lang="zh-CN" altLang="en-US" dirty="0">
                <a:solidFill>
                  <a:schemeClr val="bg2">
                    <a:lumMod val="25000"/>
                  </a:schemeClr>
                </a:solidFill>
                <a:cs typeface="+mn-ea"/>
                <a:sym typeface="+mn-lt"/>
              </a:rPr>
              <a:t>用户打开程序，进行邮件屏蔽，结果只受到正常邮件</a:t>
            </a:r>
          </a:p>
          <a:p>
            <a:pPr algn="just"/>
            <a:r>
              <a:rPr lang="en-US" altLang="zh-CN" dirty="0">
                <a:solidFill>
                  <a:schemeClr val="bg2">
                    <a:lumMod val="25000"/>
                  </a:schemeClr>
                </a:solidFill>
                <a:cs typeface="+mn-ea"/>
                <a:sym typeface="+mn-lt"/>
              </a:rPr>
              <a:t>2.</a:t>
            </a:r>
            <a:r>
              <a:rPr lang="zh-CN" altLang="en-US" dirty="0">
                <a:solidFill>
                  <a:schemeClr val="bg2">
                    <a:lumMod val="25000"/>
                  </a:schemeClr>
                </a:solidFill>
                <a:cs typeface="+mn-ea"/>
                <a:sym typeface="+mn-lt"/>
              </a:rPr>
              <a:t>用户打开程序，进行邮件分类，没有垃圾邮件，结果只收到正常邮件</a:t>
            </a:r>
          </a:p>
          <a:p>
            <a:pPr algn="just"/>
            <a:r>
              <a:rPr lang="en-US" altLang="zh-CN" dirty="0">
                <a:solidFill>
                  <a:schemeClr val="bg2">
                    <a:lumMod val="25000"/>
                  </a:schemeClr>
                </a:solidFill>
                <a:cs typeface="+mn-ea"/>
                <a:sym typeface="+mn-lt"/>
              </a:rPr>
              <a:t>3.</a:t>
            </a:r>
            <a:r>
              <a:rPr lang="zh-CN" altLang="en-US" dirty="0">
                <a:solidFill>
                  <a:schemeClr val="bg2">
                    <a:lumMod val="25000"/>
                  </a:schemeClr>
                </a:solidFill>
                <a:cs typeface="+mn-ea"/>
                <a:sym typeface="+mn-lt"/>
              </a:rPr>
              <a:t>用户打开程序，进行邮件分类，没有正常邮件，结果为空，显示无正常邮件</a:t>
            </a:r>
            <a:endParaRPr lang="en-US" altLang="zh-CN" dirty="0">
              <a:solidFill>
                <a:schemeClr val="bg2">
                  <a:lumMod val="25000"/>
                </a:schemeClr>
              </a:solidFill>
              <a:cs typeface="+mn-ea"/>
              <a:sym typeface="+mn-lt"/>
            </a:endParaRPr>
          </a:p>
        </p:txBody>
      </p:sp>
    </p:spTree>
    <p:extLst>
      <p:ext uri="{BB962C8B-B14F-4D97-AF65-F5344CB8AC3E}">
        <p14:creationId xmlns:p14="http://schemas.microsoft.com/office/powerpoint/2010/main" val="184221586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3"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50102" y="2869132"/>
            <a:ext cx="1826142" cy="584775"/>
          </a:xfrm>
          <a:prstGeom prst="rect">
            <a:avLst/>
          </a:prstGeom>
          <a:noFill/>
        </p:spPr>
        <p:txBody>
          <a:bodyPr wrap="none" rtlCol="0">
            <a:spAutoFit/>
          </a:bodyPr>
          <a:lstStyle/>
          <a:p>
            <a:pPr algn="ctr"/>
            <a:r>
              <a:rPr lang="zh-CN" altLang="en-US" sz="3200" b="1" dirty="0">
                <a:solidFill>
                  <a:schemeClr val="bg1"/>
                </a:solidFill>
                <a:effectLst>
                  <a:outerShdw blurRad="38100" dist="76200" dir="2700000" algn="tl">
                    <a:srgbClr val="000000">
                      <a:alpha val="10000"/>
                    </a:srgbClr>
                  </a:outerShdw>
                </a:effectLst>
                <a:cs typeface="+mn-ea"/>
                <a:sym typeface="+mn-lt"/>
              </a:rPr>
              <a:t>需求分析</a:t>
            </a:r>
          </a:p>
        </p:txBody>
      </p:sp>
      <p:sp>
        <p:nvSpPr>
          <p:cNvPr id="36" name="文本框 35"/>
          <p:cNvSpPr txBox="1"/>
          <p:nvPr/>
        </p:nvSpPr>
        <p:spPr>
          <a:xfrm>
            <a:off x="714586" y="2609477"/>
            <a:ext cx="897169" cy="338554"/>
          </a:xfrm>
          <a:prstGeom prst="rect">
            <a:avLst/>
          </a:prstGeom>
          <a:noFill/>
        </p:spPr>
        <p:txBody>
          <a:bodyPr wrap="none" rtlCol="0">
            <a:spAutoFit/>
          </a:bodyPr>
          <a:lstStyle/>
          <a:p>
            <a:pPr algn="ctr"/>
            <a:r>
              <a:rPr lang="en-US" altLang="zh-CN" sz="1600" b="1">
                <a:solidFill>
                  <a:schemeClr val="bg1"/>
                </a:solidFill>
                <a:effectLst>
                  <a:outerShdw blurRad="38100" dist="76200" dir="2700000" algn="tl">
                    <a:srgbClr val="000000">
                      <a:alpha val="10000"/>
                    </a:srgbClr>
                  </a:outerShdw>
                </a:effectLst>
                <a:cs typeface="+mn-ea"/>
                <a:sym typeface="+mn-lt"/>
              </a:rPr>
              <a:t>PART 1</a:t>
            </a:r>
            <a:endParaRPr lang="zh-CN" altLang="en-US" sz="1600" b="1">
              <a:solidFill>
                <a:schemeClr val="bg1"/>
              </a:solidFill>
              <a:effectLst>
                <a:outerShdw blurRad="38100" dist="76200" dir="2700000" algn="tl">
                  <a:srgbClr val="000000">
                    <a:alpha val="10000"/>
                  </a:srgbClr>
                </a:outerShdw>
              </a:effectLst>
              <a:cs typeface="+mn-ea"/>
              <a:sym typeface="+mn-lt"/>
            </a:endParaRPr>
          </a:p>
        </p:txBody>
      </p:sp>
      <p:sp>
        <p:nvSpPr>
          <p:cNvPr id="59" name="任意多边形 58"/>
          <p:cNvSpPr/>
          <p:nvPr/>
        </p:nvSpPr>
        <p:spPr>
          <a:xfrm>
            <a:off x="4206240" y="1613008"/>
            <a:ext cx="5273040" cy="549790"/>
          </a:xfrm>
          <a:custGeom>
            <a:avLst/>
            <a:gdLst>
              <a:gd name="connsiteX0" fmla="*/ 0 w 5273040"/>
              <a:gd name="connsiteY0" fmla="*/ 118562 h 711360"/>
              <a:gd name="connsiteX1" fmla="*/ 118562 w 5273040"/>
              <a:gd name="connsiteY1" fmla="*/ 0 h 711360"/>
              <a:gd name="connsiteX2" fmla="*/ 5154478 w 5273040"/>
              <a:gd name="connsiteY2" fmla="*/ 0 h 711360"/>
              <a:gd name="connsiteX3" fmla="*/ 5273040 w 5273040"/>
              <a:gd name="connsiteY3" fmla="*/ 118562 h 711360"/>
              <a:gd name="connsiteX4" fmla="*/ 5273040 w 5273040"/>
              <a:gd name="connsiteY4" fmla="*/ 592798 h 711360"/>
              <a:gd name="connsiteX5" fmla="*/ 5154478 w 5273040"/>
              <a:gd name="connsiteY5" fmla="*/ 711360 h 711360"/>
              <a:gd name="connsiteX6" fmla="*/ 118562 w 5273040"/>
              <a:gd name="connsiteY6" fmla="*/ 711360 h 711360"/>
              <a:gd name="connsiteX7" fmla="*/ 0 w 5273040"/>
              <a:gd name="connsiteY7" fmla="*/ 592798 h 711360"/>
              <a:gd name="connsiteX8" fmla="*/ 0 w 5273040"/>
              <a:gd name="connsiteY8" fmla="*/ 118562 h 71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3040" h="711360">
                <a:moveTo>
                  <a:pt x="0" y="118562"/>
                </a:moveTo>
                <a:cubicBezTo>
                  <a:pt x="0" y="53082"/>
                  <a:pt x="53082" y="0"/>
                  <a:pt x="118562" y="0"/>
                </a:cubicBezTo>
                <a:lnTo>
                  <a:pt x="5154478" y="0"/>
                </a:lnTo>
                <a:cubicBezTo>
                  <a:pt x="5219958" y="0"/>
                  <a:pt x="5273040" y="53082"/>
                  <a:pt x="5273040" y="118562"/>
                </a:cubicBezTo>
                <a:lnTo>
                  <a:pt x="5273040" y="592798"/>
                </a:lnTo>
                <a:cubicBezTo>
                  <a:pt x="5273040" y="658278"/>
                  <a:pt x="5219958" y="711360"/>
                  <a:pt x="5154478" y="711360"/>
                </a:cubicBezTo>
                <a:lnTo>
                  <a:pt x="118562" y="711360"/>
                </a:lnTo>
                <a:cubicBezTo>
                  <a:pt x="53082" y="711360"/>
                  <a:pt x="0" y="658278"/>
                  <a:pt x="0" y="592798"/>
                </a:cubicBezTo>
                <a:lnTo>
                  <a:pt x="0" y="118562"/>
                </a:lnTo>
                <a:close/>
              </a:path>
            </a:pathLst>
          </a:custGeom>
          <a:solidFill>
            <a:schemeClr val="accent1"/>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356" tIns="122356" rIns="122356" bIns="122356" numCol="1" spcCol="1270" anchor="ctr" anchorCtr="0">
            <a:noAutofit/>
          </a:bodyPr>
          <a:lstStyle/>
          <a:p>
            <a:pPr defTabSz="1022350">
              <a:lnSpc>
                <a:spcPct val="90000"/>
              </a:lnSpc>
              <a:spcBef>
                <a:spcPct val="0"/>
              </a:spcBef>
              <a:spcAft>
                <a:spcPct val="35000"/>
              </a:spcAft>
            </a:pPr>
            <a:r>
              <a:rPr lang="zh-CN" altLang="en-US" sz="2300" b="1" dirty="0">
                <a:cs typeface="+mn-ea"/>
                <a:sym typeface="+mn-lt"/>
              </a:rPr>
              <a:t>需求来源及构思</a:t>
            </a:r>
          </a:p>
        </p:txBody>
      </p:sp>
      <p:sp>
        <p:nvSpPr>
          <p:cNvPr id="61" name="任意多边形 60"/>
          <p:cNvSpPr/>
          <p:nvPr/>
        </p:nvSpPr>
        <p:spPr>
          <a:xfrm>
            <a:off x="4206240" y="3970992"/>
            <a:ext cx="5273040" cy="549790"/>
          </a:xfrm>
          <a:custGeom>
            <a:avLst/>
            <a:gdLst>
              <a:gd name="connsiteX0" fmla="*/ 0 w 5273040"/>
              <a:gd name="connsiteY0" fmla="*/ 118562 h 711360"/>
              <a:gd name="connsiteX1" fmla="*/ 118562 w 5273040"/>
              <a:gd name="connsiteY1" fmla="*/ 0 h 711360"/>
              <a:gd name="connsiteX2" fmla="*/ 5154478 w 5273040"/>
              <a:gd name="connsiteY2" fmla="*/ 0 h 711360"/>
              <a:gd name="connsiteX3" fmla="*/ 5273040 w 5273040"/>
              <a:gd name="connsiteY3" fmla="*/ 118562 h 711360"/>
              <a:gd name="connsiteX4" fmla="*/ 5273040 w 5273040"/>
              <a:gd name="connsiteY4" fmla="*/ 592798 h 711360"/>
              <a:gd name="connsiteX5" fmla="*/ 5154478 w 5273040"/>
              <a:gd name="connsiteY5" fmla="*/ 711360 h 711360"/>
              <a:gd name="connsiteX6" fmla="*/ 118562 w 5273040"/>
              <a:gd name="connsiteY6" fmla="*/ 711360 h 711360"/>
              <a:gd name="connsiteX7" fmla="*/ 0 w 5273040"/>
              <a:gd name="connsiteY7" fmla="*/ 592798 h 711360"/>
              <a:gd name="connsiteX8" fmla="*/ 0 w 5273040"/>
              <a:gd name="connsiteY8" fmla="*/ 118562 h 71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3040" h="711360">
                <a:moveTo>
                  <a:pt x="0" y="118562"/>
                </a:moveTo>
                <a:cubicBezTo>
                  <a:pt x="0" y="53082"/>
                  <a:pt x="53082" y="0"/>
                  <a:pt x="118562" y="0"/>
                </a:cubicBezTo>
                <a:lnTo>
                  <a:pt x="5154478" y="0"/>
                </a:lnTo>
                <a:cubicBezTo>
                  <a:pt x="5219958" y="0"/>
                  <a:pt x="5273040" y="53082"/>
                  <a:pt x="5273040" y="118562"/>
                </a:cubicBezTo>
                <a:lnTo>
                  <a:pt x="5273040" y="592798"/>
                </a:lnTo>
                <a:cubicBezTo>
                  <a:pt x="5273040" y="658278"/>
                  <a:pt x="5219958" y="711360"/>
                  <a:pt x="5154478" y="711360"/>
                </a:cubicBezTo>
                <a:lnTo>
                  <a:pt x="118562" y="711360"/>
                </a:lnTo>
                <a:cubicBezTo>
                  <a:pt x="53082" y="711360"/>
                  <a:pt x="0" y="658278"/>
                  <a:pt x="0" y="592798"/>
                </a:cubicBezTo>
                <a:lnTo>
                  <a:pt x="0" y="118562"/>
                </a:lnTo>
                <a:close/>
              </a:path>
            </a:pathLst>
          </a:custGeom>
          <a:solidFill>
            <a:schemeClr val="accent1"/>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356" tIns="122356" rIns="122356" bIns="122356" numCol="1" spcCol="1270" anchor="ctr" anchorCtr="0">
            <a:noAutofit/>
          </a:bodyPr>
          <a:lstStyle/>
          <a:p>
            <a:pPr defTabSz="1022350">
              <a:lnSpc>
                <a:spcPct val="90000"/>
              </a:lnSpc>
              <a:spcBef>
                <a:spcPct val="0"/>
              </a:spcBef>
              <a:spcAft>
                <a:spcPct val="35000"/>
              </a:spcAft>
            </a:pPr>
            <a:r>
              <a:rPr lang="zh-CN" altLang="en-US" sz="2300" b="1" dirty="0">
                <a:cs typeface="+mn-ea"/>
                <a:sym typeface="+mn-lt"/>
              </a:rPr>
              <a:t>期望满足条件</a:t>
            </a:r>
          </a:p>
        </p:txBody>
      </p:sp>
      <p:sp>
        <p:nvSpPr>
          <p:cNvPr id="63" name="矩形 62"/>
          <p:cNvSpPr/>
          <p:nvPr/>
        </p:nvSpPr>
        <p:spPr>
          <a:xfrm>
            <a:off x="4206240" y="2466730"/>
            <a:ext cx="5273040" cy="646331"/>
          </a:xfrm>
          <a:prstGeom prst="rect">
            <a:avLst/>
          </a:prstGeom>
        </p:spPr>
        <p:txBody>
          <a:bodyPr wrap="square">
            <a:spAutoFit/>
          </a:bodyPr>
          <a:lstStyle/>
          <a:p>
            <a:pPr algn="just"/>
            <a:r>
              <a:rPr lang="zh-CN" altLang="en-US" dirty="0">
                <a:solidFill>
                  <a:schemeClr val="bg2">
                    <a:lumMod val="25000"/>
                  </a:schemeClr>
                </a:solidFill>
                <a:cs typeface="+mn-ea"/>
                <a:sym typeface="+mn-lt"/>
              </a:rPr>
              <a:t>用户能够直接在程序中进行收发查看信件操作，替代一部分网页版电子邮箱的功能</a:t>
            </a:r>
            <a:endParaRPr lang="en-US" altLang="zh-CN" dirty="0">
              <a:solidFill>
                <a:schemeClr val="bg2">
                  <a:lumMod val="25000"/>
                </a:schemeClr>
              </a:solidFill>
              <a:cs typeface="+mn-ea"/>
              <a:sym typeface="+mn-lt"/>
            </a:endParaRPr>
          </a:p>
        </p:txBody>
      </p:sp>
      <p:sp>
        <p:nvSpPr>
          <p:cNvPr id="7" name="矩形 6">
            <a:extLst>
              <a:ext uri="{FF2B5EF4-FFF2-40B4-BE49-F238E27FC236}">
                <a16:creationId xmlns:a16="http://schemas.microsoft.com/office/drawing/2014/main" id="{0DA95C88-48DB-40B0-BAEE-2FA36D075469}"/>
              </a:ext>
            </a:extLst>
          </p:cNvPr>
          <p:cNvSpPr/>
          <p:nvPr/>
        </p:nvSpPr>
        <p:spPr>
          <a:xfrm>
            <a:off x="4206240" y="5055547"/>
            <a:ext cx="5273040" cy="1754326"/>
          </a:xfrm>
          <a:prstGeom prst="rect">
            <a:avLst/>
          </a:prstGeom>
        </p:spPr>
        <p:txBody>
          <a:bodyPr wrap="square">
            <a:spAutoFit/>
          </a:bodyPr>
          <a:lstStyle/>
          <a:p>
            <a:pPr algn="just"/>
            <a:r>
              <a:rPr lang="en-US" altLang="zh-CN" dirty="0">
                <a:solidFill>
                  <a:schemeClr val="bg2">
                    <a:lumMod val="25000"/>
                  </a:schemeClr>
                </a:solidFill>
                <a:cs typeface="+mn-ea"/>
                <a:sym typeface="+mn-lt"/>
              </a:rPr>
              <a:t>1.</a:t>
            </a:r>
            <a:r>
              <a:rPr lang="zh-CN" altLang="en-US" dirty="0">
                <a:solidFill>
                  <a:schemeClr val="bg2">
                    <a:lumMod val="25000"/>
                  </a:schemeClr>
                </a:solidFill>
                <a:cs typeface="+mn-ea"/>
                <a:sym typeface="+mn-lt"/>
              </a:rPr>
              <a:t>用户打开程序，登陆后选择邮件，显示邮件详细内容</a:t>
            </a:r>
          </a:p>
          <a:p>
            <a:pPr algn="just"/>
            <a:r>
              <a:rPr lang="en-US" altLang="zh-CN" dirty="0">
                <a:solidFill>
                  <a:schemeClr val="bg2">
                    <a:lumMod val="25000"/>
                  </a:schemeClr>
                </a:solidFill>
                <a:cs typeface="+mn-ea"/>
                <a:sym typeface="+mn-lt"/>
              </a:rPr>
              <a:t>2.</a:t>
            </a:r>
            <a:r>
              <a:rPr lang="zh-CN" altLang="en-US" dirty="0">
                <a:solidFill>
                  <a:schemeClr val="bg2">
                    <a:lumMod val="25000"/>
                  </a:schemeClr>
                </a:solidFill>
                <a:cs typeface="+mn-ea"/>
                <a:sym typeface="+mn-lt"/>
              </a:rPr>
              <a:t>用户打开程序后，登陆后选择写信，可以寄出邮件</a:t>
            </a:r>
          </a:p>
          <a:p>
            <a:pPr algn="just"/>
            <a:r>
              <a:rPr lang="en-US" altLang="zh-CN" dirty="0">
                <a:solidFill>
                  <a:schemeClr val="bg2">
                    <a:lumMod val="25000"/>
                  </a:schemeClr>
                </a:solidFill>
                <a:cs typeface="+mn-ea"/>
                <a:sym typeface="+mn-lt"/>
              </a:rPr>
              <a:t>3.</a:t>
            </a:r>
            <a:r>
              <a:rPr lang="zh-CN" altLang="en-US" dirty="0">
                <a:solidFill>
                  <a:schemeClr val="bg2">
                    <a:lumMod val="25000"/>
                  </a:schemeClr>
                </a:solidFill>
                <a:cs typeface="+mn-ea"/>
                <a:sym typeface="+mn-lt"/>
              </a:rPr>
              <a:t>用户打开程序后，登陆后选择删除，可以删除邮件</a:t>
            </a:r>
            <a:endParaRPr lang="en-US" altLang="zh-CN" dirty="0">
              <a:solidFill>
                <a:schemeClr val="bg2">
                  <a:lumMod val="25000"/>
                </a:schemeClr>
              </a:solidFill>
              <a:cs typeface="+mn-ea"/>
              <a:sym typeface="+mn-lt"/>
            </a:endParaRPr>
          </a:p>
        </p:txBody>
      </p:sp>
    </p:spTree>
    <p:extLst>
      <p:ext uri="{BB962C8B-B14F-4D97-AF65-F5344CB8AC3E}">
        <p14:creationId xmlns:p14="http://schemas.microsoft.com/office/powerpoint/2010/main" val="186342801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3"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50102" y="2869132"/>
            <a:ext cx="1826142" cy="584775"/>
          </a:xfrm>
          <a:prstGeom prst="rect">
            <a:avLst/>
          </a:prstGeom>
          <a:noFill/>
        </p:spPr>
        <p:txBody>
          <a:bodyPr wrap="none" rtlCol="0">
            <a:spAutoFit/>
          </a:bodyPr>
          <a:lstStyle/>
          <a:p>
            <a:pPr algn="ctr"/>
            <a:r>
              <a:rPr lang="zh-CN" altLang="en-US" sz="3200" b="1" dirty="0">
                <a:solidFill>
                  <a:schemeClr val="bg1"/>
                </a:solidFill>
                <a:effectLst>
                  <a:outerShdw blurRad="38100" dist="76200" dir="2700000" algn="tl">
                    <a:srgbClr val="000000">
                      <a:alpha val="10000"/>
                    </a:srgbClr>
                  </a:outerShdw>
                </a:effectLst>
                <a:cs typeface="+mn-ea"/>
                <a:sym typeface="+mn-lt"/>
              </a:rPr>
              <a:t>需求分析</a:t>
            </a:r>
          </a:p>
        </p:txBody>
      </p:sp>
      <p:sp>
        <p:nvSpPr>
          <p:cNvPr id="36" name="文本框 35"/>
          <p:cNvSpPr txBox="1"/>
          <p:nvPr/>
        </p:nvSpPr>
        <p:spPr>
          <a:xfrm>
            <a:off x="714586" y="2609477"/>
            <a:ext cx="897169" cy="338554"/>
          </a:xfrm>
          <a:prstGeom prst="rect">
            <a:avLst/>
          </a:prstGeom>
          <a:noFill/>
        </p:spPr>
        <p:txBody>
          <a:bodyPr wrap="none" rtlCol="0">
            <a:spAutoFit/>
          </a:bodyPr>
          <a:lstStyle/>
          <a:p>
            <a:pPr algn="ctr"/>
            <a:r>
              <a:rPr lang="en-US" altLang="zh-CN" sz="1600" b="1">
                <a:solidFill>
                  <a:schemeClr val="bg1"/>
                </a:solidFill>
                <a:effectLst>
                  <a:outerShdw blurRad="38100" dist="76200" dir="2700000" algn="tl">
                    <a:srgbClr val="000000">
                      <a:alpha val="10000"/>
                    </a:srgbClr>
                  </a:outerShdw>
                </a:effectLst>
                <a:cs typeface="+mn-ea"/>
                <a:sym typeface="+mn-lt"/>
              </a:rPr>
              <a:t>PART 1</a:t>
            </a:r>
            <a:endParaRPr lang="zh-CN" altLang="en-US" sz="1600" b="1">
              <a:solidFill>
                <a:schemeClr val="bg1"/>
              </a:solidFill>
              <a:effectLst>
                <a:outerShdw blurRad="38100" dist="76200" dir="2700000" algn="tl">
                  <a:srgbClr val="000000">
                    <a:alpha val="10000"/>
                  </a:srgbClr>
                </a:outerShdw>
              </a:effectLst>
              <a:cs typeface="+mn-ea"/>
              <a:sym typeface="+mn-lt"/>
            </a:endParaRPr>
          </a:p>
        </p:txBody>
      </p:sp>
      <p:sp>
        <p:nvSpPr>
          <p:cNvPr id="59" name="任意多边形 58"/>
          <p:cNvSpPr/>
          <p:nvPr/>
        </p:nvSpPr>
        <p:spPr>
          <a:xfrm>
            <a:off x="4206240" y="1613008"/>
            <a:ext cx="5273040" cy="549790"/>
          </a:xfrm>
          <a:custGeom>
            <a:avLst/>
            <a:gdLst>
              <a:gd name="connsiteX0" fmla="*/ 0 w 5273040"/>
              <a:gd name="connsiteY0" fmla="*/ 118562 h 711360"/>
              <a:gd name="connsiteX1" fmla="*/ 118562 w 5273040"/>
              <a:gd name="connsiteY1" fmla="*/ 0 h 711360"/>
              <a:gd name="connsiteX2" fmla="*/ 5154478 w 5273040"/>
              <a:gd name="connsiteY2" fmla="*/ 0 h 711360"/>
              <a:gd name="connsiteX3" fmla="*/ 5273040 w 5273040"/>
              <a:gd name="connsiteY3" fmla="*/ 118562 h 711360"/>
              <a:gd name="connsiteX4" fmla="*/ 5273040 w 5273040"/>
              <a:gd name="connsiteY4" fmla="*/ 592798 h 711360"/>
              <a:gd name="connsiteX5" fmla="*/ 5154478 w 5273040"/>
              <a:gd name="connsiteY5" fmla="*/ 711360 h 711360"/>
              <a:gd name="connsiteX6" fmla="*/ 118562 w 5273040"/>
              <a:gd name="connsiteY6" fmla="*/ 711360 h 711360"/>
              <a:gd name="connsiteX7" fmla="*/ 0 w 5273040"/>
              <a:gd name="connsiteY7" fmla="*/ 592798 h 711360"/>
              <a:gd name="connsiteX8" fmla="*/ 0 w 5273040"/>
              <a:gd name="connsiteY8" fmla="*/ 118562 h 71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3040" h="711360">
                <a:moveTo>
                  <a:pt x="0" y="118562"/>
                </a:moveTo>
                <a:cubicBezTo>
                  <a:pt x="0" y="53082"/>
                  <a:pt x="53082" y="0"/>
                  <a:pt x="118562" y="0"/>
                </a:cubicBezTo>
                <a:lnTo>
                  <a:pt x="5154478" y="0"/>
                </a:lnTo>
                <a:cubicBezTo>
                  <a:pt x="5219958" y="0"/>
                  <a:pt x="5273040" y="53082"/>
                  <a:pt x="5273040" y="118562"/>
                </a:cubicBezTo>
                <a:lnTo>
                  <a:pt x="5273040" y="592798"/>
                </a:lnTo>
                <a:cubicBezTo>
                  <a:pt x="5273040" y="658278"/>
                  <a:pt x="5219958" y="711360"/>
                  <a:pt x="5154478" y="711360"/>
                </a:cubicBezTo>
                <a:lnTo>
                  <a:pt x="118562" y="711360"/>
                </a:lnTo>
                <a:cubicBezTo>
                  <a:pt x="53082" y="711360"/>
                  <a:pt x="0" y="658278"/>
                  <a:pt x="0" y="592798"/>
                </a:cubicBezTo>
                <a:lnTo>
                  <a:pt x="0" y="118562"/>
                </a:lnTo>
                <a:close/>
              </a:path>
            </a:pathLst>
          </a:custGeom>
          <a:solidFill>
            <a:schemeClr val="accent1"/>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356" tIns="122356" rIns="122356" bIns="122356" numCol="1" spcCol="1270" anchor="ctr" anchorCtr="0">
            <a:noAutofit/>
          </a:bodyPr>
          <a:lstStyle/>
          <a:p>
            <a:pPr defTabSz="1022350">
              <a:lnSpc>
                <a:spcPct val="90000"/>
              </a:lnSpc>
              <a:spcBef>
                <a:spcPct val="0"/>
              </a:spcBef>
              <a:spcAft>
                <a:spcPct val="35000"/>
              </a:spcAft>
            </a:pPr>
            <a:r>
              <a:rPr lang="zh-CN" altLang="en-US" sz="2300" b="1" dirty="0">
                <a:cs typeface="+mn-ea"/>
                <a:sym typeface="+mn-lt"/>
              </a:rPr>
              <a:t>需求来源及构思</a:t>
            </a:r>
          </a:p>
        </p:txBody>
      </p:sp>
      <p:sp>
        <p:nvSpPr>
          <p:cNvPr id="61" name="任意多边形 60"/>
          <p:cNvSpPr/>
          <p:nvPr/>
        </p:nvSpPr>
        <p:spPr>
          <a:xfrm>
            <a:off x="4206240" y="3970992"/>
            <a:ext cx="5273040" cy="549790"/>
          </a:xfrm>
          <a:custGeom>
            <a:avLst/>
            <a:gdLst>
              <a:gd name="connsiteX0" fmla="*/ 0 w 5273040"/>
              <a:gd name="connsiteY0" fmla="*/ 118562 h 711360"/>
              <a:gd name="connsiteX1" fmla="*/ 118562 w 5273040"/>
              <a:gd name="connsiteY1" fmla="*/ 0 h 711360"/>
              <a:gd name="connsiteX2" fmla="*/ 5154478 w 5273040"/>
              <a:gd name="connsiteY2" fmla="*/ 0 h 711360"/>
              <a:gd name="connsiteX3" fmla="*/ 5273040 w 5273040"/>
              <a:gd name="connsiteY3" fmla="*/ 118562 h 711360"/>
              <a:gd name="connsiteX4" fmla="*/ 5273040 w 5273040"/>
              <a:gd name="connsiteY4" fmla="*/ 592798 h 711360"/>
              <a:gd name="connsiteX5" fmla="*/ 5154478 w 5273040"/>
              <a:gd name="connsiteY5" fmla="*/ 711360 h 711360"/>
              <a:gd name="connsiteX6" fmla="*/ 118562 w 5273040"/>
              <a:gd name="connsiteY6" fmla="*/ 711360 h 711360"/>
              <a:gd name="connsiteX7" fmla="*/ 0 w 5273040"/>
              <a:gd name="connsiteY7" fmla="*/ 592798 h 711360"/>
              <a:gd name="connsiteX8" fmla="*/ 0 w 5273040"/>
              <a:gd name="connsiteY8" fmla="*/ 118562 h 71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3040" h="711360">
                <a:moveTo>
                  <a:pt x="0" y="118562"/>
                </a:moveTo>
                <a:cubicBezTo>
                  <a:pt x="0" y="53082"/>
                  <a:pt x="53082" y="0"/>
                  <a:pt x="118562" y="0"/>
                </a:cubicBezTo>
                <a:lnTo>
                  <a:pt x="5154478" y="0"/>
                </a:lnTo>
                <a:cubicBezTo>
                  <a:pt x="5219958" y="0"/>
                  <a:pt x="5273040" y="53082"/>
                  <a:pt x="5273040" y="118562"/>
                </a:cubicBezTo>
                <a:lnTo>
                  <a:pt x="5273040" y="592798"/>
                </a:lnTo>
                <a:cubicBezTo>
                  <a:pt x="5273040" y="658278"/>
                  <a:pt x="5219958" y="711360"/>
                  <a:pt x="5154478" y="711360"/>
                </a:cubicBezTo>
                <a:lnTo>
                  <a:pt x="118562" y="711360"/>
                </a:lnTo>
                <a:cubicBezTo>
                  <a:pt x="53082" y="711360"/>
                  <a:pt x="0" y="658278"/>
                  <a:pt x="0" y="592798"/>
                </a:cubicBezTo>
                <a:lnTo>
                  <a:pt x="0" y="118562"/>
                </a:lnTo>
                <a:close/>
              </a:path>
            </a:pathLst>
          </a:custGeom>
          <a:solidFill>
            <a:schemeClr val="accent1"/>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356" tIns="122356" rIns="122356" bIns="122356" numCol="1" spcCol="1270" anchor="ctr" anchorCtr="0">
            <a:noAutofit/>
          </a:bodyPr>
          <a:lstStyle/>
          <a:p>
            <a:pPr defTabSz="1022350">
              <a:lnSpc>
                <a:spcPct val="90000"/>
              </a:lnSpc>
              <a:spcBef>
                <a:spcPct val="0"/>
              </a:spcBef>
              <a:spcAft>
                <a:spcPct val="35000"/>
              </a:spcAft>
            </a:pPr>
            <a:r>
              <a:rPr lang="zh-CN" altLang="en-US" sz="2300" b="1" dirty="0">
                <a:cs typeface="+mn-ea"/>
                <a:sym typeface="+mn-lt"/>
              </a:rPr>
              <a:t>期望满足条件</a:t>
            </a:r>
          </a:p>
        </p:txBody>
      </p:sp>
      <p:sp>
        <p:nvSpPr>
          <p:cNvPr id="63" name="矩形 62"/>
          <p:cNvSpPr/>
          <p:nvPr/>
        </p:nvSpPr>
        <p:spPr>
          <a:xfrm>
            <a:off x="4206240" y="2466730"/>
            <a:ext cx="5273040" cy="646331"/>
          </a:xfrm>
          <a:prstGeom prst="rect">
            <a:avLst/>
          </a:prstGeom>
        </p:spPr>
        <p:txBody>
          <a:bodyPr wrap="square">
            <a:spAutoFit/>
          </a:bodyPr>
          <a:lstStyle/>
          <a:p>
            <a:pPr algn="just"/>
            <a:r>
              <a:rPr lang="zh-CN" altLang="en-US" dirty="0">
                <a:solidFill>
                  <a:schemeClr val="bg2">
                    <a:lumMod val="25000"/>
                  </a:schemeClr>
                </a:solidFill>
                <a:cs typeface="+mn-ea"/>
                <a:sym typeface="+mn-lt"/>
              </a:rPr>
              <a:t>寻找不到邮件的用户可以通过反垃圾邮件系统查看垃圾邮件，以便防止误处理</a:t>
            </a:r>
            <a:endParaRPr lang="en-US" altLang="zh-CN" dirty="0">
              <a:solidFill>
                <a:schemeClr val="bg2">
                  <a:lumMod val="25000"/>
                </a:schemeClr>
              </a:solidFill>
              <a:cs typeface="+mn-ea"/>
              <a:sym typeface="+mn-lt"/>
            </a:endParaRPr>
          </a:p>
        </p:txBody>
      </p:sp>
      <p:sp>
        <p:nvSpPr>
          <p:cNvPr id="7" name="矩形 6">
            <a:extLst>
              <a:ext uri="{FF2B5EF4-FFF2-40B4-BE49-F238E27FC236}">
                <a16:creationId xmlns:a16="http://schemas.microsoft.com/office/drawing/2014/main" id="{759D1707-0590-4449-ACF5-5F8E2455FDBE}"/>
              </a:ext>
            </a:extLst>
          </p:cNvPr>
          <p:cNvSpPr/>
          <p:nvPr/>
        </p:nvSpPr>
        <p:spPr>
          <a:xfrm>
            <a:off x="4206240" y="5055547"/>
            <a:ext cx="5273040" cy="1200329"/>
          </a:xfrm>
          <a:prstGeom prst="rect">
            <a:avLst/>
          </a:prstGeom>
        </p:spPr>
        <p:txBody>
          <a:bodyPr wrap="square">
            <a:spAutoFit/>
          </a:bodyPr>
          <a:lstStyle/>
          <a:p>
            <a:pPr algn="just"/>
            <a:r>
              <a:rPr lang="en-US" altLang="zh-CN" dirty="0">
                <a:solidFill>
                  <a:schemeClr val="bg2">
                    <a:lumMod val="25000"/>
                  </a:schemeClr>
                </a:solidFill>
                <a:cs typeface="+mn-ea"/>
                <a:sym typeface="+mn-lt"/>
              </a:rPr>
              <a:t>1.</a:t>
            </a:r>
            <a:r>
              <a:rPr lang="zh-CN" altLang="en-US" dirty="0">
                <a:solidFill>
                  <a:schemeClr val="bg2">
                    <a:lumMod val="25000"/>
                  </a:schemeClr>
                </a:solidFill>
                <a:cs typeface="+mn-ea"/>
                <a:sym typeface="+mn-lt"/>
              </a:rPr>
              <a:t>用户打开程序，选择找回，然后进入垃圾文件列表，点击查看内容</a:t>
            </a:r>
          </a:p>
          <a:p>
            <a:pPr algn="just"/>
            <a:r>
              <a:rPr lang="en-US" altLang="zh-CN" dirty="0">
                <a:solidFill>
                  <a:schemeClr val="bg2">
                    <a:lumMod val="25000"/>
                  </a:schemeClr>
                </a:solidFill>
                <a:cs typeface="+mn-ea"/>
                <a:sym typeface="+mn-lt"/>
              </a:rPr>
              <a:t>2.</a:t>
            </a:r>
            <a:r>
              <a:rPr lang="zh-CN" altLang="en-US" dirty="0">
                <a:solidFill>
                  <a:schemeClr val="bg2">
                    <a:lumMod val="25000"/>
                  </a:schemeClr>
                </a:solidFill>
                <a:cs typeface="+mn-ea"/>
                <a:sym typeface="+mn-lt"/>
              </a:rPr>
              <a:t>用户打开程序，选择找回，没有垃圾邮件，显示无垃圾邮件</a:t>
            </a:r>
            <a:endParaRPr lang="en-US" altLang="zh-CN" dirty="0">
              <a:solidFill>
                <a:schemeClr val="bg2">
                  <a:lumMod val="25000"/>
                </a:schemeClr>
              </a:solidFill>
              <a:cs typeface="+mn-ea"/>
              <a:sym typeface="+mn-lt"/>
            </a:endParaRPr>
          </a:p>
        </p:txBody>
      </p:sp>
    </p:spTree>
    <p:extLst>
      <p:ext uri="{BB962C8B-B14F-4D97-AF65-F5344CB8AC3E}">
        <p14:creationId xmlns:p14="http://schemas.microsoft.com/office/powerpoint/2010/main" val="266627167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3"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50102" y="2869132"/>
            <a:ext cx="1826142" cy="584775"/>
          </a:xfrm>
          <a:prstGeom prst="rect">
            <a:avLst/>
          </a:prstGeom>
          <a:noFill/>
        </p:spPr>
        <p:txBody>
          <a:bodyPr wrap="none" rtlCol="0">
            <a:spAutoFit/>
          </a:bodyPr>
          <a:lstStyle/>
          <a:p>
            <a:pPr algn="ctr"/>
            <a:r>
              <a:rPr lang="zh-CN" altLang="en-US" sz="3200" b="1" dirty="0">
                <a:solidFill>
                  <a:schemeClr val="bg1"/>
                </a:solidFill>
                <a:effectLst>
                  <a:outerShdw blurRad="38100" dist="76200" dir="2700000" algn="tl">
                    <a:srgbClr val="000000">
                      <a:alpha val="10000"/>
                    </a:srgbClr>
                  </a:outerShdw>
                </a:effectLst>
                <a:cs typeface="+mn-ea"/>
                <a:sym typeface="+mn-lt"/>
              </a:rPr>
              <a:t>需求分析</a:t>
            </a:r>
          </a:p>
        </p:txBody>
      </p:sp>
      <p:sp>
        <p:nvSpPr>
          <p:cNvPr id="36" name="文本框 35"/>
          <p:cNvSpPr txBox="1"/>
          <p:nvPr/>
        </p:nvSpPr>
        <p:spPr>
          <a:xfrm>
            <a:off x="714586" y="2609477"/>
            <a:ext cx="897169" cy="338554"/>
          </a:xfrm>
          <a:prstGeom prst="rect">
            <a:avLst/>
          </a:prstGeom>
          <a:noFill/>
        </p:spPr>
        <p:txBody>
          <a:bodyPr wrap="none" rtlCol="0">
            <a:spAutoFit/>
          </a:bodyPr>
          <a:lstStyle/>
          <a:p>
            <a:pPr algn="ctr"/>
            <a:r>
              <a:rPr lang="en-US" altLang="zh-CN" sz="1600" b="1">
                <a:solidFill>
                  <a:schemeClr val="bg1"/>
                </a:solidFill>
                <a:effectLst>
                  <a:outerShdw blurRad="38100" dist="76200" dir="2700000" algn="tl">
                    <a:srgbClr val="000000">
                      <a:alpha val="10000"/>
                    </a:srgbClr>
                  </a:outerShdw>
                </a:effectLst>
                <a:cs typeface="+mn-ea"/>
                <a:sym typeface="+mn-lt"/>
              </a:rPr>
              <a:t>PART 1</a:t>
            </a:r>
            <a:endParaRPr lang="zh-CN" altLang="en-US" sz="1600" b="1">
              <a:solidFill>
                <a:schemeClr val="bg1"/>
              </a:solidFill>
              <a:effectLst>
                <a:outerShdw blurRad="38100" dist="76200" dir="2700000" algn="tl">
                  <a:srgbClr val="000000">
                    <a:alpha val="10000"/>
                  </a:srgbClr>
                </a:outerShdw>
              </a:effectLst>
              <a:cs typeface="+mn-ea"/>
              <a:sym typeface="+mn-lt"/>
            </a:endParaRPr>
          </a:p>
        </p:txBody>
      </p:sp>
      <p:sp>
        <p:nvSpPr>
          <p:cNvPr id="59" name="任意多边形 58"/>
          <p:cNvSpPr/>
          <p:nvPr/>
        </p:nvSpPr>
        <p:spPr>
          <a:xfrm>
            <a:off x="4206240" y="1613008"/>
            <a:ext cx="5273040" cy="549790"/>
          </a:xfrm>
          <a:custGeom>
            <a:avLst/>
            <a:gdLst>
              <a:gd name="connsiteX0" fmla="*/ 0 w 5273040"/>
              <a:gd name="connsiteY0" fmla="*/ 118562 h 711360"/>
              <a:gd name="connsiteX1" fmla="*/ 118562 w 5273040"/>
              <a:gd name="connsiteY1" fmla="*/ 0 h 711360"/>
              <a:gd name="connsiteX2" fmla="*/ 5154478 w 5273040"/>
              <a:gd name="connsiteY2" fmla="*/ 0 h 711360"/>
              <a:gd name="connsiteX3" fmla="*/ 5273040 w 5273040"/>
              <a:gd name="connsiteY3" fmla="*/ 118562 h 711360"/>
              <a:gd name="connsiteX4" fmla="*/ 5273040 w 5273040"/>
              <a:gd name="connsiteY4" fmla="*/ 592798 h 711360"/>
              <a:gd name="connsiteX5" fmla="*/ 5154478 w 5273040"/>
              <a:gd name="connsiteY5" fmla="*/ 711360 h 711360"/>
              <a:gd name="connsiteX6" fmla="*/ 118562 w 5273040"/>
              <a:gd name="connsiteY6" fmla="*/ 711360 h 711360"/>
              <a:gd name="connsiteX7" fmla="*/ 0 w 5273040"/>
              <a:gd name="connsiteY7" fmla="*/ 592798 h 711360"/>
              <a:gd name="connsiteX8" fmla="*/ 0 w 5273040"/>
              <a:gd name="connsiteY8" fmla="*/ 118562 h 71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3040" h="711360">
                <a:moveTo>
                  <a:pt x="0" y="118562"/>
                </a:moveTo>
                <a:cubicBezTo>
                  <a:pt x="0" y="53082"/>
                  <a:pt x="53082" y="0"/>
                  <a:pt x="118562" y="0"/>
                </a:cubicBezTo>
                <a:lnTo>
                  <a:pt x="5154478" y="0"/>
                </a:lnTo>
                <a:cubicBezTo>
                  <a:pt x="5219958" y="0"/>
                  <a:pt x="5273040" y="53082"/>
                  <a:pt x="5273040" y="118562"/>
                </a:cubicBezTo>
                <a:lnTo>
                  <a:pt x="5273040" y="592798"/>
                </a:lnTo>
                <a:cubicBezTo>
                  <a:pt x="5273040" y="658278"/>
                  <a:pt x="5219958" y="711360"/>
                  <a:pt x="5154478" y="711360"/>
                </a:cubicBezTo>
                <a:lnTo>
                  <a:pt x="118562" y="711360"/>
                </a:lnTo>
                <a:cubicBezTo>
                  <a:pt x="53082" y="711360"/>
                  <a:pt x="0" y="658278"/>
                  <a:pt x="0" y="592798"/>
                </a:cubicBezTo>
                <a:lnTo>
                  <a:pt x="0" y="118562"/>
                </a:lnTo>
                <a:close/>
              </a:path>
            </a:pathLst>
          </a:custGeom>
          <a:solidFill>
            <a:schemeClr val="accent1"/>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356" tIns="122356" rIns="122356" bIns="122356" numCol="1" spcCol="1270" anchor="ctr" anchorCtr="0">
            <a:noAutofit/>
          </a:bodyPr>
          <a:lstStyle/>
          <a:p>
            <a:pPr defTabSz="1022350">
              <a:lnSpc>
                <a:spcPct val="90000"/>
              </a:lnSpc>
              <a:spcBef>
                <a:spcPct val="0"/>
              </a:spcBef>
              <a:spcAft>
                <a:spcPct val="35000"/>
              </a:spcAft>
            </a:pPr>
            <a:r>
              <a:rPr lang="zh-CN" altLang="en-US" sz="2300" b="1" dirty="0">
                <a:cs typeface="+mn-ea"/>
                <a:sym typeface="+mn-lt"/>
              </a:rPr>
              <a:t>需求来源及构思</a:t>
            </a:r>
          </a:p>
        </p:txBody>
      </p:sp>
      <p:sp>
        <p:nvSpPr>
          <p:cNvPr id="61" name="任意多边形 60"/>
          <p:cNvSpPr/>
          <p:nvPr/>
        </p:nvSpPr>
        <p:spPr>
          <a:xfrm>
            <a:off x="4206240" y="3970992"/>
            <a:ext cx="5273040" cy="549790"/>
          </a:xfrm>
          <a:custGeom>
            <a:avLst/>
            <a:gdLst>
              <a:gd name="connsiteX0" fmla="*/ 0 w 5273040"/>
              <a:gd name="connsiteY0" fmla="*/ 118562 h 711360"/>
              <a:gd name="connsiteX1" fmla="*/ 118562 w 5273040"/>
              <a:gd name="connsiteY1" fmla="*/ 0 h 711360"/>
              <a:gd name="connsiteX2" fmla="*/ 5154478 w 5273040"/>
              <a:gd name="connsiteY2" fmla="*/ 0 h 711360"/>
              <a:gd name="connsiteX3" fmla="*/ 5273040 w 5273040"/>
              <a:gd name="connsiteY3" fmla="*/ 118562 h 711360"/>
              <a:gd name="connsiteX4" fmla="*/ 5273040 w 5273040"/>
              <a:gd name="connsiteY4" fmla="*/ 592798 h 711360"/>
              <a:gd name="connsiteX5" fmla="*/ 5154478 w 5273040"/>
              <a:gd name="connsiteY5" fmla="*/ 711360 h 711360"/>
              <a:gd name="connsiteX6" fmla="*/ 118562 w 5273040"/>
              <a:gd name="connsiteY6" fmla="*/ 711360 h 711360"/>
              <a:gd name="connsiteX7" fmla="*/ 0 w 5273040"/>
              <a:gd name="connsiteY7" fmla="*/ 592798 h 711360"/>
              <a:gd name="connsiteX8" fmla="*/ 0 w 5273040"/>
              <a:gd name="connsiteY8" fmla="*/ 118562 h 71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3040" h="711360">
                <a:moveTo>
                  <a:pt x="0" y="118562"/>
                </a:moveTo>
                <a:cubicBezTo>
                  <a:pt x="0" y="53082"/>
                  <a:pt x="53082" y="0"/>
                  <a:pt x="118562" y="0"/>
                </a:cubicBezTo>
                <a:lnTo>
                  <a:pt x="5154478" y="0"/>
                </a:lnTo>
                <a:cubicBezTo>
                  <a:pt x="5219958" y="0"/>
                  <a:pt x="5273040" y="53082"/>
                  <a:pt x="5273040" y="118562"/>
                </a:cubicBezTo>
                <a:lnTo>
                  <a:pt x="5273040" y="592798"/>
                </a:lnTo>
                <a:cubicBezTo>
                  <a:pt x="5273040" y="658278"/>
                  <a:pt x="5219958" y="711360"/>
                  <a:pt x="5154478" y="711360"/>
                </a:cubicBezTo>
                <a:lnTo>
                  <a:pt x="118562" y="711360"/>
                </a:lnTo>
                <a:cubicBezTo>
                  <a:pt x="53082" y="711360"/>
                  <a:pt x="0" y="658278"/>
                  <a:pt x="0" y="592798"/>
                </a:cubicBezTo>
                <a:lnTo>
                  <a:pt x="0" y="118562"/>
                </a:lnTo>
                <a:close/>
              </a:path>
            </a:pathLst>
          </a:custGeom>
          <a:solidFill>
            <a:schemeClr val="accent1"/>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356" tIns="122356" rIns="122356" bIns="122356" numCol="1" spcCol="1270" anchor="ctr" anchorCtr="0">
            <a:noAutofit/>
          </a:bodyPr>
          <a:lstStyle/>
          <a:p>
            <a:pPr defTabSz="1022350">
              <a:lnSpc>
                <a:spcPct val="90000"/>
              </a:lnSpc>
              <a:spcBef>
                <a:spcPct val="0"/>
              </a:spcBef>
              <a:spcAft>
                <a:spcPct val="35000"/>
              </a:spcAft>
            </a:pPr>
            <a:r>
              <a:rPr lang="zh-CN" altLang="en-US" sz="2300" b="1" dirty="0">
                <a:cs typeface="+mn-ea"/>
                <a:sym typeface="+mn-lt"/>
              </a:rPr>
              <a:t>期望满足条件</a:t>
            </a:r>
          </a:p>
        </p:txBody>
      </p:sp>
      <p:sp>
        <p:nvSpPr>
          <p:cNvPr id="63" name="矩形 62"/>
          <p:cNvSpPr/>
          <p:nvPr/>
        </p:nvSpPr>
        <p:spPr>
          <a:xfrm>
            <a:off x="4206240" y="2466730"/>
            <a:ext cx="5273040" cy="646331"/>
          </a:xfrm>
          <a:prstGeom prst="rect">
            <a:avLst/>
          </a:prstGeom>
        </p:spPr>
        <p:txBody>
          <a:bodyPr wrap="square">
            <a:spAutoFit/>
          </a:bodyPr>
          <a:lstStyle/>
          <a:p>
            <a:pPr algn="just"/>
            <a:r>
              <a:rPr lang="zh-CN" altLang="en-US" dirty="0">
                <a:solidFill>
                  <a:schemeClr val="bg2">
                    <a:lumMod val="25000"/>
                  </a:schemeClr>
                </a:solidFill>
                <a:cs typeface="+mn-ea"/>
                <a:sym typeface="+mn-lt"/>
              </a:rPr>
              <a:t>作为电脑性能不是很优秀的用户，希望能够流畅地运行反垃圾邮件系统。</a:t>
            </a:r>
            <a:endParaRPr lang="en-US" altLang="zh-CN" dirty="0">
              <a:solidFill>
                <a:schemeClr val="bg2">
                  <a:lumMod val="25000"/>
                </a:schemeClr>
              </a:solidFill>
              <a:cs typeface="+mn-ea"/>
              <a:sym typeface="+mn-lt"/>
            </a:endParaRPr>
          </a:p>
        </p:txBody>
      </p:sp>
      <p:sp>
        <p:nvSpPr>
          <p:cNvPr id="7" name="矩形 6">
            <a:extLst>
              <a:ext uri="{FF2B5EF4-FFF2-40B4-BE49-F238E27FC236}">
                <a16:creationId xmlns:a16="http://schemas.microsoft.com/office/drawing/2014/main" id="{C128CA73-5430-48E9-894F-753840200A99}"/>
              </a:ext>
            </a:extLst>
          </p:cNvPr>
          <p:cNvSpPr/>
          <p:nvPr/>
        </p:nvSpPr>
        <p:spPr>
          <a:xfrm>
            <a:off x="4206240" y="4921826"/>
            <a:ext cx="5273040" cy="646331"/>
          </a:xfrm>
          <a:prstGeom prst="rect">
            <a:avLst/>
          </a:prstGeom>
        </p:spPr>
        <p:txBody>
          <a:bodyPr wrap="square">
            <a:spAutoFit/>
          </a:bodyPr>
          <a:lstStyle/>
          <a:p>
            <a:pPr algn="just"/>
            <a:r>
              <a:rPr lang="en-US" altLang="zh-CN" dirty="0">
                <a:solidFill>
                  <a:schemeClr val="bg2">
                    <a:lumMod val="25000"/>
                  </a:schemeClr>
                </a:solidFill>
                <a:cs typeface="+mn-ea"/>
                <a:sym typeface="+mn-lt"/>
              </a:rPr>
              <a:t>1.</a:t>
            </a:r>
            <a:r>
              <a:rPr lang="zh-CN" altLang="en-US" dirty="0">
                <a:solidFill>
                  <a:schemeClr val="bg2">
                    <a:lumMod val="25000"/>
                  </a:schemeClr>
                </a:solidFill>
                <a:cs typeface="+mn-ea"/>
                <a:sym typeface="+mn-lt"/>
              </a:rPr>
              <a:t>用户打开邮箱导入邮件用时不超过十秒；</a:t>
            </a:r>
          </a:p>
          <a:p>
            <a:pPr algn="just"/>
            <a:r>
              <a:rPr lang="en-US" altLang="zh-CN" dirty="0">
                <a:solidFill>
                  <a:schemeClr val="bg2">
                    <a:lumMod val="25000"/>
                  </a:schemeClr>
                </a:solidFill>
                <a:cs typeface="+mn-ea"/>
                <a:sym typeface="+mn-lt"/>
              </a:rPr>
              <a:t>2.</a:t>
            </a:r>
            <a:r>
              <a:rPr lang="zh-CN" altLang="en-US" dirty="0">
                <a:solidFill>
                  <a:schemeClr val="bg2">
                    <a:lumMod val="25000"/>
                  </a:schemeClr>
                </a:solidFill>
                <a:cs typeface="+mn-ea"/>
                <a:sym typeface="+mn-lt"/>
              </a:rPr>
              <a:t>用户进行垃圾邮件识别用时不超过</a:t>
            </a:r>
            <a:r>
              <a:rPr lang="en-US" altLang="zh-CN" dirty="0">
                <a:solidFill>
                  <a:schemeClr val="bg2">
                    <a:lumMod val="25000"/>
                  </a:schemeClr>
                </a:solidFill>
                <a:cs typeface="+mn-ea"/>
                <a:sym typeface="+mn-lt"/>
              </a:rPr>
              <a:t>30</a:t>
            </a:r>
            <a:r>
              <a:rPr lang="zh-CN" altLang="en-US" dirty="0">
                <a:solidFill>
                  <a:schemeClr val="bg2">
                    <a:lumMod val="25000"/>
                  </a:schemeClr>
                </a:solidFill>
                <a:cs typeface="+mn-ea"/>
                <a:sym typeface="+mn-lt"/>
              </a:rPr>
              <a:t>秒。</a:t>
            </a:r>
          </a:p>
        </p:txBody>
      </p:sp>
    </p:spTree>
    <p:extLst>
      <p:ext uri="{BB962C8B-B14F-4D97-AF65-F5344CB8AC3E}">
        <p14:creationId xmlns:p14="http://schemas.microsoft.com/office/powerpoint/2010/main" val="292088593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3"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50102" y="2869132"/>
            <a:ext cx="1826142" cy="584775"/>
          </a:xfrm>
          <a:prstGeom prst="rect">
            <a:avLst/>
          </a:prstGeom>
          <a:noFill/>
        </p:spPr>
        <p:txBody>
          <a:bodyPr wrap="none" rtlCol="0">
            <a:spAutoFit/>
          </a:bodyPr>
          <a:lstStyle/>
          <a:p>
            <a:pPr algn="ctr"/>
            <a:r>
              <a:rPr lang="zh-CN" altLang="en-US" sz="3200" b="1" dirty="0">
                <a:solidFill>
                  <a:schemeClr val="bg1"/>
                </a:solidFill>
                <a:effectLst>
                  <a:outerShdw blurRad="38100" dist="76200" dir="2700000" algn="tl">
                    <a:srgbClr val="000000">
                      <a:alpha val="10000"/>
                    </a:srgbClr>
                  </a:outerShdw>
                </a:effectLst>
                <a:cs typeface="+mn-ea"/>
                <a:sym typeface="+mn-lt"/>
              </a:rPr>
              <a:t>需求分析</a:t>
            </a:r>
          </a:p>
        </p:txBody>
      </p:sp>
      <p:sp>
        <p:nvSpPr>
          <p:cNvPr id="36" name="文本框 35"/>
          <p:cNvSpPr txBox="1"/>
          <p:nvPr/>
        </p:nvSpPr>
        <p:spPr>
          <a:xfrm>
            <a:off x="714586" y="2609477"/>
            <a:ext cx="897169" cy="338554"/>
          </a:xfrm>
          <a:prstGeom prst="rect">
            <a:avLst/>
          </a:prstGeom>
          <a:noFill/>
        </p:spPr>
        <p:txBody>
          <a:bodyPr wrap="none" rtlCol="0">
            <a:spAutoFit/>
          </a:bodyPr>
          <a:lstStyle/>
          <a:p>
            <a:pPr algn="ctr"/>
            <a:r>
              <a:rPr lang="en-US" altLang="zh-CN" sz="1600" b="1">
                <a:solidFill>
                  <a:schemeClr val="bg1"/>
                </a:solidFill>
                <a:effectLst>
                  <a:outerShdw blurRad="38100" dist="76200" dir="2700000" algn="tl">
                    <a:srgbClr val="000000">
                      <a:alpha val="10000"/>
                    </a:srgbClr>
                  </a:outerShdw>
                </a:effectLst>
                <a:cs typeface="+mn-ea"/>
                <a:sym typeface="+mn-lt"/>
              </a:rPr>
              <a:t>PART 1</a:t>
            </a:r>
            <a:endParaRPr lang="zh-CN" altLang="en-US" sz="1600" b="1">
              <a:solidFill>
                <a:schemeClr val="bg1"/>
              </a:solidFill>
              <a:effectLst>
                <a:outerShdw blurRad="38100" dist="76200" dir="2700000" algn="tl">
                  <a:srgbClr val="000000">
                    <a:alpha val="10000"/>
                  </a:srgbClr>
                </a:outerShdw>
              </a:effectLst>
              <a:cs typeface="+mn-ea"/>
              <a:sym typeface="+mn-lt"/>
            </a:endParaRPr>
          </a:p>
        </p:txBody>
      </p:sp>
      <p:sp>
        <p:nvSpPr>
          <p:cNvPr id="59" name="任意多边形 58"/>
          <p:cNvSpPr/>
          <p:nvPr/>
        </p:nvSpPr>
        <p:spPr>
          <a:xfrm>
            <a:off x="4206240" y="1613008"/>
            <a:ext cx="5273040" cy="549790"/>
          </a:xfrm>
          <a:custGeom>
            <a:avLst/>
            <a:gdLst>
              <a:gd name="connsiteX0" fmla="*/ 0 w 5273040"/>
              <a:gd name="connsiteY0" fmla="*/ 118562 h 711360"/>
              <a:gd name="connsiteX1" fmla="*/ 118562 w 5273040"/>
              <a:gd name="connsiteY1" fmla="*/ 0 h 711360"/>
              <a:gd name="connsiteX2" fmla="*/ 5154478 w 5273040"/>
              <a:gd name="connsiteY2" fmla="*/ 0 h 711360"/>
              <a:gd name="connsiteX3" fmla="*/ 5273040 w 5273040"/>
              <a:gd name="connsiteY3" fmla="*/ 118562 h 711360"/>
              <a:gd name="connsiteX4" fmla="*/ 5273040 w 5273040"/>
              <a:gd name="connsiteY4" fmla="*/ 592798 h 711360"/>
              <a:gd name="connsiteX5" fmla="*/ 5154478 w 5273040"/>
              <a:gd name="connsiteY5" fmla="*/ 711360 h 711360"/>
              <a:gd name="connsiteX6" fmla="*/ 118562 w 5273040"/>
              <a:gd name="connsiteY6" fmla="*/ 711360 h 711360"/>
              <a:gd name="connsiteX7" fmla="*/ 0 w 5273040"/>
              <a:gd name="connsiteY7" fmla="*/ 592798 h 711360"/>
              <a:gd name="connsiteX8" fmla="*/ 0 w 5273040"/>
              <a:gd name="connsiteY8" fmla="*/ 118562 h 71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3040" h="711360">
                <a:moveTo>
                  <a:pt x="0" y="118562"/>
                </a:moveTo>
                <a:cubicBezTo>
                  <a:pt x="0" y="53082"/>
                  <a:pt x="53082" y="0"/>
                  <a:pt x="118562" y="0"/>
                </a:cubicBezTo>
                <a:lnTo>
                  <a:pt x="5154478" y="0"/>
                </a:lnTo>
                <a:cubicBezTo>
                  <a:pt x="5219958" y="0"/>
                  <a:pt x="5273040" y="53082"/>
                  <a:pt x="5273040" y="118562"/>
                </a:cubicBezTo>
                <a:lnTo>
                  <a:pt x="5273040" y="592798"/>
                </a:lnTo>
                <a:cubicBezTo>
                  <a:pt x="5273040" y="658278"/>
                  <a:pt x="5219958" y="711360"/>
                  <a:pt x="5154478" y="711360"/>
                </a:cubicBezTo>
                <a:lnTo>
                  <a:pt x="118562" y="711360"/>
                </a:lnTo>
                <a:cubicBezTo>
                  <a:pt x="53082" y="711360"/>
                  <a:pt x="0" y="658278"/>
                  <a:pt x="0" y="592798"/>
                </a:cubicBezTo>
                <a:lnTo>
                  <a:pt x="0" y="118562"/>
                </a:lnTo>
                <a:close/>
              </a:path>
            </a:pathLst>
          </a:custGeom>
          <a:solidFill>
            <a:schemeClr val="accent1"/>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356" tIns="122356" rIns="122356" bIns="122356" numCol="1" spcCol="1270" anchor="ctr" anchorCtr="0">
            <a:noAutofit/>
          </a:bodyPr>
          <a:lstStyle/>
          <a:p>
            <a:pPr defTabSz="1022350">
              <a:lnSpc>
                <a:spcPct val="90000"/>
              </a:lnSpc>
              <a:spcBef>
                <a:spcPct val="0"/>
              </a:spcBef>
              <a:spcAft>
                <a:spcPct val="35000"/>
              </a:spcAft>
            </a:pPr>
            <a:r>
              <a:rPr lang="zh-CN" altLang="en-US" sz="2300" b="1" dirty="0">
                <a:cs typeface="+mn-ea"/>
                <a:sym typeface="+mn-lt"/>
              </a:rPr>
              <a:t>需求来源及构思</a:t>
            </a:r>
          </a:p>
        </p:txBody>
      </p:sp>
      <p:sp>
        <p:nvSpPr>
          <p:cNvPr id="61" name="任意多边形 60"/>
          <p:cNvSpPr/>
          <p:nvPr/>
        </p:nvSpPr>
        <p:spPr>
          <a:xfrm>
            <a:off x="4206240" y="3970992"/>
            <a:ext cx="5273040" cy="549790"/>
          </a:xfrm>
          <a:custGeom>
            <a:avLst/>
            <a:gdLst>
              <a:gd name="connsiteX0" fmla="*/ 0 w 5273040"/>
              <a:gd name="connsiteY0" fmla="*/ 118562 h 711360"/>
              <a:gd name="connsiteX1" fmla="*/ 118562 w 5273040"/>
              <a:gd name="connsiteY1" fmla="*/ 0 h 711360"/>
              <a:gd name="connsiteX2" fmla="*/ 5154478 w 5273040"/>
              <a:gd name="connsiteY2" fmla="*/ 0 h 711360"/>
              <a:gd name="connsiteX3" fmla="*/ 5273040 w 5273040"/>
              <a:gd name="connsiteY3" fmla="*/ 118562 h 711360"/>
              <a:gd name="connsiteX4" fmla="*/ 5273040 w 5273040"/>
              <a:gd name="connsiteY4" fmla="*/ 592798 h 711360"/>
              <a:gd name="connsiteX5" fmla="*/ 5154478 w 5273040"/>
              <a:gd name="connsiteY5" fmla="*/ 711360 h 711360"/>
              <a:gd name="connsiteX6" fmla="*/ 118562 w 5273040"/>
              <a:gd name="connsiteY6" fmla="*/ 711360 h 711360"/>
              <a:gd name="connsiteX7" fmla="*/ 0 w 5273040"/>
              <a:gd name="connsiteY7" fmla="*/ 592798 h 711360"/>
              <a:gd name="connsiteX8" fmla="*/ 0 w 5273040"/>
              <a:gd name="connsiteY8" fmla="*/ 118562 h 71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3040" h="711360">
                <a:moveTo>
                  <a:pt x="0" y="118562"/>
                </a:moveTo>
                <a:cubicBezTo>
                  <a:pt x="0" y="53082"/>
                  <a:pt x="53082" y="0"/>
                  <a:pt x="118562" y="0"/>
                </a:cubicBezTo>
                <a:lnTo>
                  <a:pt x="5154478" y="0"/>
                </a:lnTo>
                <a:cubicBezTo>
                  <a:pt x="5219958" y="0"/>
                  <a:pt x="5273040" y="53082"/>
                  <a:pt x="5273040" y="118562"/>
                </a:cubicBezTo>
                <a:lnTo>
                  <a:pt x="5273040" y="592798"/>
                </a:lnTo>
                <a:cubicBezTo>
                  <a:pt x="5273040" y="658278"/>
                  <a:pt x="5219958" y="711360"/>
                  <a:pt x="5154478" y="711360"/>
                </a:cubicBezTo>
                <a:lnTo>
                  <a:pt x="118562" y="711360"/>
                </a:lnTo>
                <a:cubicBezTo>
                  <a:pt x="53082" y="711360"/>
                  <a:pt x="0" y="658278"/>
                  <a:pt x="0" y="592798"/>
                </a:cubicBezTo>
                <a:lnTo>
                  <a:pt x="0" y="118562"/>
                </a:lnTo>
                <a:close/>
              </a:path>
            </a:pathLst>
          </a:custGeom>
          <a:solidFill>
            <a:schemeClr val="accent1"/>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356" tIns="122356" rIns="122356" bIns="122356" numCol="1" spcCol="1270" anchor="ctr" anchorCtr="0">
            <a:noAutofit/>
          </a:bodyPr>
          <a:lstStyle/>
          <a:p>
            <a:pPr defTabSz="1022350">
              <a:lnSpc>
                <a:spcPct val="90000"/>
              </a:lnSpc>
              <a:spcBef>
                <a:spcPct val="0"/>
              </a:spcBef>
              <a:spcAft>
                <a:spcPct val="35000"/>
              </a:spcAft>
            </a:pPr>
            <a:r>
              <a:rPr lang="zh-CN" altLang="en-US" sz="2300" b="1" dirty="0">
                <a:cs typeface="+mn-ea"/>
                <a:sym typeface="+mn-lt"/>
              </a:rPr>
              <a:t>期望满足条件</a:t>
            </a:r>
          </a:p>
        </p:txBody>
      </p:sp>
      <p:sp>
        <p:nvSpPr>
          <p:cNvPr id="63" name="矩形 62"/>
          <p:cNvSpPr/>
          <p:nvPr/>
        </p:nvSpPr>
        <p:spPr>
          <a:xfrm>
            <a:off x="4206240" y="2466730"/>
            <a:ext cx="5273040" cy="646331"/>
          </a:xfrm>
          <a:prstGeom prst="rect">
            <a:avLst/>
          </a:prstGeom>
        </p:spPr>
        <p:txBody>
          <a:bodyPr wrap="square">
            <a:spAutoFit/>
          </a:bodyPr>
          <a:lstStyle/>
          <a:p>
            <a:pPr algn="just"/>
            <a:r>
              <a:rPr lang="zh-CN" altLang="en-US" dirty="0">
                <a:solidFill>
                  <a:schemeClr val="bg2">
                    <a:lumMod val="25000"/>
                  </a:schemeClr>
                </a:solidFill>
                <a:cs typeface="+mn-ea"/>
                <a:sym typeface="+mn-lt"/>
              </a:rPr>
              <a:t>作为普通用户，可以不用安装许多环境运行系统，以便用户的安装操作</a:t>
            </a:r>
            <a:endParaRPr lang="en-US" altLang="zh-CN" dirty="0">
              <a:solidFill>
                <a:schemeClr val="bg2">
                  <a:lumMod val="25000"/>
                </a:schemeClr>
              </a:solidFill>
              <a:cs typeface="+mn-ea"/>
              <a:sym typeface="+mn-lt"/>
            </a:endParaRPr>
          </a:p>
        </p:txBody>
      </p:sp>
      <p:sp>
        <p:nvSpPr>
          <p:cNvPr id="7" name="矩形 6">
            <a:extLst>
              <a:ext uri="{FF2B5EF4-FFF2-40B4-BE49-F238E27FC236}">
                <a16:creationId xmlns:a16="http://schemas.microsoft.com/office/drawing/2014/main" id="{0CB0AE92-E82C-4A33-805D-02618469D997}"/>
              </a:ext>
            </a:extLst>
          </p:cNvPr>
          <p:cNvSpPr/>
          <p:nvPr/>
        </p:nvSpPr>
        <p:spPr>
          <a:xfrm>
            <a:off x="4206240" y="4921826"/>
            <a:ext cx="5273040" cy="923330"/>
          </a:xfrm>
          <a:prstGeom prst="rect">
            <a:avLst/>
          </a:prstGeom>
        </p:spPr>
        <p:txBody>
          <a:bodyPr wrap="square">
            <a:spAutoFit/>
          </a:bodyPr>
          <a:lstStyle/>
          <a:p>
            <a:pPr algn="just"/>
            <a:r>
              <a:rPr lang="en-US" altLang="zh-CN" dirty="0">
                <a:solidFill>
                  <a:schemeClr val="bg2">
                    <a:lumMod val="25000"/>
                  </a:schemeClr>
                </a:solidFill>
                <a:cs typeface="+mn-ea"/>
                <a:sym typeface="+mn-lt"/>
              </a:rPr>
              <a:t>1.</a:t>
            </a:r>
            <a:r>
              <a:rPr lang="zh-CN" altLang="en-US" dirty="0">
                <a:solidFill>
                  <a:schemeClr val="bg2">
                    <a:lumMod val="25000"/>
                  </a:schemeClr>
                </a:solidFill>
                <a:cs typeface="+mn-ea"/>
                <a:sym typeface="+mn-lt"/>
              </a:rPr>
              <a:t>用户安装尽可能少的运行环境就可以使用系统，同时附有需要安装什么环境的说明文档。同时将项目打包为</a:t>
            </a:r>
            <a:r>
              <a:rPr lang="en-US" altLang="zh-CN" dirty="0">
                <a:solidFill>
                  <a:schemeClr val="bg2">
                    <a:lumMod val="25000"/>
                  </a:schemeClr>
                </a:solidFill>
                <a:cs typeface="+mn-ea"/>
                <a:sym typeface="+mn-lt"/>
              </a:rPr>
              <a:t>exe</a:t>
            </a:r>
            <a:r>
              <a:rPr lang="zh-CN" altLang="en-US" dirty="0">
                <a:solidFill>
                  <a:schemeClr val="bg2">
                    <a:lumMod val="25000"/>
                  </a:schemeClr>
                </a:solidFill>
                <a:cs typeface="+mn-ea"/>
                <a:sym typeface="+mn-lt"/>
              </a:rPr>
              <a:t>便于运行。</a:t>
            </a:r>
            <a:endParaRPr lang="en-US" altLang="zh-CN" dirty="0">
              <a:solidFill>
                <a:schemeClr val="bg2">
                  <a:lumMod val="25000"/>
                </a:schemeClr>
              </a:solidFill>
              <a:cs typeface="+mn-ea"/>
              <a:sym typeface="+mn-lt"/>
            </a:endParaRPr>
          </a:p>
        </p:txBody>
      </p:sp>
    </p:spTree>
    <p:extLst>
      <p:ext uri="{BB962C8B-B14F-4D97-AF65-F5344CB8AC3E}">
        <p14:creationId xmlns:p14="http://schemas.microsoft.com/office/powerpoint/2010/main" val="39934891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3"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50102" y="2869132"/>
            <a:ext cx="1826142" cy="584775"/>
          </a:xfrm>
          <a:prstGeom prst="rect">
            <a:avLst/>
          </a:prstGeom>
          <a:noFill/>
        </p:spPr>
        <p:txBody>
          <a:bodyPr wrap="none" rtlCol="0">
            <a:spAutoFit/>
          </a:bodyPr>
          <a:lstStyle/>
          <a:p>
            <a:pPr algn="ctr"/>
            <a:r>
              <a:rPr lang="zh-CN" altLang="en-US" sz="3200" b="1" dirty="0">
                <a:solidFill>
                  <a:schemeClr val="bg1"/>
                </a:solidFill>
                <a:effectLst>
                  <a:outerShdw blurRad="38100" dist="76200" dir="2700000" algn="tl">
                    <a:srgbClr val="000000">
                      <a:alpha val="10000"/>
                    </a:srgbClr>
                  </a:outerShdw>
                </a:effectLst>
                <a:cs typeface="+mn-ea"/>
                <a:sym typeface="+mn-lt"/>
              </a:rPr>
              <a:t>需求分析</a:t>
            </a:r>
          </a:p>
        </p:txBody>
      </p:sp>
      <p:sp>
        <p:nvSpPr>
          <p:cNvPr id="36" name="文本框 35"/>
          <p:cNvSpPr txBox="1"/>
          <p:nvPr/>
        </p:nvSpPr>
        <p:spPr>
          <a:xfrm>
            <a:off x="714586" y="2609477"/>
            <a:ext cx="897169" cy="338554"/>
          </a:xfrm>
          <a:prstGeom prst="rect">
            <a:avLst/>
          </a:prstGeom>
          <a:noFill/>
        </p:spPr>
        <p:txBody>
          <a:bodyPr wrap="none" rtlCol="0">
            <a:spAutoFit/>
          </a:bodyPr>
          <a:lstStyle/>
          <a:p>
            <a:pPr algn="ctr"/>
            <a:r>
              <a:rPr lang="en-US" altLang="zh-CN" sz="1600" b="1">
                <a:solidFill>
                  <a:schemeClr val="bg1"/>
                </a:solidFill>
                <a:effectLst>
                  <a:outerShdw blurRad="38100" dist="76200" dir="2700000" algn="tl">
                    <a:srgbClr val="000000">
                      <a:alpha val="10000"/>
                    </a:srgbClr>
                  </a:outerShdw>
                </a:effectLst>
                <a:cs typeface="+mn-ea"/>
                <a:sym typeface="+mn-lt"/>
              </a:rPr>
              <a:t>PART 1</a:t>
            </a:r>
            <a:endParaRPr lang="zh-CN" altLang="en-US" sz="1600" b="1">
              <a:solidFill>
                <a:schemeClr val="bg1"/>
              </a:solidFill>
              <a:effectLst>
                <a:outerShdw blurRad="38100" dist="76200" dir="2700000" algn="tl">
                  <a:srgbClr val="000000">
                    <a:alpha val="10000"/>
                  </a:srgbClr>
                </a:outerShdw>
              </a:effectLst>
              <a:cs typeface="+mn-ea"/>
              <a:sym typeface="+mn-lt"/>
            </a:endParaRPr>
          </a:p>
        </p:txBody>
      </p:sp>
      <p:sp>
        <p:nvSpPr>
          <p:cNvPr id="59" name="任意多边形 58"/>
          <p:cNvSpPr/>
          <p:nvPr/>
        </p:nvSpPr>
        <p:spPr>
          <a:xfrm>
            <a:off x="4206240" y="1613008"/>
            <a:ext cx="5273040" cy="549790"/>
          </a:xfrm>
          <a:custGeom>
            <a:avLst/>
            <a:gdLst>
              <a:gd name="connsiteX0" fmla="*/ 0 w 5273040"/>
              <a:gd name="connsiteY0" fmla="*/ 118562 h 711360"/>
              <a:gd name="connsiteX1" fmla="*/ 118562 w 5273040"/>
              <a:gd name="connsiteY1" fmla="*/ 0 h 711360"/>
              <a:gd name="connsiteX2" fmla="*/ 5154478 w 5273040"/>
              <a:gd name="connsiteY2" fmla="*/ 0 h 711360"/>
              <a:gd name="connsiteX3" fmla="*/ 5273040 w 5273040"/>
              <a:gd name="connsiteY3" fmla="*/ 118562 h 711360"/>
              <a:gd name="connsiteX4" fmla="*/ 5273040 w 5273040"/>
              <a:gd name="connsiteY4" fmla="*/ 592798 h 711360"/>
              <a:gd name="connsiteX5" fmla="*/ 5154478 w 5273040"/>
              <a:gd name="connsiteY5" fmla="*/ 711360 h 711360"/>
              <a:gd name="connsiteX6" fmla="*/ 118562 w 5273040"/>
              <a:gd name="connsiteY6" fmla="*/ 711360 h 711360"/>
              <a:gd name="connsiteX7" fmla="*/ 0 w 5273040"/>
              <a:gd name="connsiteY7" fmla="*/ 592798 h 711360"/>
              <a:gd name="connsiteX8" fmla="*/ 0 w 5273040"/>
              <a:gd name="connsiteY8" fmla="*/ 118562 h 71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3040" h="711360">
                <a:moveTo>
                  <a:pt x="0" y="118562"/>
                </a:moveTo>
                <a:cubicBezTo>
                  <a:pt x="0" y="53082"/>
                  <a:pt x="53082" y="0"/>
                  <a:pt x="118562" y="0"/>
                </a:cubicBezTo>
                <a:lnTo>
                  <a:pt x="5154478" y="0"/>
                </a:lnTo>
                <a:cubicBezTo>
                  <a:pt x="5219958" y="0"/>
                  <a:pt x="5273040" y="53082"/>
                  <a:pt x="5273040" y="118562"/>
                </a:cubicBezTo>
                <a:lnTo>
                  <a:pt x="5273040" y="592798"/>
                </a:lnTo>
                <a:cubicBezTo>
                  <a:pt x="5273040" y="658278"/>
                  <a:pt x="5219958" y="711360"/>
                  <a:pt x="5154478" y="711360"/>
                </a:cubicBezTo>
                <a:lnTo>
                  <a:pt x="118562" y="711360"/>
                </a:lnTo>
                <a:cubicBezTo>
                  <a:pt x="53082" y="711360"/>
                  <a:pt x="0" y="658278"/>
                  <a:pt x="0" y="592798"/>
                </a:cubicBezTo>
                <a:lnTo>
                  <a:pt x="0" y="118562"/>
                </a:lnTo>
                <a:close/>
              </a:path>
            </a:pathLst>
          </a:custGeom>
          <a:solidFill>
            <a:schemeClr val="accent1"/>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356" tIns="122356" rIns="122356" bIns="122356" numCol="1" spcCol="1270" anchor="ctr" anchorCtr="0">
            <a:noAutofit/>
          </a:bodyPr>
          <a:lstStyle/>
          <a:p>
            <a:pPr defTabSz="1022350">
              <a:lnSpc>
                <a:spcPct val="90000"/>
              </a:lnSpc>
              <a:spcBef>
                <a:spcPct val="0"/>
              </a:spcBef>
              <a:spcAft>
                <a:spcPct val="35000"/>
              </a:spcAft>
            </a:pPr>
            <a:r>
              <a:rPr lang="zh-CN" altLang="en-US" sz="2300" b="1" dirty="0">
                <a:cs typeface="+mn-ea"/>
                <a:sym typeface="+mn-lt"/>
              </a:rPr>
              <a:t>需求来源及构思</a:t>
            </a:r>
          </a:p>
        </p:txBody>
      </p:sp>
      <p:sp>
        <p:nvSpPr>
          <p:cNvPr id="61" name="任意多边形 60"/>
          <p:cNvSpPr/>
          <p:nvPr/>
        </p:nvSpPr>
        <p:spPr>
          <a:xfrm>
            <a:off x="4206240" y="3970992"/>
            <a:ext cx="5273040" cy="549790"/>
          </a:xfrm>
          <a:custGeom>
            <a:avLst/>
            <a:gdLst>
              <a:gd name="connsiteX0" fmla="*/ 0 w 5273040"/>
              <a:gd name="connsiteY0" fmla="*/ 118562 h 711360"/>
              <a:gd name="connsiteX1" fmla="*/ 118562 w 5273040"/>
              <a:gd name="connsiteY1" fmla="*/ 0 h 711360"/>
              <a:gd name="connsiteX2" fmla="*/ 5154478 w 5273040"/>
              <a:gd name="connsiteY2" fmla="*/ 0 h 711360"/>
              <a:gd name="connsiteX3" fmla="*/ 5273040 w 5273040"/>
              <a:gd name="connsiteY3" fmla="*/ 118562 h 711360"/>
              <a:gd name="connsiteX4" fmla="*/ 5273040 w 5273040"/>
              <a:gd name="connsiteY4" fmla="*/ 592798 h 711360"/>
              <a:gd name="connsiteX5" fmla="*/ 5154478 w 5273040"/>
              <a:gd name="connsiteY5" fmla="*/ 711360 h 711360"/>
              <a:gd name="connsiteX6" fmla="*/ 118562 w 5273040"/>
              <a:gd name="connsiteY6" fmla="*/ 711360 h 711360"/>
              <a:gd name="connsiteX7" fmla="*/ 0 w 5273040"/>
              <a:gd name="connsiteY7" fmla="*/ 592798 h 711360"/>
              <a:gd name="connsiteX8" fmla="*/ 0 w 5273040"/>
              <a:gd name="connsiteY8" fmla="*/ 118562 h 71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3040" h="711360">
                <a:moveTo>
                  <a:pt x="0" y="118562"/>
                </a:moveTo>
                <a:cubicBezTo>
                  <a:pt x="0" y="53082"/>
                  <a:pt x="53082" y="0"/>
                  <a:pt x="118562" y="0"/>
                </a:cubicBezTo>
                <a:lnTo>
                  <a:pt x="5154478" y="0"/>
                </a:lnTo>
                <a:cubicBezTo>
                  <a:pt x="5219958" y="0"/>
                  <a:pt x="5273040" y="53082"/>
                  <a:pt x="5273040" y="118562"/>
                </a:cubicBezTo>
                <a:lnTo>
                  <a:pt x="5273040" y="592798"/>
                </a:lnTo>
                <a:cubicBezTo>
                  <a:pt x="5273040" y="658278"/>
                  <a:pt x="5219958" y="711360"/>
                  <a:pt x="5154478" y="711360"/>
                </a:cubicBezTo>
                <a:lnTo>
                  <a:pt x="118562" y="711360"/>
                </a:lnTo>
                <a:cubicBezTo>
                  <a:pt x="53082" y="711360"/>
                  <a:pt x="0" y="658278"/>
                  <a:pt x="0" y="592798"/>
                </a:cubicBezTo>
                <a:lnTo>
                  <a:pt x="0" y="118562"/>
                </a:lnTo>
                <a:close/>
              </a:path>
            </a:pathLst>
          </a:custGeom>
          <a:solidFill>
            <a:schemeClr val="accent1"/>
          </a:solidFill>
          <a:ln>
            <a:noFill/>
          </a:ln>
          <a:effectLst>
            <a:outerShdw blurRad="50800" dist="25400" dir="2700000" algn="tl" rotWithShape="0">
              <a:prstClr val="black">
                <a:alpha val="33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2356" tIns="122356" rIns="122356" bIns="122356" numCol="1" spcCol="1270" anchor="ctr" anchorCtr="0">
            <a:noAutofit/>
          </a:bodyPr>
          <a:lstStyle/>
          <a:p>
            <a:pPr defTabSz="1022350">
              <a:lnSpc>
                <a:spcPct val="90000"/>
              </a:lnSpc>
              <a:spcBef>
                <a:spcPct val="0"/>
              </a:spcBef>
              <a:spcAft>
                <a:spcPct val="35000"/>
              </a:spcAft>
            </a:pPr>
            <a:r>
              <a:rPr lang="zh-CN" altLang="en-US" sz="2300" b="1" dirty="0">
                <a:cs typeface="+mn-ea"/>
                <a:sym typeface="+mn-lt"/>
              </a:rPr>
              <a:t>期望满足条件</a:t>
            </a:r>
          </a:p>
        </p:txBody>
      </p:sp>
      <p:sp>
        <p:nvSpPr>
          <p:cNvPr id="63" name="矩形 62"/>
          <p:cNvSpPr/>
          <p:nvPr/>
        </p:nvSpPr>
        <p:spPr>
          <a:xfrm>
            <a:off x="4206240" y="2466730"/>
            <a:ext cx="5273040" cy="646331"/>
          </a:xfrm>
          <a:prstGeom prst="rect">
            <a:avLst/>
          </a:prstGeom>
        </p:spPr>
        <p:txBody>
          <a:bodyPr wrap="square">
            <a:spAutoFit/>
          </a:bodyPr>
          <a:lstStyle/>
          <a:p>
            <a:pPr algn="just"/>
            <a:r>
              <a:rPr lang="zh-CN" altLang="en-US" dirty="0">
                <a:solidFill>
                  <a:schemeClr val="bg2">
                    <a:lumMod val="25000"/>
                  </a:schemeClr>
                </a:solidFill>
                <a:cs typeface="+mn-ea"/>
                <a:sym typeface="+mn-lt"/>
              </a:rPr>
              <a:t>作为有特殊需求的用户可以根据需求自己的需求设置筛选条件，以便适应不同的用户需求</a:t>
            </a:r>
            <a:endParaRPr lang="en-US" altLang="zh-CN" dirty="0">
              <a:solidFill>
                <a:schemeClr val="bg2">
                  <a:lumMod val="25000"/>
                </a:schemeClr>
              </a:solidFill>
              <a:cs typeface="+mn-ea"/>
              <a:sym typeface="+mn-lt"/>
            </a:endParaRPr>
          </a:p>
        </p:txBody>
      </p:sp>
      <p:sp>
        <p:nvSpPr>
          <p:cNvPr id="7" name="矩形 6">
            <a:extLst>
              <a:ext uri="{FF2B5EF4-FFF2-40B4-BE49-F238E27FC236}">
                <a16:creationId xmlns:a16="http://schemas.microsoft.com/office/drawing/2014/main" id="{5FD473BF-669B-469B-8F6D-13FD08BD3E0E}"/>
              </a:ext>
            </a:extLst>
          </p:cNvPr>
          <p:cNvSpPr/>
          <p:nvPr/>
        </p:nvSpPr>
        <p:spPr>
          <a:xfrm>
            <a:off x="4206240" y="4921826"/>
            <a:ext cx="5273040" cy="1200329"/>
          </a:xfrm>
          <a:prstGeom prst="rect">
            <a:avLst/>
          </a:prstGeom>
        </p:spPr>
        <p:txBody>
          <a:bodyPr wrap="square">
            <a:spAutoFit/>
          </a:bodyPr>
          <a:lstStyle/>
          <a:p>
            <a:pPr algn="just"/>
            <a:r>
              <a:rPr lang="en-US" altLang="zh-CN" dirty="0">
                <a:solidFill>
                  <a:schemeClr val="bg2">
                    <a:lumMod val="25000"/>
                  </a:schemeClr>
                </a:solidFill>
                <a:cs typeface="+mn-ea"/>
                <a:sym typeface="+mn-lt"/>
              </a:rPr>
              <a:t>1.</a:t>
            </a:r>
            <a:r>
              <a:rPr lang="zh-CN" altLang="en-US" dirty="0">
                <a:solidFill>
                  <a:schemeClr val="bg2">
                    <a:lumMod val="25000"/>
                  </a:schemeClr>
                </a:solidFill>
                <a:cs typeface="+mn-ea"/>
                <a:sym typeface="+mn-lt"/>
              </a:rPr>
              <a:t>用户可以自己添加需要的发件地址为黑名单或者是白名单，系统会根据设置自动判别这些为垃圾邮件或为正常邮件；</a:t>
            </a:r>
          </a:p>
          <a:p>
            <a:pPr algn="just"/>
            <a:r>
              <a:rPr lang="en-US" altLang="zh-CN" dirty="0">
                <a:solidFill>
                  <a:schemeClr val="bg2">
                    <a:lumMod val="25000"/>
                  </a:schemeClr>
                </a:solidFill>
                <a:cs typeface="+mn-ea"/>
                <a:sym typeface="+mn-lt"/>
              </a:rPr>
              <a:t>2.</a:t>
            </a:r>
            <a:r>
              <a:rPr lang="zh-CN" altLang="en-US" dirty="0">
                <a:solidFill>
                  <a:schemeClr val="bg2">
                    <a:lumMod val="25000"/>
                  </a:schemeClr>
                </a:solidFill>
                <a:cs typeface="+mn-ea"/>
                <a:sym typeface="+mn-lt"/>
              </a:rPr>
              <a:t>用户输入的发件地址格式错误时会弹出提示。</a:t>
            </a:r>
            <a:endParaRPr lang="en-US" altLang="zh-CN" dirty="0">
              <a:solidFill>
                <a:schemeClr val="bg2">
                  <a:lumMod val="25000"/>
                </a:schemeClr>
              </a:solidFill>
              <a:cs typeface="+mn-ea"/>
              <a:sym typeface="+mn-lt"/>
            </a:endParaRPr>
          </a:p>
        </p:txBody>
      </p:sp>
    </p:spTree>
    <p:extLst>
      <p:ext uri="{BB962C8B-B14F-4D97-AF65-F5344CB8AC3E}">
        <p14:creationId xmlns:p14="http://schemas.microsoft.com/office/powerpoint/2010/main" val="27957101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3"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
</p:tagLst>
</file>

<file path=ppt/theme/theme1.xml><?xml version="1.0" encoding="utf-8"?>
<a:theme xmlns:a="http://schemas.openxmlformats.org/drawingml/2006/main" name="中文汇报2">
  <a:themeElements>
    <a:clrScheme name="benchmark 2013">
      <a:dk1>
        <a:srgbClr val="000000"/>
      </a:dk1>
      <a:lt1>
        <a:srgbClr val="FFFFFF"/>
      </a:lt1>
      <a:dk2>
        <a:srgbClr val="44546A"/>
      </a:dk2>
      <a:lt2>
        <a:srgbClr val="E7E6E6"/>
      </a:lt2>
      <a:accent1>
        <a:srgbClr val="D4333F"/>
      </a:accent1>
      <a:accent2>
        <a:srgbClr val="616161"/>
      </a:accent2>
      <a:accent3>
        <a:srgbClr val="92D050"/>
      </a:accent3>
      <a:accent4>
        <a:srgbClr val="FFC000"/>
      </a:accent4>
      <a:accent5>
        <a:srgbClr val="0174AB"/>
      </a:accent5>
      <a:accent6>
        <a:srgbClr val="ED7D31"/>
      </a:accent6>
      <a:hlink>
        <a:srgbClr val="0563C1"/>
      </a:hlink>
      <a:folHlink>
        <a:srgbClr val="954F72"/>
      </a:folHlink>
    </a:clrScheme>
    <a:fontScheme name="zlq425sn">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effectLst>
          <a:outerShdw blurRad="50800" dist="25400" dir="2700000" algn="tl" rotWithShape="0">
            <a:prstClr val="black">
              <a:alpha val="33000"/>
            </a:prstClr>
          </a:outerShdw>
        </a:effectLst>
      </a:spPr>
      <a:bodyPr wrap="none"/>
      <a:lstStyle>
        <a:defPPr>
          <a:defRPr sz="1050"/>
        </a:defPPr>
      </a:lstStyle>
      <a: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a:style>
    </a:spDef>
    <a:lnDef>
      <a:spPr>
        <a:ln w="76200">
          <a:solidFill>
            <a:schemeClr val="accent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中文汇报2" id="{94FA34F4-7BC1-48E2-B740-C7D8CC441AE2}" vid="{13134613-2207-4CF5-AAE8-F58E14DCD35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enchmark 2013">
    <a:dk1>
      <a:srgbClr val="000000"/>
    </a:dk1>
    <a:lt1>
      <a:srgbClr val="FFFFFF"/>
    </a:lt1>
    <a:dk2>
      <a:srgbClr val="44546A"/>
    </a:dk2>
    <a:lt2>
      <a:srgbClr val="E7E6E6"/>
    </a:lt2>
    <a:accent1>
      <a:srgbClr val="D4333F"/>
    </a:accent1>
    <a:accent2>
      <a:srgbClr val="616161"/>
    </a:accent2>
    <a:accent3>
      <a:srgbClr val="92D050"/>
    </a:accent3>
    <a:accent4>
      <a:srgbClr val="FFC000"/>
    </a:accent4>
    <a:accent5>
      <a:srgbClr val="0174AB"/>
    </a:accent5>
    <a:accent6>
      <a:srgbClr val="ED7D31"/>
    </a:accent6>
    <a:hlink>
      <a:srgbClr val="0563C1"/>
    </a:hlink>
    <a:folHlink>
      <a:srgbClr val="954F72"/>
    </a:folHlink>
  </a:clrScheme>
</a:themeOverride>
</file>

<file path=ppt/theme/themeOverride2.xml><?xml version="1.0" encoding="utf-8"?>
<a:themeOverride xmlns:a="http://schemas.openxmlformats.org/drawingml/2006/main">
  <a:clrScheme name="benchmark 2013">
    <a:dk1>
      <a:srgbClr val="000000"/>
    </a:dk1>
    <a:lt1>
      <a:srgbClr val="FFFFFF"/>
    </a:lt1>
    <a:dk2>
      <a:srgbClr val="44546A"/>
    </a:dk2>
    <a:lt2>
      <a:srgbClr val="E7E6E6"/>
    </a:lt2>
    <a:accent1>
      <a:srgbClr val="D4333F"/>
    </a:accent1>
    <a:accent2>
      <a:srgbClr val="616161"/>
    </a:accent2>
    <a:accent3>
      <a:srgbClr val="92D050"/>
    </a:accent3>
    <a:accent4>
      <a:srgbClr val="FFC000"/>
    </a:accent4>
    <a:accent5>
      <a:srgbClr val="0174AB"/>
    </a:accent5>
    <a:accent6>
      <a:srgbClr val="ED7D31"/>
    </a:accent6>
    <a:hlink>
      <a:srgbClr val="0563C1"/>
    </a:hlink>
    <a:folHlink>
      <a:srgbClr val="954F72"/>
    </a:folHlink>
  </a:clrScheme>
</a:themeOverride>
</file>

<file path=ppt/theme/themeOverride3.xml><?xml version="1.0" encoding="utf-8"?>
<a:themeOverride xmlns:a="http://schemas.openxmlformats.org/drawingml/2006/main">
  <a:clrScheme name="benchmark 2013">
    <a:dk1>
      <a:srgbClr val="000000"/>
    </a:dk1>
    <a:lt1>
      <a:srgbClr val="FFFFFF"/>
    </a:lt1>
    <a:dk2>
      <a:srgbClr val="44546A"/>
    </a:dk2>
    <a:lt2>
      <a:srgbClr val="E7E6E6"/>
    </a:lt2>
    <a:accent1>
      <a:srgbClr val="D4333F"/>
    </a:accent1>
    <a:accent2>
      <a:srgbClr val="616161"/>
    </a:accent2>
    <a:accent3>
      <a:srgbClr val="92D050"/>
    </a:accent3>
    <a:accent4>
      <a:srgbClr val="FFC000"/>
    </a:accent4>
    <a:accent5>
      <a:srgbClr val="0174AB"/>
    </a:accent5>
    <a:accent6>
      <a:srgbClr val="ED7D31"/>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中文汇报2</Template>
  <TotalTime>2219</TotalTime>
  <Words>609</Words>
  <Application>Microsoft Office PowerPoint</Application>
  <PresentationFormat>宽屏</PresentationFormat>
  <Paragraphs>78</Paragraphs>
  <Slides>15</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15</vt:i4>
      </vt:variant>
    </vt:vector>
  </HeadingPairs>
  <TitlesOfParts>
    <vt:vector size="18" baseType="lpstr">
      <vt:lpstr>Arial</vt:lpstr>
      <vt:lpstr>Calibri</vt:lpstr>
      <vt:lpstr>中文汇报2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 SIMON</dc:creator>
  <cp:lastModifiedBy>378524763@qq.com</cp:lastModifiedBy>
  <cp:revision>162</cp:revision>
  <dcterms:created xsi:type="dcterms:W3CDTF">2014-05-17T06:30:58Z</dcterms:created>
  <dcterms:modified xsi:type="dcterms:W3CDTF">2020-05-04T16:41:40Z</dcterms:modified>
</cp:coreProperties>
</file>