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7" r:id="rId2"/>
    <p:sldId id="258" r:id="rId3"/>
    <p:sldId id="299" r:id="rId4"/>
    <p:sldId id="300" r:id="rId5"/>
    <p:sldId id="256" r:id="rId6"/>
    <p:sldId id="301" r:id="rId7"/>
    <p:sldId id="297" r:id="rId8"/>
    <p:sldId id="298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1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A1CF4-3141-438E-B544-9DC661E2D46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CC2-40E4-42C6-B045-BDBA59AC9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7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925" y="2484783"/>
            <a:ext cx="10850563" cy="10251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925" y="3602038"/>
            <a:ext cx="10850563" cy="741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30433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Lorem ipsum dolor sit amet consectetur adipisicing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C3FE49-CE2A-4C7A-A762-337F29E9E7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04BD0E2-B3CF-4F6C-B4E1-F4357ACC1D1F}"/>
              </a:ext>
            </a:extLst>
          </p:cNvPr>
          <p:cNvSpPr/>
          <p:nvPr userDrawn="1"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Lorem ipsum dolor sit </a:t>
            </a:r>
            <a:r>
              <a:rPr lang="en-US" altLang="zh-CN" sz="1050" kern="0" dirty="0" err="1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amet</a:t>
            </a:r>
            <a:r>
              <a:rPr lang="en-US" altLang="zh-CN" sz="1050" kern="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050" kern="0" dirty="0" err="1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consectetur</a:t>
            </a:r>
            <a:r>
              <a:rPr lang="en-US" altLang="zh-CN" sz="1050" kern="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050" kern="0" dirty="0" err="1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adipisicing</a:t>
            </a:r>
            <a:endParaRPr lang="en-US" altLang="zh-CN" sz="1050" kern="0" dirty="0">
              <a:solidFill>
                <a:prstClr val="white"/>
              </a:solidFill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0156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776085" y="6015741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kern="0">
                <a:ea typeface="微软雅黑" pitchFamily="34" charset="-122"/>
                <a:cs typeface="Arial" pitchFamily="34" charset="0"/>
              </a:rPr>
              <a:t>Lorem ipsum dolor sit amet consectetur adipisicing</a:t>
            </a:r>
          </a:p>
        </p:txBody>
      </p:sp>
      <p:sp>
        <p:nvSpPr>
          <p:cNvPr id="7" name="矩形 6"/>
          <p:cNvSpPr/>
          <p:nvPr/>
        </p:nvSpPr>
        <p:spPr>
          <a:xfrm>
            <a:off x="11659072" y="6015741"/>
            <a:ext cx="131136" cy="577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B46F9D-9714-4BBC-9A88-4F501EEF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/>
          </p:nvPr>
        </p:nvSpPr>
        <p:spPr>
          <a:xfrm>
            <a:off x="669924" y="1130299"/>
            <a:ext cx="10850563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2707301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497732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669925" y="3053633"/>
            <a:ext cx="10850563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69925" y="2355042"/>
            <a:ext cx="10850563" cy="698591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69925" y="3775990"/>
            <a:ext cx="10850563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4147465"/>
            <a:ext cx="10850563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</p:spTree>
    <p:extLst>
      <p:ext uri="{BB962C8B-B14F-4D97-AF65-F5344CB8AC3E}">
        <p14:creationId xmlns:p14="http://schemas.microsoft.com/office/powerpoint/2010/main" val="1246073364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B580E-BC83-4580-80AB-D2D335C5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7179007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9C0A92-1BD6-4110-A3D2-C2199F23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365125"/>
            <a:ext cx="10850564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30299"/>
            <a:ext cx="10850562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9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8" r:id="rId3"/>
    <p:sldLayoutId id="2147483705" r:id="rId4"/>
    <p:sldLayoutId id="2147483707" r:id="rId5"/>
    <p:sldLayoutId id="2147483709" r:id="rId6"/>
  </p:sldLayoutIdLst>
  <p:transition spd="slow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F5B539F-BFF9-48F7-A096-7240D608014D}"/>
              </a:ext>
            </a:extLst>
          </p:cNvPr>
          <p:cNvGrpSpPr/>
          <p:nvPr/>
        </p:nvGrpSpPr>
        <p:grpSpPr>
          <a:xfrm>
            <a:off x="2542310" y="1571106"/>
            <a:ext cx="7107381" cy="3892348"/>
            <a:chOff x="2542311" y="1571106"/>
            <a:chExt cx="7107381" cy="3892348"/>
          </a:xfrm>
        </p:grpSpPr>
        <p:sp>
          <p:nvSpPr>
            <p:cNvPr id="3" name="等腰三角形 2"/>
            <p:cNvSpPr/>
            <p:nvPr/>
          </p:nvSpPr>
          <p:spPr>
            <a:xfrm rot="10800000">
              <a:off x="5667896" y="4725341"/>
              <a:ext cx="856211" cy="73811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542311" y="1571106"/>
              <a:ext cx="7107381" cy="3455567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TextBox 75"/>
            <p:cNvSpPr txBox="1"/>
            <p:nvPr/>
          </p:nvSpPr>
          <p:spPr>
            <a:xfrm>
              <a:off x="3220722" y="2161789"/>
              <a:ext cx="5978452" cy="1754326"/>
            </a:xfrm>
            <a:prstGeom prst="rect">
              <a:avLst/>
            </a:prstGeom>
            <a:noFill/>
            <a:effectLst>
              <a:outerShdw dist="50800" dir="2700000" algn="tl" rotWithShape="0">
                <a:prstClr val="black">
                  <a:alpha val="6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5400" dirty="0">
                  <a:latin typeface="+mn-lt"/>
                  <a:ea typeface="+mn-ea"/>
                  <a:cs typeface="+mn-ea"/>
                  <a:sym typeface="+mn-lt"/>
                </a:rPr>
                <a:t>智能反垃圾邮件识别系统</a:t>
              </a:r>
              <a:endParaRPr lang="en-US" altLang="zh-CN" sz="5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3369138" y="3038952"/>
              <a:ext cx="5429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369138" y="3828025"/>
              <a:ext cx="27268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968524" y="3958542"/>
              <a:ext cx="6230649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sz="19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43320" y="322328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243320" y="368263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81420" y="3261172"/>
              <a:ext cx="406630" cy="2340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6281420" y="3491277"/>
              <a:ext cx="406630" cy="2340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6642330" y="3458754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6096000" y="5724419"/>
            <a:ext cx="0" cy="426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472098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1386" y="2353069"/>
            <a:ext cx="2309228" cy="646331"/>
          </a:xfrm>
          <a:prstGeom prst="rect">
            <a:avLst/>
          </a:prstGeom>
          <a:solidFill>
            <a:schemeClr val="accent1"/>
          </a:solidFill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zh-CN" altLang="en-US" sz="36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74" name="组合 29"/>
          <p:cNvGrpSpPr>
            <a:grpSpLocks/>
          </p:cNvGrpSpPr>
          <p:nvPr/>
        </p:nvGrpSpPr>
        <p:grpSpPr bwMode="auto">
          <a:xfrm>
            <a:off x="4981515" y="3429000"/>
            <a:ext cx="2228969" cy="646331"/>
            <a:chOff x="944675" y="2321360"/>
            <a:chExt cx="2228535" cy="646549"/>
          </a:xfrm>
        </p:grpSpPr>
        <p:sp>
          <p:nvSpPr>
            <p:cNvPr id="75" name="文本框 74"/>
            <p:cNvSpPr txBox="1"/>
            <p:nvPr/>
          </p:nvSpPr>
          <p:spPr>
            <a:xfrm>
              <a:off x="944675" y="2321360"/>
              <a:ext cx="455486" cy="6465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cs typeface="+mn-ea"/>
                  <a:sym typeface="+mn-lt"/>
                </a:rPr>
                <a:t>2</a:t>
              </a:r>
              <a:endParaRPr lang="zh-CN" altLang="en-US" sz="3600" dirty="0">
                <a:cs typeface="+mn-ea"/>
                <a:sym typeface="+mn-lt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 flipH="1">
              <a:off x="1371629" y="2438875"/>
              <a:ext cx="184114" cy="3954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552569" y="2395998"/>
              <a:ext cx="1620641" cy="5233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cs typeface="+mn-ea"/>
                  <a:sym typeface="+mn-lt"/>
                </a:rPr>
                <a:t>初期规划</a:t>
              </a:r>
            </a:p>
          </p:txBody>
        </p:sp>
      </p:grpSp>
      <p:grpSp>
        <p:nvGrpSpPr>
          <p:cNvPr id="78" name="组合 37"/>
          <p:cNvGrpSpPr>
            <a:grpSpLocks/>
          </p:cNvGrpSpPr>
          <p:nvPr/>
        </p:nvGrpSpPr>
        <p:grpSpPr bwMode="auto">
          <a:xfrm>
            <a:off x="4941386" y="2353069"/>
            <a:ext cx="2228970" cy="646331"/>
            <a:chOff x="944675" y="2321360"/>
            <a:chExt cx="2229794" cy="646549"/>
          </a:xfrm>
        </p:grpSpPr>
        <p:sp>
          <p:nvSpPr>
            <p:cNvPr id="79" name="文本框 78"/>
            <p:cNvSpPr txBox="1"/>
            <p:nvPr/>
          </p:nvSpPr>
          <p:spPr>
            <a:xfrm>
              <a:off x="944675" y="2321360"/>
              <a:ext cx="455743" cy="6465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 flipH="1">
              <a:off x="1371871" y="2438875"/>
              <a:ext cx="184218" cy="3954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1552913" y="2395998"/>
              <a:ext cx="1621556" cy="5233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项目介绍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3612206" y="1281084"/>
            <a:ext cx="5145715" cy="707886"/>
          </a:xfrm>
          <a:prstGeom prst="rect">
            <a:avLst/>
          </a:prstGeom>
          <a:blipFill dpi="0" rotWithShape="1">
            <a:blip r:embed="rId3"/>
            <a:srcRect/>
            <a:tile tx="0" ty="0" sx="50000" sy="50000" flip="none" algn="tl"/>
          </a:blipFill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1000"/>
                    </a:srgbClr>
                  </a:outerShdw>
                </a:effectLst>
                <a:cs typeface="+mn-ea"/>
                <a:sym typeface="+mn-lt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11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766042"/>
            <a:ext cx="12192000" cy="9195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7523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7661119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50102" y="28691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项目介绍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14586" y="2609477"/>
            <a:ext cx="89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PART 1</a:t>
            </a:r>
            <a:endParaRPr lang="zh-CN" altLang="en-US" sz="1600" b="1">
              <a:solidFill>
                <a:schemeClr val="bg1"/>
              </a:solidFill>
              <a:effectLst>
                <a:outerShdw blurRad="38100" dist="76200" dir="2700000" algn="tl">
                  <a:srgbClr val="000000">
                    <a:alpha val="1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4206240" y="1613008"/>
            <a:ext cx="5273040" cy="549790"/>
          </a:xfrm>
          <a:custGeom>
            <a:avLst/>
            <a:gdLst>
              <a:gd name="connsiteX0" fmla="*/ 0 w 5273040"/>
              <a:gd name="connsiteY0" fmla="*/ 118562 h 711360"/>
              <a:gd name="connsiteX1" fmla="*/ 118562 w 5273040"/>
              <a:gd name="connsiteY1" fmla="*/ 0 h 711360"/>
              <a:gd name="connsiteX2" fmla="*/ 5154478 w 5273040"/>
              <a:gd name="connsiteY2" fmla="*/ 0 h 711360"/>
              <a:gd name="connsiteX3" fmla="*/ 5273040 w 5273040"/>
              <a:gd name="connsiteY3" fmla="*/ 118562 h 711360"/>
              <a:gd name="connsiteX4" fmla="*/ 5273040 w 5273040"/>
              <a:gd name="connsiteY4" fmla="*/ 592798 h 711360"/>
              <a:gd name="connsiteX5" fmla="*/ 5154478 w 5273040"/>
              <a:gd name="connsiteY5" fmla="*/ 711360 h 711360"/>
              <a:gd name="connsiteX6" fmla="*/ 118562 w 5273040"/>
              <a:gd name="connsiteY6" fmla="*/ 711360 h 711360"/>
              <a:gd name="connsiteX7" fmla="*/ 0 w 5273040"/>
              <a:gd name="connsiteY7" fmla="*/ 592798 h 711360"/>
              <a:gd name="connsiteX8" fmla="*/ 0 w 5273040"/>
              <a:gd name="connsiteY8" fmla="*/ 118562 h 7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3040" h="711360">
                <a:moveTo>
                  <a:pt x="0" y="118562"/>
                </a:moveTo>
                <a:cubicBezTo>
                  <a:pt x="0" y="53082"/>
                  <a:pt x="53082" y="0"/>
                  <a:pt x="118562" y="0"/>
                </a:cubicBezTo>
                <a:lnTo>
                  <a:pt x="5154478" y="0"/>
                </a:lnTo>
                <a:cubicBezTo>
                  <a:pt x="5219958" y="0"/>
                  <a:pt x="5273040" y="53082"/>
                  <a:pt x="5273040" y="118562"/>
                </a:cubicBezTo>
                <a:lnTo>
                  <a:pt x="5273040" y="592798"/>
                </a:lnTo>
                <a:cubicBezTo>
                  <a:pt x="5273040" y="658278"/>
                  <a:pt x="5219958" y="711360"/>
                  <a:pt x="5154478" y="711360"/>
                </a:cubicBezTo>
                <a:lnTo>
                  <a:pt x="118562" y="711360"/>
                </a:lnTo>
                <a:cubicBezTo>
                  <a:pt x="53082" y="711360"/>
                  <a:pt x="0" y="658278"/>
                  <a:pt x="0" y="592798"/>
                </a:cubicBezTo>
                <a:lnTo>
                  <a:pt x="0" y="1185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356" tIns="122356" rIns="122356" bIns="122356" numCol="1" spcCol="1270" anchor="ctr" anchorCtr="0">
            <a:noAutofit/>
          </a:bodyPr>
          <a:lstStyle/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dirty="0">
                <a:cs typeface="+mn-ea"/>
                <a:sym typeface="+mn-lt"/>
              </a:rPr>
              <a:t>灵感来源及构思</a:t>
            </a:r>
          </a:p>
        </p:txBody>
      </p:sp>
      <p:sp>
        <p:nvSpPr>
          <p:cNvPr id="61" name="任意多边形 60"/>
          <p:cNvSpPr/>
          <p:nvPr/>
        </p:nvSpPr>
        <p:spPr>
          <a:xfrm>
            <a:off x="4206240" y="3970992"/>
            <a:ext cx="5273040" cy="549790"/>
          </a:xfrm>
          <a:custGeom>
            <a:avLst/>
            <a:gdLst>
              <a:gd name="connsiteX0" fmla="*/ 0 w 5273040"/>
              <a:gd name="connsiteY0" fmla="*/ 118562 h 711360"/>
              <a:gd name="connsiteX1" fmla="*/ 118562 w 5273040"/>
              <a:gd name="connsiteY1" fmla="*/ 0 h 711360"/>
              <a:gd name="connsiteX2" fmla="*/ 5154478 w 5273040"/>
              <a:gd name="connsiteY2" fmla="*/ 0 h 711360"/>
              <a:gd name="connsiteX3" fmla="*/ 5273040 w 5273040"/>
              <a:gd name="connsiteY3" fmla="*/ 118562 h 711360"/>
              <a:gd name="connsiteX4" fmla="*/ 5273040 w 5273040"/>
              <a:gd name="connsiteY4" fmla="*/ 592798 h 711360"/>
              <a:gd name="connsiteX5" fmla="*/ 5154478 w 5273040"/>
              <a:gd name="connsiteY5" fmla="*/ 711360 h 711360"/>
              <a:gd name="connsiteX6" fmla="*/ 118562 w 5273040"/>
              <a:gd name="connsiteY6" fmla="*/ 711360 h 711360"/>
              <a:gd name="connsiteX7" fmla="*/ 0 w 5273040"/>
              <a:gd name="connsiteY7" fmla="*/ 592798 h 711360"/>
              <a:gd name="connsiteX8" fmla="*/ 0 w 5273040"/>
              <a:gd name="connsiteY8" fmla="*/ 118562 h 7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3040" h="711360">
                <a:moveTo>
                  <a:pt x="0" y="118562"/>
                </a:moveTo>
                <a:cubicBezTo>
                  <a:pt x="0" y="53082"/>
                  <a:pt x="53082" y="0"/>
                  <a:pt x="118562" y="0"/>
                </a:cubicBezTo>
                <a:lnTo>
                  <a:pt x="5154478" y="0"/>
                </a:lnTo>
                <a:cubicBezTo>
                  <a:pt x="5219958" y="0"/>
                  <a:pt x="5273040" y="53082"/>
                  <a:pt x="5273040" y="118562"/>
                </a:cubicBezTo>
                <a:lnTo>
                  <a:pt x="5273040" y="592798"/>
                </a:lnTo>
                <a:cubicBezTo>
                  <a:pt x="5273040" y="658278"/>
                  <a:pt x="5219958" y="711360"/>
                  <a:pt x="5154478" y="711360"/>
                </a:cubicBezTo>
                <a:lnTo>
                  <a:pt x="118562" y="711360"/>
                </a:lnTo>
                <a:cubicBezTo>
                  <a:pt x="53082" y="711360"/>
                  <a:pt x="0" y="658278"/>
                  <a:pt x="0" y="592798"/>
                </a:cubicBezTo>
                <a:lnTo>
                  <a:pt x="0" y="1185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356" tIns="122356" rIns="122356" bIns="122356" numCol="1" spcCol="1270" anchor="ctr" anchorCtr="0">
            <a:noAutofit/>
          </a:bodyPr>
          <a:lstStyle/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dirty="0">
                <a:cs typeface="+mn-ea"/>
                <a:sym typeface="+mn-lt"/>
              </a:rPr>
              <a:t>利用机器学习过滤垃圾邮件</a:t>
            </a:r>
          </a:p>
        </p:txBody>
      </p:sp>
      <p:sp>
        <p:nvSpPr>
          <p:cNvPr id="63" name="矩形 62"/>
          <p:cNvSpPr/>
          <p:nvPr/>
        </p:nvSpPr>
        <p:spPr>
          <a:xfrm>
            <a:off x="4206240" y="2466730"/>
            <a:ext cx="5273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垃圾骚扰邮件影响日常生活</a:t>
            </a:r>
            <a:endParaRPr lang="en-US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buAutoNum type="arabicPeriod"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短信电话防骚扰的广泛使用</a:t>
            </a:r>
            <a:endParaRPr lang="en-US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buAutoNum type="arabicPeriod"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对机器学习的兴趣</a:t>
            </a:r>
            <a:endParaRPr lang="en-US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8133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50102" y="28691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项目介绍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14586" y="2609477"/>
            <a:ext cx="89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PART 1</a:t>
            </a:r>
            <a:endParaRPr lang="zh-CN" altLang="en-US" sz="1600" b="1">
              <a:solidFill>
                <a:schemeClr val="bg1"/>
              </a:solidFill>
              <a:effectLst>
                <a:outerShdw blurRad="38100" dist="76200" dir="2700000" algn="tl">
                  <a:srgbClr val="000000">
                    <a:alpha val="1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4206240" y="1613008"/>
            <a:ext cx="5273040" cy="549790"/>
          </a:xfrm>
          <a:custGeom>
            <a:avLst/>
            <a:gdLst>
              <a:gd name="connsiteX0" fmla="*/ 0 w 5273040"/>
              <a:gd name="connsiteY0" fmla="*/ 118562 h 711360"/>
              <a:gd name="connsiteX1" fmla="*/ 118562 w 5273040"/>
              <a:gd name="connsiteY1" fmla="*/ 0 h 711360"/>
              <a:gd name="connsiteX2" fmla="*/ 5154478 w 5273040"/>
              <a:gd name="connsiteY2" fmla="*/ 0 h 711360"/>
              <a:gd name="connsiteX3" fmla="*/ 5273040 w 5273040"/>
              <a:gd name="connsiteY3" fmla="*/ 118562 h 711360"/>
              <a:gd name="connsiteX4" fmla="*/ 5273040 w 5273040"/>
              <a:gd name="connsiteY4" fmla="*/ 592798 h 711360"/>
              <a:gd name="connsiteX5" fmla="*/ 5154478 w 5273040"/>
              <a:gd name="connsiteY5" fmla="*/ 711360 h 711360"/>
              <a:gd name="connsiteX6" fmla="*/ 118562 w 5273040"/>
              <a:gd name="connsiteY6" fmla="*/ 711360 h 711360"/>
              <a:gd name="connsiteX7" fmla="*/ 0 w 5273040"/>
              <a:gd name="connsiteY7" fmla="*/ 592798 h 711360"/>
              <a:gd name="connsiteX8" fmla="*/ 0 w 5273040"/>
              <a:gd name="connsiteY8" fmla="*/ 118562 h 7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3040" h="711360">
                <a:moveTo>
                  <a:pt x="0" y="118562"/>
                </a:moveTo>
                <a:cubicBezTo>
                  <a:pt x="0" y="53082"/>
                  <a:pt x="53082" y="0"/>
                  <a:pt x="118562" y="0"/>
                </a:cubicBezTo>
                <a:lnTo>
                  <a:pt x="5154478" y="0"/>
                </a:lnTo>
                <a:cubicBezTo>
                  <a:pt x="5219958" y="0"/>
                  <a:pt x="5273040" y="53082"/>
                  <a:pt x="5273040" y="118562"/>
                </a:cubicBezTo>
                <a:lnTo>
                  <a:pt x="5273040" y="592798"/>
                </a:lnTo>
                <a:cubicBezTo>
                  <a:pt x="5273040" y="658278"/>
                  <a:pt x="5219958" y="711360"/>
                  <a:pt x="5154478" y="711360"/>
                </a:cubicBezTo>
                <a:lnTo>
                  <a:pt x="118562" y="711360"/>
                </a:lnTo>
                <a:cubicBezTo>
                  <a:pt x="53082" y="711360"/>
                  <a:pt x="0" y="658278"/>
                  <a:pt x="0" y="592798"/>
                </a:cubicBezTo>
                <a:lnTo>
                  <a:pt x="0" y="1185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356" tIns="122356" rIns="122356" bIns="122356" numCol="1" spcCol="1270" anchor="ctr" anchorCtr="0">
            <a:noAutofit/>
          </a:bodyPr>
          <a:lstStyle/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dirty="0">
                <a:cs typeface="+mn-ea"/>
                <a:sym typeface="+mn-lt"/>
              </a:rPr>
              <a:t>预期实现目标</a:t>
            </a:r>
          </a:p>
        </p:txBody>
      </p:sp>
      <p:sp>
        <p:nvSpPr>
          <p:cNvPr id="63" name="矩形 62"/>
          <p:cNvSpPr/>
          <p:nvPr/>
        </p:nvSpPr>
        <p:spPr>
          <a:xfrm>
            <a:off x="4206240" y="2948031"/>
            <a:ext cx="5273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接收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email</a:t>
            </a:r>
          </a:p>
          <a:p>
            <a:pPr algn="just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用训练好的模型识别邮件</a:t>
            </a:r>
            <a:endParaRPr lang="en-US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识别后根据结果进行处理</a:t>
            </a:r>
            <a:endParaRPr lang="en-US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实现邮件查看及其他功能</a:t>
            </a:r>
            <a:endParaRPr lang="en-US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37096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50102" y="28691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项目介绍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14586" y="2609477"/>
            <a:ext cx="89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PART 1</a:t>
            </a:r>
            <a:endParaRPr lang="zh-CN" altLang="en-US" sz="1600" b="1">
              <a:solidFill>
                <a:schemeClr val="bg1"/>
              </a:solidFill>
              <a:effectLst>
                <a:outerShdw blurRad="38100" dist="76200" dir="2700000" algn="tl">
                  <a:srgbClr val="000000">
                    <a:alpha val="1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4206240" y="1613008"/>
            <a:ext cx="5273040" cy="549790"/>
          </a:xfrm>
          <a:custGeom>
            <a:avLst/>
            <a:gdLst>
              <a:gd name="connsiteX0" fmla="*/ 0 w 5273040"/>
              <a:gd name="connsiteY0" fmla="*/ 118562 h 711360"/>
              <a:gd name="connsiteX1" fmla="*/ 118562 w 5273040"/>
              <a:gd name="connsiteY1" fmla="*/ 0 h 711360"/>
              <a:gd name="connsiteX2" fmla="*/ 5154478 w 5273040"/>
              <a:gd name="connsiteY2" fmla="*/ 0 h 711360"/>
              <a:gd name="connsiteX3" fmla="*/ 5273040 w 5273040"/>
              <a:gd name="connsiteY3" fmla="*/ 118562 h 711360"/>
              <a:gd name="connsiteX4" fmla="*/ 5273040 w 5273040"/>
              <a:gd name="connsiteY4" fmla="*/ 592798 h 711360"/>
              <a:gd name="connsiteX5" fmla="*/ 5154478 w 5273040"/>
              <a:gd name="connsiteY5" fmla="*/ 711360 h 711360"/>
              <a:gd name="connsiteX6" fmla="*/ 118562 w 5273040"/>
              <a:gd name="connsiteY6" fmla="*/ 711360 h 711360"/>
              <a:gd name="connsiteX7" fmla="*/ 0 w 5273040"/>
              <a:gd name="connsiteY7" fmla="*/ 592798 h 711360"/>
              <a:gd name="connsiteX8" fmla="*/ 0 w 5273040"/>
              <a:gd name="connsiteY8" fmla="*/ 118562 h 7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3040" h="711360">
                <a:moveTo>
                  <a:pt x="0" y="118562"/>
                </a:moveTo>
                <a:cubicBezTo>
                  <a:pt x="0" y="53082"/>
                  <a:pt x="53082" y="0"/>
                  <a:pt x="118562" y="0"/>
                </a:cubicBezTo>
                <a:lnTo>
                  <a:pt x="5154478" y="0"/>
                </a:lnTo>
                <a:cubicBezTo>
                  <a:pt x="5219958" y="0"/>
                  <a:pt x="5273040" y="53082"/>
                  <a:pt x="5273040" y="118562"/>
                </a:cubicBezTo>
                <a:lnTo>
                  <a:pt x="5273040" y="592798"/>
                </a:lnTo>
                <a:cubicBezTo>
                  <a:pt x="5273040" y="658278"/>
                  <a:pt x="5219958" y="711360"/>
                  <a:pt x="5154478" y="711360"/>
                </a:cubicBezTo>
                <a:lnTo>
                  <a:pt x="118562" y="711360"/>
                </a:lnTo>
                <a:cubicBezTo>
                  <a:pt x="53082" y="711360"/>
                  <a:pt x="0" y="658278"/>
                  <a:pt x="0" y="592798"/>
                </a:cubicBezTo>
                <a:lnTo>
                  <a:pt x="0" y="1185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356" tIns="122356" rIns="122356" bIns="122356" numCol="1" spcCol="1270" anchor="ctr" anchorCtr="0">
            <a:noAutofit/>
          </a:bodyPr>
          <a:lstStyle/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dirty="0">
                <a:cs typeface="+mn-ea"/>
                <a:sym typeface="+mn-lt"/>
              </a:rPr>
              <a:t>反垃圾邮件技术</a:t>
            </a:r>
          </a:p>
        </p:txBody>
      </p:sp>
      <p:sp>
        <p:nvSpPr>
          <p:cNvPr id="63" name="矩形 62"/>
          <p:cNvSpPr/>
          <p:nvPr/>
        </p:nvSpPr>
        <p:spPr>
          <a:xfrm>
            <a:off x="4206240" y="2316958"/>
            <a:ext cx="5273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屏蔽有关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IP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地址；</a:t>
            </a:r>
            <a:endParaRPr lang="en-US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识别发件地址真实性；</a:t>
            </a:r>
            <a:endParaRPr lang="en-US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通过证书管理机构验证证书；</a:t>
            </a:r>
            <a:endParaRPr lang="en-US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过滤技术</a:t>
            </a:r>
            <a:endParaRPr lang="en-US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12129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1386" y="3406582"/>
            <a:ext cx="2309228" cy="646331"/>
          </a:xfrm>
          <a:prstGeom prst="rect">
            <a:avLst/>
          </a:prstGeom>
          <a:solidFill>
            <a:schemeClr val="accent1"/>
          </a:solidFill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74" name="组合 29"/>
          <p:cNvGrpSpPr>
            <a:grpSpLocks/>
          </p:cNvGrpSpPr>
          <p:nvPr/>
        </p:nvGrpSpPr>
        <p:grpSpPr bwMode="auto">
          <a:xfrm>
            <a:off x="4981515" y="3429000"/>
            <a:ext cx="2228969" cy="646331"/>
            <a:chOff x="944675" y="2321360"/>
            <a:chExt cx="2228535" cy="646549"/>
          </a:xfrm>
        </p:grpSpPr>
        <p:sp>
          <p:nvSpPr>
            <p:cNvPr id="75" name="文本框 74"/>
            <p:cNvSpPr txBox="1"/>
            <p:nvPr/>
          </p:nvSpPr>
          <p:spPr>
            <a:xfrm>
              <a:off x="944675" y="2321360"/>
              <a:ext cx="455486" cy="6465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 flipH="1">
              <a:off x="1371629" y="2438875"/>
              <a:ext cx="184114" cy="3954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552569" y="2395998"/>
              <a:ext cx="1620641" cy="5233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初期规划</a:t>
              </a:r>
            </a:p>
          </p:txBody>
        </p:sp>
      </p:grpSp>
      <p:grpSp>
        <p:nvGrpSpPr>
          <p:cNvPr id="78" name="组合 37"/>
          <p:cNvGrpSpPr>
            <a:grpSpLocks/>
          </p:cNvGrpSpPr>
          <p:nvPr/>
        </p:nvGrpSpPr>
        <p:grpSpPr bwMode="auto">
          <a:xfrm>
            <a:off x="4941386" y="2353069"/>
            <a:ext cx="2228970" cy="646331"/>
            <a:chOff x="944675" y="2321360"/>
            <a:chExt cx="2229794" cy="646549"/>
          </a:xfrm>
        </p:grpSpPr>
        <p:sp>
          <p:nvSpPr>
            <p:cNvPr id="79" name="文本框 78"/>
            <p:cNvSpPr txBox="1"/>
            <p:nvPr/>
          </p:nvSpPr>
          <p:spPr>
            <a:xfrm>
              <a:off x="944675" y="2321360"/>
              <a:ext cx="455743" cy="6465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cs typeface="+mn-ea"/>
                  <a:sym typeface="+mn-lt"/>
                </a:rPr>
                <a:t>1</a:t>
              </a:r>
              <a:endParaRPr lang="zh-CN" altLang="en-US" sz="3600" dirty="0">
                <a:cs typeface="+mn-ea"/>
                <a:sym typeface="+mn-lt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 flipH="1">
              <a:off x="1371871" y="2438875"/>
              <a:ext cx="184218" cy="3954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1552913" y="2395998"/>
              <a:ext cx="1621556" cy="5233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cs typeface="+mn-ea"/>
                  <a:sym typeface="+mn-lt"/>
                </a:rPr>
                <a:t>项目介绍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3612206" y="1281084"/>
            <a:ext cx="5145715" cy="70788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1000"/>
                    </a:srgbClr>
                  </a:outerShdw>
                </a:effectLst>
                <a:cs typeface="+mn-ea"/>
                <a:sym typeface="+mn-lt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11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766042"/>
            <a:ext cx="12192000" cy="9195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7523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4643950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50102" y="28691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初期规划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14585" y="2609477"/>
            <a:ext cx="89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PART 2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76200" dir="2700000" algn="tl">
                  <a:srgbClr val="000000">
                    <a:alpha val="1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4206240" y="1459928"/>
            <a:ext cx="5273040" cy="549790"/>
          </a:xfrm>
          <a:custGeom>
            <a:avLst/>
            <a:gdLst>
              <a:gd name="connsiteX0" fmla="*/ 0 w 5273040"/>
              <a:gd name="connsiteY0" fmla="*/ 118562 h 711360"/>
              <a:gd name="connsiteX1" fmla="*/ 118562 w 5273040"/>
              <a:gd name="connsiteY1" fmla="*/ 0 h 711360"/>
              <a:gd name="connsiteX2" fmla="*/ 5154478 w 5273040"/>
              <a:gd name="connsiteY2" fmla="*/ 0 h 711360"/>
              <a:gd name="connsiteX3" fmla="*/ 5273040 w 5273040"/>
              <a:gd name="connsiteY3" fmla="*/ 118562 h 711360"/>
              <a:gd name="connsiteX4" fmla="*/ 5273040 w 5273040"/>
              <a:gd name="connsiteY4" fmla="*/ 592798 h 711360"/>
              <a:gd name="connsiteX5" fmla="*/ 5154478 w 5273040"/>
              <a:gd name="connsiteY5" fmla="*/ 711360 h 711360"/>
              <a:gd name="connsiteX6" fmla="*/ 118562 w 5273040"/>
              <a:gd name="connsiteY6" fmla="*/ 711360 h 711360"/>
              <a:gd name="connsiteX7" fmla="*/ 0 w 5273040"/>
              <a:gd name="connsiteY7" fmla="*/ 592798 h 711360"/>
              <a:gd name="connsiteX8" fmla="*/ 0 w 5273040"/>
              <a:gd name="connsiteY8" fmla="*/ 118562 h 7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3040" h="711360">
                <a:moveTo>
                  <a:pt x="0" y="118562"/>
                </a:moveTo>
                <a:cubicBezTo>
                  <a:pt x="0" y="53082"/>
                  <a:pt x="53082" y="0"/>
                  <a:pt x="118562" y="0"/>
                </a:cubicBezTo>
                <a:lnTo>
                  <a:pt x="5154478" y="0"/>
                </a:lnTo>
                <a:cubicBezTo>
                  <a:pt x="5219958" y="0"/>
                  <a:pt x="5273040" y="53082"/>
                  <a:pt x="5273040" y="118562"/>
                </a:cubicBezTo>
                <a:lnTo>
                  <a:pt x="5273040" y="592798"/>
                </a:lnTo>
                <a:cubicBezTo>
                  <a:pt x="5273040" y="658278"/>
                  <a:pt x="5219958" y="711360"/>
                  <a:pt x="5154478" y="711360"/>
                </a:cubicBezTo>
                <a:lnTo>
                  <a:pt x="118562" y="711360"/>
                </a:lnTo>
                <a:cubicBezTo>
                  <a:pt x="53082" y="711360"/>
                  <a:pt x="0" y="658278"/>
                  <a:pt x="0" y="592798"/>
                </a:cubicBezTo>
                <a:lnTo>
                  <a:pt x="0" y="1185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356" tIns="122356" rIns="122356" bIns="122356" numCol="1" spcCol="1270" anchor="ctr" anchorCtr="0">
            <a:noAutofit/>
          </a:bodyPr>
          <a:lstStyle/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300" b="1" dirty="0">
                <a:cs typeface="+mn-ea"/>
                <a:sym typeface="+mn-lt"/>
              </a:rPr>
              <a:t>1.</a:t>
            </a:r>
            <a:r>
              <a:rPr lang="zh-CN" altLang="en-US" sz="2300" b="1" dirty="0">
                <a:cs typeface="+mn-ea"/>
                <a:sym typeface="+mn-lt"/>
              </a:rPr>
              <a:t> 训练机器学习模型</a:t>
            </a:r>
          </a:p>
        </p:txBody>
      </p:sp>
      <p:sp>
        <p:nvSpPr>
          <p:cNvPr id="61" name="任意多边形 60"/>
          <p:cNvSpPr/>
          <p:nvPr/>
        </p:nvSpPr>
        <p:spPr>
          <a:xfrm>
            <a:off x="4206240" y="2904117"/>
            <a:ext cx="5273040" cy="549790"/>
          </a:xfrm>
          <a:custGeom>
            <a:avLst/>
            <a:gdLst>
              <a:gd name="connsiteX0" fmla="*/ 0 w 5273040"/>
              <a:gd name="connsiteY0" fmla="*/ 118562 h 711360"/>
              <a:gd name="connsiteX1" fmla="*/ 118562 w 5273040"/>
              <a:gd name="connsiteY1" fmla="*/ 0 h 711360"/>
              <a:gd name="connsiteX2" fmla="*/ 5154478 w 5273040"/>
              <a:gd name="connsiteY2" fmla="*/ 0 h 711360"/>
              <a:gd name="connsiteX3" fmla="*/ 5273040 w 5273040"/>
              <a:gd name="connsiteY3" fmla="*/ 118562 h 711360"/>
              <a:gd name="connsiteX4" fmla="*/ 5273040 w 5273040"/>
              <a:gd name="connsiteY4" fmla="*/ 592798 h 711360"/>
              <a:gd name="connsiteX5" fmla="*/ 5154478 w 5273040"/>
              <a:gd name="connsiteY5" fmla="*/ 711360 h 711360"/>
              <a:gd name="connsiteX6" fmla="*/ 118562 w 5273040"/>
              <a:gd name="connsiteY6" fmla="*/ 711360 h 711360"/>
              <a:gd name="connsiteX7" fmla="*/ 0 w 5273040"/>
              <a:gd name="connsiteY7" fmla="*/ 592798 h 711360"/>
              <a:gd name="connsiteX8" fmla="*/ 0 w 5273040"/>
              <a:gd name="connsiteY8" fmla="*/ 118562 h 7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3040" h="711360">
                <a:moveTo>
                  <a:pt x="0" y="118562"/>
                </a:moveTo>
                <a:cubicBezTo>
                  <a:pt x="0" y="53082"/>
                  <a:pt x="53082" y="0"/>
                  <a:pt x="118562" y="0"/>
                </a:cubicBezTo>
                <a:lnTo>
                  <a:pt x="5154478" y="0"/>
                </a:lnTo>
                <a:cubicBezTo>
                  <a:pt x="5219958" y="0"/>
                  <a:pt x="5273040" y="53082"/>
                  <a:pt x="5273040" y="118562"/>
                </a:cubicBezTo>
                <a:lnTo>
                  <a:pt x="5273040" y="592798"/>
                </a:lnTo>
                <a:cubicBezTo>
                  <a:pt x="5273040" y="658278"/>
                  <a:pt x="5219958" y="711360"/>
                  <a:pt x="5154478" y="711360"/>
                </a:cubicBezTo>
                <a:lnTo>
                  <a:pt x="118562" y="711360"/>
                </a:lnTo>
                <a:cubicBezTo>
                  <a:pt x="53082" y="711360"/>
                  <a:pt x="0" y="658278"/>
                  <a:pt x="0" y="592798"/>
                </a:cubicBezTo>
                <a:lnTo>
                  <a:pt x="0" y="1185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356" tIns="122356" rIns="122356" bIns="122356" numCol="1" spcCol="1270" anchor="ctr" anchorCtr="0">
            <a:noAutofit/>
          </a:bodyPr>
          <a:lstStyle/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300" b="1" dirty="0">
                <a:cs typeface="+mn-ea"/>
                <a:sym typeface="+mn-lt"/>
              </a:rPr>
              <a:t>2.</a:t>
            </a:r>
            <a:r>
              <a:rPr lang="zh-CN" altLang="en-US" sz="2300" b="1" dirty="0">
                <a:cs typeface="+mn-ea"/>
                <a:sym typeface="+mn-lt"/>
              </a:rPr>
              <a:t>添加输入输出模块，完成识别程序</a:t>
            </a:r>
          </a:p>
        </p:txBody>
      </p:sp>
      <p:sp>
        <p:nvSpPr>
          <p:cNvPr id="7" name="任意多边形 60">
            <a:extLst>
              <a:ext uri="{FF2B5EF4-FFF2-40B4-BE49-F238E27FC236}">
                <a16:creationId xmlns:a16="http://schemas.microsoft.com/office/drawing/2014/main" id="{A661A038-47D1-42FC-83A6-FB86EF3E3DF6}"/>
              </a:ext>
            </a:extLst>
          </p:cNvPr>
          <p:cNvSpPr/>
          <p:nvPr/>
        </p:nvSpPr>
        <p:spPr>
          <a:xfrm>
            <a:off x="4206240" y="4413543"/>
            <a:ext cx="5273040" cy="549790"/>
          </a:xfrm>
          <a:custGeom>
            <a:avLst/>
            <a:gdLst>
              <a:gd name="connsiteX0" fmla="*/ 0 w 5273040"/>
              <a:gd name="connsiteY0" fmla="*/ 118562 h 711360"/>
              <a:gd name="connsiteX1" fmla="*/ 118562 w 5273040"/>
              <a:gd name="connsiteY1" fmla="*/ 0 h 711360"/>
              <a:gd name="connsiteX2" fmla="*/ 5154478 w 5273040"/>
              <a:gd name="connsiteY2" fmla="*/ 0 h 711360"/>
              <a:gd name="connsiteX3" fmla="*/ 5273040 w 5273040"/>
              <a:gd name="connsiteY3" fmla="*/ 118562 h 711360"/>
              <a:gd name="connsiteX4" fmla="*/ 5273040 w 5273040"/>
              <a:gd name="connsiteY4" fmla="*/ 592798 h 711360"/>
              <a:gd name="connsiteX5" fmla="*/ 5154478 w 5273040"/>
              <a:gd name="connsiteY5" fmla="*/ 711360 h 711360"/>
              <a:gd name="connsiteX6" fmla="*/ 118562 w 5273040"/>
              <a:gd name="connsiteY6" fmla="*/ 711360 h 711360"/>
              <a:gd name="connsiteX7" fmla="*/ 0 w 5273040"/>
              <a:gd name="connsiteY7" fmla="*/ 592798 h 711360"/>
              <a:gd name="connsiteX8" fmla="*/ 0 w 5273040"/>
              <a:gd name="connsiteY8" fmla="*/ 118562 h 7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3040" h="711360">
                <a:moveTo>
                  <a:pt x="0" y="118562"/>
                </a:moveTo>
                <a:cubicBezTo>
                  <a:pt x="0" y="53082"/>
                  <a:pt x="53082" y="0"/>
                  <a:pt x="118562" y="0"/>
                </a:cubicBezTo>
                <a:lnTo>
                  <a:pt x="5154478" y="0"/>
                </a:lnTo>
                <a:cubicBezTo>
                  <a:pt x="5219958" y="0"/>
                  <a:pt x="5273040" y="53082"/>
                  <a:pt x="5273040" y="118562"/>
                </a:cubicBezTo>
                <a:lnTo>
                  <a:pt x="5273040" y="592798"/>
                </a:lnTo>
                <a:cubicBezTo>
                  <a:pt x="5273040" y="658278"/>
                  <a:pt x="5219958" y="711360"/>
                  <a:pt x="5154478" y="711360"/>
                </a:cubicBezTo>
                <a:lnTo>
                  <a:pt x="118562" y="711360"/>
                </a:lnTo>
                <a:cubicBezTo>
                  <a:pt x="53082" y="711360"/>
                  <a:pt x="0" y="658278"/>
                  <a:pt x="0" y="592798"/>
                </a:cubicBezTo>
                <a:lnTo>
                  <a:pt x="0" y="1185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356" tIns="122356" rIns="122356" bIns="122356" numCol="1" spcCol="1270" anchor="ctr" anchorCtr="0">
            <a:noAutofit/>
          </a:bodyPr>
          <a:lstStyle/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300" b="1" dirty="0">
                <a:cs typeface="+mn-ea"/>
                <a:sym typeface="+mn-lt"/>
              </a:rPr>
              <a:t>3.</a:t>
            </a:r>
            <a:r>
              <a:rPr lang="zh-CN" altLang="en-US" sz="2300" b="1" dirty="0">
                <a:cs typeface="+mn-ea"/>
                <a:sym typeface="+mn-lt"/>
              </a:rPr>
              <a:t>制作模拟网站，进行垃圾邮件识别</a:t>
            </a:r>
          </a:p>
        </p:txBody>
      </p:sp>
    </p:spTree>
    <p:extLst>
      <p:ext uri="{BB962C8B-B14F-4D97-AF65-F5344CB8AC3E}">
        <p14:creationId xmlns:p14="http://schemas.microsoft.com/office/powerpoint/2010/main" val="27858371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1FABAD4-6F25-4C08-8D08-90C6AFB5B2BC}"/>
              </a:ext>
            </a:extLst>
          </p:cNvPr>
          <p:cNvGrpSpPr/>
          <p:nvPr/>
        </p:nvGrpSpPr>
        <p:grpSpPr>
          <a:xfrm>
            <a:off x="2441184" y="1582447"/>
            <a:ext cx="7107381" cy="3881007"/>
            <a:chOff x="2441185" y="1582447"/>
            <a:chExt cx="7107381" cy="3881007"/>
          </a:xfrm>
        </p:grpSpPr>
        <p:sp>
          <p:nvSpPr>
            <p:cNvPr id="2" name="等腰三角形 1"/>
            <p:cNvSpPr/>
            <p:nvPr/>
          </p:nvSpPr>
          <p:spPr>
            <a:xfrm rot="10800000">
              <a:off x="5667896" y="4725341"/>
              <a:ext cx="856211" cy="73811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441185" y="1582447"/>
              <a:ext cx="7107381" cy="34555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TextBox 75"/>
            <p:cNvSpPr txBox="1"/>
            <p:nvPr/>
          </p:nvSpPr>
          <p:spPr>
            <a:xfrm>
              <a:off x="3220721" y="2462949"/>
              <a:ext cx="5210585" cy="923330"/>
            </a:xfrm>
            <a:prstGeom prst="rect">
              <a:avLst/>
            </a:prstGeom>
            <a:noFill/>
            <a:effectLst>
              <a:outerShdw dist="50800" dir="2700000" algn="tl" rotWithShape="0">
                <a:prstClr val="black">
                  <a:alpha val="6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5400" dirty="0">
                  <a:latin typeface="+mn-lt"/>
                  <a:ea typeface="+mn-ea"/>
                  <a:cs typeface="+mn-ea"/>
                  <a:sym typeface="+mn-lt"/>
                </a:rPr>
                <a:t>THANKS</a:t>
              </a:r>
              <a:endParaRPr lang="zh-CN" altLang="en-US" sz="5400" b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369138" y="3386279"/>
              <a:ext cx="55691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6433820" y="2656842"/>
              <a:ext cx="475210" cy="535544"/>
              <a:chOff x="4719320" y="3223289"/>
              <a:chExt cx="475210" cy="53554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719320" y="3223289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4719320" y="3682633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4757420" y="3261171"/>
                <a:ext cx="406630" cy="2340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4757420" y="3491276"/>
                <a:ext cx="406630" cy="2340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5118330" y="3458754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4991449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中文汇报2">
  <a:themeElements>
    <a:clrScheme name="benchmark 20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4333F"/>
      </a:accent1>
      <a:accent2>
        <a:srgbClr val="616161"/>
      </a:accent2>
      <a:accent3>
        <a:srgbClr val="92D050"/>
      </a:accent3>
      <a:accent4>
        <a:srgbClr val="FFC000"/>
      </a:accent4>
      <a:accent5>
        <a:srgbClr val="0174AB"/>
      </a:accent5>
      <a:accent6>
        <a:srgbClr val="ED7D31"/>
      </a:accent6>
      <a:hlink>
        <a:srgbClr val="0563C1"/>
      </a:hlink>
      <a:folHlink>
        <a:srgbClr val="954F72"/>
      </a:folHlink>
    </a:clrScheme>
    <a:fontScheme name="zlq425s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>
          <a:outerShdw blurRad="50800" dist="25400" dir="2700000" algn="tl" rotWithShape="0">
            <a:prstClr val="black">
              <a:alpha val="33000"/>
            </a:prstClr>
          </a:outerShdw>
        </a:effectLst>
      </a:spPr>
      <a:bodyPr wrap="none"/>
      <a:lstStyle>
        <a:defPPr>
          <a:defRPr sz="105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>
        <a:ln w="76200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中文汇报2" id="{94FA34F4-7BC1-48E2-B740-C7D8CC441AE2}" vid="{13134613-2207-4CF5-AAE8-F58E14DCD35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nchmark 2013">
    <a:dk1>
      <a:srgbClr val="000000"/>
    </a:dk1>
    <a:lt1>
      <a:srgbClr val="FFFFFF"/>
    </a:lt1>
    <a:dk2>
      <a:srgbClr val="44546A"/>
    </a:dk2>
    <a:lt2>
      <a:srgbClr val="E7E6E6"/>
    </a:lt2>
    <a:accent1>
      <a:srgbClr val="D4333F"/>
    </a:accent1>
    <a:accent2>
      <a:srgbClr val="616161"/>
    </a:accent2>
    <a:accent3>
      <a:srgbClr val="92D050"/>
    </a:accent3>
    <a:accent4>
      <a:srgbClr val="FFC000"/>
    </a:accent4>
    <a:accent5>
      <a:srgbClr val="0174AB"/>
    </a:accent5>
    <a:accent6>
      <a:srgbClr val="ED7D31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benchmark 2013">
    <a:dk1>
      <a:srgbClr val="000000"/>
    </a:dk1>
    <a:lt1>
      <a:srgbClr val="FFFFFF"/>
    </a:lt1>
    <a:dk2>
      <a:srgbClr val="44546A"/>
    </a:dk2>
    <a:lt2>
      <a:srgbClr val="E7E6E6"/>
    </a:lt2>
    <a:accent1>
      <a:srgbClr val="D4333F"/>
    </a:accent1>
    <a:accent2>
      <a:srgbClr val="616161"/>
    </a:accent2>
    <a:accent3>
      <a:srgbClr val="92D050"/>
    </a:accent3>
    <a:accent4>
      <a:srgbClr val="FFC000"/>
    </a:accent4>
    <a:accent5>
      <a:srgbClr val="0174AB"/>
    </a:accent5>
    <a:accent6>
      <a:srgbClr val="ED7D31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benchmark 2013">
    <a:dk1>
      <a:srgbClr val="000000"/>
    </a:dk1>
    <a:lt1>
      <a:srgbClr val="FFFFFF"/>
    </a:lt1>
    <a:dk2>
      <a:srgbClr val="44546A"/>
    </a:dk2>
    <a:lt2>
      <a:srgbClr val="E7E6E6"/>
    </a:lt2>
    <a:accent1>
      <a:srgbClr val="D4333F"/>
    </a:accent1>
    <a:accent2>
      <a:srgbClr val="616161"/>
    </a:accent2>
    <a:accent3>
      <a:srgbClr val="92D050"/>
    </a:accent3>
    <a:accent4>
      <a:srgbClr val="FFC000"/>
    </a:accent4>
    <a:accent5>
      <a:srgbClr val="0174AB"/>
    </a:accent5>
    <a:accent6>
      <a:srgbClr val="ED7D31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中文汇报2</Template>
  <TotalTime>1932</TotalTime>
  <Words>150</Words>
  <Application>Microsoft Office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Calibri</vt:lpstr>
      <vt:lpstr>中文汇报2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泽煜 王</cp:lastModifiedBy>
  <cp:revision>156</cp:revision>
  <dcterms:created xsi:type="dcterms:W3CDTF">2014-05-17T06:30:58Z</dcterms:created>
  <dcterms:modified xsi:type="dcterms:W3CDTF">2020-04-24T12:23:30Z</dcterms:modified>
</cp:coreProperties>
</file>