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2" r:id="rId1"/>
  </p:sldMasterIdLst>
  <p:notesMasterIdLst>
    <p:notesMasterId r:id="rId34"/>
  </p:notesMasterIdLst>
  <p:sldIdLst>
    <p:sldId id="257" r:id="rId2"/>
    <p:sldId id="281" r:id="rId3"/>
    <p:sldId id="258" r:id="rId4"/>
    <p:sldId id="303" r:id="rId5"/>
    <p:sldId id="304" r:id="rId6"/>
    <p:sldId id="305" r:id="rId7"/>
    <p:sldId id="259" r:id="rId8"/>
    <p:sldId id="289" r:id="rId9"/>
    <p:sldId id="261" r:id="rId10"/>
    <p:sldId id="262" r:id="rId11"/>
    <p:sldId id="306" r:id="rId12"/>
    <p:sldId id="263" r:id="rId13"/>
    <p:sldId id="270" r:id="rId14"/>
    <p:sldId id="282" r:id="rId15"/>
    <p:sldId id="290" r:id="rId16"/>
    <p:sldId id="291" r:id="rId17"/>
    <p:sldId id="292" r:id="rId18"/>
    <p:sldId id="283" r:id="rId19"/>
    <p:sldId id="294" r:id="rId20"/>
    <p:sldId id="284" r:id="rId21"/>
    <p:sldId id="295" r:id="rId22"/>
    <p:sldId id="285" r:id="rId23"/>
    <p:sldId id="299" r:id="rId24"/>
    <p:sldId id="286" r:id="rId25"/>
    <p:sldId id="296" r:id="rId26"/>
    <p:sldId id="300" r:id="rId27"/>
    <p:sldId id="301" r:id="rId28"/>
    <p:sldId id="302" r:id="rId29"/>
    <p:sldId id="297" r:id="rId30"/>
    <p:sldId id="298" r:id="rId31"/>
    <p:sldId id="288" r:id="rId32"/>
    <p:sldId id="280" r:id="rId33"/>
  </p:sldIdLst>
  <p:sldSz cx="9144000" cy="5143500" type="screen16x9"/>
  <p:notesSz cx="6858000" cy="9144000"/>
  <p:embeddedFontLst>
    <p:embeddedFont>
      <p:font typeface="Arial Black" panose="020B0A04020102020204" pitchFamily="34" charset="0"/>
      <p:bold r:id="rId35"/>
    </p:embeddedFont>
    <p:embeddedFont>
      <p:font typeface="Trebuchet MS" panose="020B0603020202020204" pitchFamily="34" charset="0"/>
      <p:regular r:id="rId36"/>
      <p:bold r:id="rId37"/>
      <p:italic r:id="rId38"/>
      <p:boldItalic r:id="rId39"/>
    </p:embeddedFont>
    <p:embeddedFont>
      <p:font typeface="Wingdings 3" panose="05040102010807070707" pitchFamily="18" charset="2"/>
      <p:regular r:id="rId4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A8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405A473-A67A-4E67-B12D-D377399AE1F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1B3CEEE4-EA1C-4687-B06A-87DD94B0C21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82" d="100"/>
          <a:sy n="82" d="100"/>
        </p:scale>
        <p:origin x="8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676"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77"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2863893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1048586" name="Google Shape;2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87" name="Google Shape;2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48596"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97"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48601"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2"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48610"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1"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4861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48621"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2"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48638"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9"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1048674" name="Google Shape;514;gb2f7c811e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75" name="Google Shape;515;gb2f7c811e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39182248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40748855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380621697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18148151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2506386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25215557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36324478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1826702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white">
  <p:cSld name="Blank white">
    <p:spTree>
      <p:nvGrpSpPr>
        <p:cNvPr id="1" name="Shape 62"/>
        <p:cNvGrpSpPr/>
        <p:nvPr/>
      </p:nvGrpSpPr>
      <p:grpSpPr>
        <a:xfrm>
          <a:off x="0" y="0"/>
          <a:ext cx="0" cy="0"/>
          <a:chOff x="0" y="0"/>
          <a:chExt cx="0" cy="0"/>
        </a:xfrm>
      </p:grpSpPr>
      <p:sp>
        <p:nvSpPr>
          <p:cNvPr id="1048579" name="Google Shape;63;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9351689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1048590" name="Google Shape;24;p5"/>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lvl1pPr lvl="0" rtl="0">
              <a:spcBef>
                <a:spcPts val="0"/>
              </a:spcBef>
              <a:spcAft>
                <a:spcPts val="0"/>
              </a:spcAft>
              <a:buSzPts val="3200"/>
              <a:buNone/>
            </a:lvl1pPr>
            <a:lvl2pPr lvl="1" rtl="0">
              <a:spcBef>
                <a:spcPts val="0"/>
              </a:spcBef>
              <a:spcAft>
                <a:spcPts val="0"/>
              </a:spcAft>
              <a:buSzPts val="3200"/>
              <a:buNone/>
            </a:lvl2pPr>
            <a:lvl3pPr lvl="2" rtl="0">
              <a:spcBef>
                <a:spcPts val="0"/>
              </a:spcBef>
              <a:spcAft>
                <a:spcPts val="0"/>
              </a:spcAft>
              <a:buSzPts val="3200"/>
              <a:buNone/>
            </a:lvl3pPr>
            <a:lvl4pPr lvl="3" rtl="0">
              <a:spcBef>
                <a:spcPts val="0"/>
              </a:spcBef>
              <a:spcAft>
                <a:spcPts val="0"/>
              </a:spcAft>
              <a:buSzPts val="3200"/>
              <a:buNone/>
            </a:lvl4pPr>
            <a:lvl5pPr lvl="4" rtl="0">
              <a:spcBef>
                <a:spcPts val="0"/>
              </a:spcBef>
              <a:spcAft>
                <a:spcPts val="0"/>
              </a:spcAft>
              <a:buSzPts val="3200"/>
              <a:buNone/>
            </a:lvl5pPr>
            <a:lvl6pPr lvl="5" rtl="0">
              <a:spcBef>
                <a:spcPts val="0"/>
              </a:spcBef>
              <a:spcAft>
                <a:spcPts val="0"/>
              </a:spcAft>
              <a:buSzPts val="3200"/>
              <a:buNone/>
            </a:lvl6pPr>
            <a:lvl7pPr lvl="6" rtl="0">
              <a:spcBef>
                <a:spcPts val="0"/>
              </a:spcBef>
              <a:spcAft>
                <a:spcPts val="0"/>
              </a:spcAft>
              <a:buSzPts val="3200"/>
              <a:buNone/>
            </a:lvl7pPr>
            <a:lvl8pPr lvl="7" rtl="0">
              <a:spcBef>
                <a:spcPts val="0"/>
              </a:spcBef>
              <a:spcAft>
                <a:spcPts val="0"/>
              </a:spcAft>
              <a:buSzPts val="3200"/>
              <a:buNone/>
            </a:lvl8pPr>
            <a:lvl9pPr lvl="8" rtl="0">
              <a:spcBef>
                <a:spcPts val="0"/>
              </a:spcBef>
              <a:spcAft>
                <a:spcPts val="0"/>
              </a:spcAft>
              <a:buSzPts val="3200"/>
              <a:buNone/>
            </a:lvl9pPr>
          </a:lstStyle>
          <a:p>
            <a:endParaRPr/>
          </a:p>
        </p:txBody>
      </p:sp>
      <p:sp>
        <p:nvSpPr>
          <p:cNvPr id="1048591" name="Google Shape;25;p5"/>
          <p:cNvSpPr txBox="1">
            <a:spLocks noGrp="1"/>
          </p:cNvSpPr>
          <p:nvPr>
            <p:ph type="body" idx="1"/>
          </p:nvPr>
        </p:nvSpPr>
        <p:spPr>
          <a:xfrm>
            <a:off x="651600" y="1409701"/>
            <a:ext cx="6130200" cy="31050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lvl1pPr>
            <a:lvl2pPr marL="914400" lvl="1" indent="-381000" rtl="0">
              <a:spcBef>
                <a:spcPts val="800"/>
              </a:spcBef>
              <a:spcAft>
                <a:spcPts val="0"/>
              </a:spcAft>
              <a:buSzPts val="2400"/>
              <a:buChar char="⇾"/>
            </a:lvl2pPr>
            <a:lvl3pPr marL="1371600" lvl="2" indent="-381000" rtl="0">
              <a:spcBef>
                <a:spcPts val="800"/>
              </a:spcBef>
              <a:spcAft>
                <a:spcPts val="0"/>
              </a:spcAft>
              <a:buSzPts val="2400"/>
              <a:buChar char="￫"/>
            </a:lvl3pPr>
            <a:lvl4pPr marL="1828800" lvl="3" indent="-381000" rtl="0">
              <a:spcBef>
                <a:spcPts val="800"/>
              </a:spcBef>
              <a:spcAft>
                <a:spcPts val="0"/>
              </a:spcAft>
              <a:buSzPts val="2400"/>
              <a:buChar char="●"/>
            </a:lvl4pPr>
            <a:lvl5pPr marL="2286000" lvl="4" indent="-381000" rtl="0">
              <a:spcBef>
                <a:spcPts val="800"/>
              </a:spcBef>
              <a:spcAft>
                <a:spcPts val="0"/>
              </a:spcAft>
              <a:buSzPts val="2400"/>
              <a:buChar char="○"/>
            </a:lvl5pPr>
            <a:lvl6pPr marL="2743200" lvl="5" indent="-381000" rtl="0">
              <a:spcBef>
                <a:spcPts val="800"/>
              </a:spcBef>
              <a:spcAft>
                <a:spcPts val="0"/>
              </a:spcAft>
              <a:buSzPts val="2400"/>
              <a:buChar char="■"/>
            </a:lvl6pPr>
            <a:lvl7pPr marL="3200400" lvl="6" indent="-381000" rtl="0">
              <a:spcBef>
                <a:spcPts val="800"/>
              </a:spcBef>
              <a:spcAft>
                <a:spcPts val="0"/>
              </a:spcAft>
              <a:buSzPts val="2400"/>
              <a:buChar char="●"/>
            </a:lvl7pPr>
            <a:lvl8pPr marL="3657600" lvl="7" indent="-381000" rtl="0">
              <a:spcBef>
                <a:spcPts val="800"/>
              </a:spcBef>
              <a:spcAft>
                <a:spcPts val="0"/>
              </a:spcAft>
              <a:buSzPts val="2400"/>
              <a:buChar char="○"/>
            </a:lvl8pPr>
            <a:lvl9pPr marL="4114800" lvl="8" indent="-381000" rtl="0">
              <a:spcBef>
                <a:spcPts val="800"/>
              </a:spcBef>
              <a:spcAft>
                <a:spcPts val="800"/>
              </a:spcAft>
              <a:buSzPts val="2400"/>
              <a:buChar char="■"/>
            </a:lvl9pPr>
          </a:lstStyle>
          <a:p>
            <a:endParaRPr/>
          </a:p>
        </p:txBody>
      </p:sp>
      <p:sp>
        <p:nvSpPr>
          <p:cNvPr id="1048592" name="Google Shape;26;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983314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4686194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65431797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3873379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59674273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66194852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66797986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38918990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93732521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12/18/2023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969081495"/>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Lst>
  <p:transition>
    <p:fade thruBlk="1"/>
  </p:transition>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1048581" name="TextBox 33"/>
          <p:cNvSpPr txBox="1"/>
          <p:nvPr/>
        </p:nvSpPr>
        <p:spPr>
          <a:xfrm>
            <a:off x="752560" y="1559583"/>
            <a:ext cx="7711710" cy="800219"/>
          </a:xfrm>
          <a:prstGeom prst="rect">
            <a:avLst/>
          </a:prstGeom>
          <a:noFill/>
        </p:spPr>
        <p:txBody>
          <a:bodyPr wrap="square">
            <a:spAutoFit/>
          </a:bodyPr>
          <a:lstStyle/>
          <a:p>
            <a:pPr algn="ctr"/>
            <a:r>
              <a:rPr lang="en-GB" sz="1600" b="1" dirty="0">
                <a:solidFill>
                  <a:schemeClr val="tx1"/>
                </a:solidFill>
                <a:latin typeface="Times New Roman" panose="02020603050405020304" pitchFamily="18" charset="0"/>
                <a:cs typeface="Times New Roman" panose="02020603050405020304" pitchFamily="18" charset="0"/>
              </a:rPr>
              <a:t>  </a:t>
            </a:r>
            <a:r>
              <a:rPr lang="en-US" sz="1600" b="1" dirty="0">
                <a:solidFill>
                  <a:schemeClr val="tx1"/>
                </a:solidFill>
                <a:latin typeface="Times New Roman" panose="02020603050405020304" pitchFamily="18" charset="0"/>
                <a:cs typeface="Times New Roman" panose="02020603050405020304" pitchFamily="18" charset="0"/>
              </a:rPr>
              <a:t>DEPARTMENT OF ARTIFICIAL INTELLIGENCE AND MACHINE LEARNING</a:t>
            </a:r>
          </a:p>
          <a:p>
            <a:pPr algn="ctr"/>
            <a:endParaRPr lang="en-US" sz="1600" b="1" dirty="0">
              <a:solidFill>
                <a:schemeClr val="tx1"/>
              </a:solidFill>
              <a:latin typeface="Times New Roman" panose="02020603050405020304" pitchFamily="18" charset="0"/>
              <a:cs typeface="Times New Roman" panose="02020603050405020304" pitchFamily="18" charset="0"/>
            </a:endParaRPr>
          </a:p>
          <a:p>
            <a:pPr algn="ctr"/>
            <a:r>
              <a:rPr lang="en-US" b="1" dirty="0">
                <a:solidFill>
                  <a:schemeClr val="tx1"/>
                </a:solidFill>
                <a:latin typeface="Times New Roman" panose="02020603050405020304" pitchFamily="18" charset="0"/>
                <a:cs typeface="Times New Roman" panose="02020603050405020304" pitchFamily="18" charset="0"/>
              </a:rPr>
              <a:t>PROJECT PRESENTATION ON</a:t>
            </a:r>
          </a:p>
        </p:txBody>
      </p:sp>
      <p:sp>
        <p:nvSpPr>
          <p:cNvPr id="1048582" name="TextBox 34"/>
          <p:cNvSpPr txBox="1"/>
          <p:nvPr/>
        </p:nvSpPr>
        <p:spPr>
          <a:xfrm>
            <a:off x="1143442" y="2338547"/>
            <a:ext cx="6637780" cy="338554"/>
          </a:xfrm>
          <a:prstGeom prst="rect">
            <a:avLst/>
          </a:prstGeom>
          <a:noFill/>
        </p:spPr>
        <p:txBody>
          <a:bodyPr wrap="square">
            <a:spAutoFit/>
          </a:bodyPr>
          <a:lstStyle/>
          <a:p>
            <a:pPr algn="ctr"/>
            <a:r>
              <a:rPr lang="en-US" sz="1600" b="1" dirty="0">
                <a:solidFill>
                  <a:srgbClr val="FF0000"/>
                </a:solidFill>
                <a:latin typeface="Times New Roman" pitchFamily="18" charset="0"/>
                <a:cs typeface="Times New Roman" pitchFamily="18" charset="0"/>
              </a:rPr>
              <a:t>   “CREDIT CARD FRAUD DETECTION”</a:t>
            </a:r>
          </a:p>
        </p:txBody>
      </p:sp>
      <p:sp>
        <p:nvSpPr>
          <p:cNvPr id="1048583" name="TextBox 35"/>
          <p:cNvSpPr txBox="1"/>
          <p:nvPr/>
        </p:nvSpPr>
        <p:spPr>
          <a:xfrm>
            <a:off x="711548" y="3165316"/>
            <a:ext cx="3353989" cy="615553"/>
          </a:xfrm>
          <a:prstGeom prst="rect">
            <a:avLst/>
          </a:prstGeom>
          <a:noFill/>
        </p:spPr>
        <p:txBody>
          <a:bodyPr wrap="square">
            <a:spAutoFit/>
          </a:bodyPr>
          <a:lstStyle/>
          <a:p>
            <a:pPr lvl="0" algn="ctr">
              <a:buClrTx/>
            </a:pPr>
            <a:r>
              <a:rPr lang="en-US" sz="1600" b="1" kern="1200" dirty="0">
                <a:solidFill>
                  <a:prstClr val="black"/>
                </a:solidFill>
                <a:latin typeface="Times New Roman" panose="02020603050405020304" pitchFamily="18" charset="0"/>
                <a:cs typeface="Times New Roman" panose="02020603050405020304" pitchFamily="18" charset="0"/>
              </a:rPr>
              <a:t>UNDER THE GUIDANCE OF :</a:t>
            </a:r>
          </a:p>
          <a:p>
            <a:pPr lvl="0" algn="ctr">
              <a:buClrTx/>
            </a:pPr>
            <a:r>
              <a:rPr lang="en-US" dirty="0">
                <a:latin typeface="Times New Roman" panose="02020603050405020304" pitchFamily="18" charset="0"/>
                <a:cs typeface="Times New Roman" panose="02020603050405020304" pitchFamily="18" charset="0"/>
              </a:rPr>
              <a:t>MRS. SUBHA MEENAKSHI S</a:t>
            </a:r>
          </a:p>
        </p:txBody>
      </p:sp>
      <p:sp>
        <p:nvSpPr>
          <p:cNvPr id="1048584" name="TextBox 36"/>
          <p:cNvSpPr txBox="1"/>
          <p:nvPr/>
        </p:nvSpPr>
        <p:spPr>
          <a:xfrm>
            <a:off x="6207071" y="3136363"/>
            <a:ext cx="1856027"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sz="1600" b="1" i="0"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PRESENTED</a:t>
            </a:r>
            <a:r>
              <a:rPr kumimoji="0" lang="en-GB" sz="1600" b="1" i="0"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1" i="0"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BY</a:t>
            </a:r>
            <a:r>
              <a:rPr kumimoji="0" lang="en-GB" sz="1600" b="1" i="0"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US" sz="16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048585" name="TextBox 37"/>
          <p:cNvSpPr txBox="1"/>
          <p:nvPr/>
        </p:nvSpPr>
        <p:spPr>
          <a:xfrm>
            <a:off x="5897378" y="3453662"/>
            <a:ext cx="2791594" cy="566309"/>
          </a:xfrm>
          <a:prstGeom prst="rect">
            <a:avLst/>
          </a:prstGeom>
          <a:noFill/>
        </p:spPr>
        <p:txBody>
          <a:bodyPr wrap="square">
            <a:spAutoFit/>
          </a:bodyPr>
          <a:lstStyle/>
          <a:p>
            <a:pPr marR="0" lvl="0" defTabSz="914400" rtl="0" eaLnBrk="1" fontAlgn="auto" latinLnBrk="0" hangingPunct="1">
              <a:lnSpc>
                <a:spcPct val="100000"/>
              </a:lnSpc>
              <a:spcBef>
                <a:spcPct val="20000"/>
              </a:spcBef>
              <a:spcAft>
                <a:spcPts val="0"/>
              </a:spcAft>
              <a:buClrTx/>
              <a:buSzTx/>
            </a:pPr>
            <a:r>
              <a:rPr lang="en-US" dirty="0">
                <a:solidFill>
                  <a:prstClr val="black"/>
                </a:solidFill>
                <a:latin typeface="Times New Roman" panose="02020603050405020304" pitchFamily="18" charset="0"/>
                <a:cs typeface="Times New Roman" panose="02020603050405020304" pitchFamily="18" charset="0"/>
              </a:rPr>
              <a:t>SANSKAR SINHA (1BI20AI061)</a:t>
            </a:r>
          </a:p>
          <a:p>
            <a:pPr marR="0" lvl="0" defTabSz="914400" rtl="0" eaLnBrk="1" fontAlgn="auto" latinLnBrk="0" hangingPunct="1">
              <a:lnSpc>
                <a:spcPct val="100000"/>
              </a:lnSpc>
              <a:spcBef>
                <a:spcPct val="20000"/>
              </a:spcBef>
              <a:spcAft>
                <a:spcPts val="0"/>
              </a:spcAft>
              <a:buClrTx/>
              <a:buSzTx/>
            </a:pPr>
            <a:r>
              <a:rPr lang="en-US" kern="1200" dirty="0">
                <a:solidFill>
                  <a:prstClr val="black"/>
                </a:solidFill>
                <a:latin typeface="Times New Roman" panose="02020603050405020304" pitchFamily="18" charset="0"/>
                <a:ea typeface="+mn-ea"/>
                <a:cs typeface="Times New Roman" panose="02020603050405020304" pitchFamily="18" charset="0"/>
              </a:rPr>
              <a:t>SHIVAM YADAV (1BI20AI062)</a:t>
            </a:r>
            <a:endParaRPr lang="en-US" dirty="0">
              <a:solidFill>
                <a:prstClr val="black"/>
              </a:solidFill>
              <a:latin typeface="Times New Roman" panose="02020603050405020304" pitchFamily="18" charset="0"/>
              <a:cs typeface="Times New Roman" panose="02020603050405020304" pitchFamily="18" charset="0"/>
            </a:endParaRPr>
          </a:p>
        </p:txBody>
      </p:sp>
      <p:sp>
        <p:nvSpPr>
          <p:cNvPr id="2" name="Rectangle 1"/>
          <p:cNvSpPr/>
          <p:nvPr/>
        </p:nvSpPr>
        <p:spPr>
          <a:xfrm>
            <a:off x="1739788" y="468972"/>
            <a:ext cx="6792419"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BANGALORE INSTITUTE OF TECHNOLOGY</a:t>
            </a:r>
          </a:p>
        </p:txBody>
      </p:sp>
      <p:pic>
        <p:nvPicPr>
          <p:cNvPr id="9" name="Picture 8" descr="Description: C:\Users\Abhilash\Desktop\thumbnail.aspx.jpg"/>
          <p:cNvPicPr/>
          <p:nvPr/>
        </p:nvPicPr>
        <p:blipFill>
          <a:blip r:embed="rId3"/>
          <a:srcRect/>
          <a:stretch>
            <a:fillRect/>
          </a:stretch>
        </p:blipFill>
        <p:spPr bwMode="auto">
          <a:xfrm>
            <a:off x="543835" y="227215"/>
            <a:ext cx="782955" cy="914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5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48583"/>
                                        </p:tgtEl>
                                        <p:attrNameLst>
                                          <p:attrName>style.visibility</p:attrName>
                                        </p:attrNameLst>
                                      </p:cBhvr>
                                      <p:to>
                                        <p:strVal val="visible"/>
                                      </p:to>
                                    </p:set>
                                    <p:animEffect transition="in" filter="fade">
                                      <p:cBhvr>
                                        <p:cTn id="11" dur="500"/>
                                        <p:tgtEl>
                                          <p:spTgt spid="104858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48584"/>
                                        </p:tgtEl>
                                        <p:attrNameLst>
                                          <p:attrName>style.visibility</p:attrName>
                                        </p:attrNameLst>
                                      </p:cBhvr>
                                      <p:to>
                                        <p:strVal val="visible"/>
                                      </p:to>
                                    </p:set>
                                    <p:animEffect transition="in" filter="fade">
                                      <p:cBhvr>
                                        <p:cTn id="16" dur="500"/>
                                        <p:tgtEl>
                                          <p:spTgt spid="104858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48585"/>
                                        </p:tgtEl>
                                        <p:attrNameLst>
                                          <p:attrName>style.visibility</p:attrName>
                                        </p:attrNameLst>
                                      </p:cBhvr>
                                      <p:to>
                                        <p:strVal val="visible"/>
                                      </p:to>
                                    </p:set>
                                    <p:animEffect transition="in" filter="fade">
                                      <p:cBhvr>
                                        <p:cTn id="21" dur="500"/>
                                        <p:tgtEl>
                                          <p:spTgt spid="1048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2" grpId="0"/>
      <p:bldP spid="1048583" grpId="0"/>
      <p:bldP spid="1048584" grpId="0"/>
      <p:bldP spid="104858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048614" name="Title 1"/>
          <p:cNvSpPr txBox="1"/>
          <p:nvPr/>
        </p:nvSpPr>
        <p:spPr>
          <a:xfrm>
            <a:off x="542580" y="1778429"/>
            <a:ext cx="3487837" cy="461581"/>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600" b="1" dirty="0">
              <a:solidFill>
                <a:srgbClr val="18A88D"/>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pPr algn="ctr"/>
            <a:r>
              <a:rPr lang="en-US" sz="2400" dirty="0">
                <a:latin typeface="Times New Roman" panose="02020603050405020304" pitchFamily="18" charset="0"/>
                <a:cs typeface="Times New Roman" panose="02020603050405020304" pitchFamily="18" charset="0"/>
              </a:rPr>
              <a:t>OBJECTIVES</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a:buFont typeface="Arial" panose="020B0604020202020204" pitchFamily="34" charset="0"/>
              <a:buChar char="•"/>
            </a:pPr>
            <a:r>
              <a:rPr lang="en-US" sz="1800" dirty="0">
                <a:latin typeface="Times New Roman" pitchFamily="18" charset="0"/>
                <a:cs typeface="Times New Roman" pitchFamily="18" charset="0"/>
              </a:rPr>
              <a:t>Develop an Efficient Fraud Detection Model.</a:t>
            </a:r>
            <a:endParaRPr lang="en-IN" sz="1800" dirty="0">
              <a:latin typeface="Times New Roman" pitchFamily="18" charset="0"/>
              <a:cs typeface="Times New Roman" pitchFamily="18" charset="0"/>
            </a:endParaRPr>
          </a:p>
          <a:p>
            <a:pPr>
              <a:buFont typeface="Arial" panose="020B0604020202020204" pitchFamily="34" charset="0"/>
              <a:buChar char="•"/>
            </a:pPr>
            <a:r>
              <a:rPr lang="en-US" sz="1800" dirty="0">
                <a:latin typeface="Times New Roman" pitchFamily="18" charset="0"/>
                <a:cs typeface="Times New Roman" pitchFamily="18" charset="0"/>
              </a:rPr>
              <a:t>Optimize Detection Performance.</a:t>
            </a:r>
            <a:endParaRPr lang="en-IN" sz="1800" dirty="0">
              <a:latin typeface="Times New Roman" pitchFamily="18" charset="0"/>
              <a:cs typeface="Times New Roman" pitchFamily="18" charset="0"/>
            </a:endParaRPr>
          </a:p>
          <a:p>
            <a:pPr lvl="0">
              <a:buFont typeface="Arial" panose="020B0604020202020204" pitchFamily="34" charset="0"/>
              <a:buChar char="•"/>
            </a:pPr>
            <a:r>
              <a:rPr lang="en-US" sz="1800" dirty="0">
                <a:latin typeface="Times New Roman" pitchFamily="18" charset="0"/>
                <a:cs typeface="Times New Roman" pitchFamily="18" charset="0"/>
              </a:rPr>
              <a:t>Real-time Fraud Monitoring and Alerting.</a:t>
            </a:r>
            <a:endParaRPr lang="en-IN" sz="1800" dirty="0">
              <a:latin typeface="Times New Roman" pitchFamily="18" charset="0"/>
              <a:cs typeface="Times New Roman" pitchFamily="18" charset="0"/>
            </a:endParaRPr>
          </a:p>
          <a:p>
            <a:pPr lvl="0">
              <a:buFont typeface="Arial" panose="020B0604020202020204" pitchFamily="34" charset="0"/>
              <a:buChar char="•"/>
            </a:pPr>
            <a:r>
              <a:rPr lang="en-US" sz="1800" dirty="0">
                <a:latin typeface="Times New Roman" pitchFamily="18" charset="0"/>
                <a:cs typeface="Times New Roman" pitchFamily="18" charset="0"/>
              </a:rPr>
              <a:t>Interpretability and Explain ability</a:t>
            </a:r>
            <a:endParaRPr lang="en-IN" sz="1800" dirty="0">
              <a:latin typeface="Times New Roman" pitchFamily="18" charset="0"/>
              <a:cs typeface="Times New Roman" pitchFamily="18" charset="0"/>
            </a:endParaRPr>
          </a:p>
          <a:p>
            <a:pPr marL="76200" indent="0">
              <a:buNone/>
            </a:pPr>
            <a:r>
              <a:rPr lang="en-US" sz="1800" dirty="0"/>
              <a:t> </a:t>
            </a:r>
            <a:endParaRPr lang="en-IN" sz="1800" dirty="0"/>
          </a:p>
          <a:p>
            <a:pPr>
              <a:buNone/>
            </a:pP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1048614"/>
                                        </p:tgtEl>
                                        <p:attrNameLst>
                                          <p:attrName>style.visibility</p:attrName>
                                        </p:attrNameLst>
                                      </p:cBhvr>
                                      <p:to>
                                        <p:strVal val="visible"/>
                                      </p:to>
                                    </p:set>
                                    <p:animEffect transition="in" filter="fade">
                                      <p:cBhvr>
                                        <p:cTn id="7" dur="1000"/>
                                        <p:tgtEl>
                                          <p:spTgt spid="1048614"/>
                                        </p:tgtEl>
                                      </p:cBhvr>
                                    </p:animEffect>
                                    <p:anim calcmode="lin" valueType="num">
                                      <p:cBhvr>
                                        <p:cTn id="8" dur="1000" fill="hold"/>
                                        <p:tgtEl>
                                          <p:spTgt spid="1048614"/>
                                        </p:tgtEl>
                                        <p:attrNameLst>
                                          <p:attrName>ppt_x</p:attrName>
                                        </p:attrNameLst>
                                      </p:cBhvr>
                                      <p:tavLst>
                                        <p:tav tm="0">
                                          <p:val>
                                            <p:strVal val="#ppt_x"/>
                                          </p:val>
                                        </p:tav>
                                        <p:tav tm="100000">
                                          <p:val>
                                            <p:strVal val="#ppt_x"/>
                                          </p:val>
                                        </p:tav>
                                      </p:tavLst>
                                    </p:anim>
                                    <p:anim calcmode="lin" valueType="num">
                                      <p:cBhvr>
                                        <p:cTn id="9" dur="1000" fill="hold"/>
                                        <p:tgtEl>
                                          <p:spTgt spid="10486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AB37A-3BD2-F556-9B97-FEEE6CC2276E}"/>
              </a:ext>
            </a:extLst>
          </p:cNvPr>
          <p:cNvSpPr>
            <a:spLocks noGrp="1"/>
          </p:cNvSpPr>
          <p:nvPr>
            <p:ph type="title"/>
          </p:nvPr>
        </p:nvSpPr>
        <p:spPr>
          <a:xfrm>
            <a:off x="651600" y="108488"/>
            <a:ext cx="6130200" cy="371959"/>
          </a:xfrm>
        </p:spPr>
        <p:txBody>
          <a:bodyPr/>
          <a:lstStyle/>
          <a:p>
            <a:pPr algn="ctr"/>
            <a:r>
              <a:rPr lang="en-US" dirty="0"/>
              <a:t>SYSTEM ARCHITECTURE</a:t>
            </a:r>
          </a:p>
        </p:txBody>
      </p:sp>
      <p:sp>
        <p:nvSpPr>
          <p:cNvPr id="4" name="Slide Number Placeholder 3">
            <a:extLst>
              <a:ext uri="{FF2B5EF4-FFF2-40B4-BE49-F238E27FC236}">
                <a16:creationId xmlns:a16="http://schemas.microsoft.com/office/drawing/2014/main" id="{921DC0C9-8FB3-F5EE-9B8A-1B33A38204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pic>
        <p:nvPicPr>
          <p:cNvPr id="1026" name="Picture 2" descr="Proposed credit card fraud detection model.">
            <a:extLst>
              <a:ext uri="{FF2B5EF4-FFF2-40B4-BE49-F238E27FC236}">
                <a16:creationId xmlns:a16="http://schemas.microsoft.com/office/drawing/2014/main" id="{906A3055-C5C3-116C-A125-86F0124BC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544" y="480447"/>
            <a:ext cx="4980768" cy="4399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405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2" name="Title 1"/>
          <p:cNvSpPr>
            <a:spLocks noGrp="1"/>
          </p:cNvSpPr>
          <p:nvPr>
            <p:ph type="title"/>
          </p:nvPr>
        </p:nvSpPr>
        <p:spPr>
          <a:xfrm>
            <a:off x="651599" y="628650"/>
            <a:ext cx="7345525" cy="433500"/>
          </a:xfrm>
        </p:spPr>
        <p:txBody>
          <a:bodyPr/>
          <a:lstStyle/>
          <a:p>
            <a:pPr algn="ctr"/>
            <a:r>
              <a:rPr lang="en-US" sz="2400" dirty="0">
                <a:latin typeface="Times New Roman" panose="02020603050405020304" pitchFamily="18" charset="0"/>
                <a:cs typeface="Times New Roman" panose="02020603050405020304" pitchFamily="18" charset="0"/>
              </a:rPr>
              <a:t>DATASET</a:t>
            </a:r>
            <a:endParaRPr lang="en-IN" sz="2400" dirty="0">
              <a:latin typeface="Times New Roman" panose="02020603050405020304" pitchFamily="18" charset="0"/>
              <a:cs typeface="Times New Roman" panose="02020603050405020304" pitchFamily="18" charset="0"/>
            </a:endParaRPr>
          </a:p>
        </p:txBody>
      </p:sp>
      <p:pic>
        <p:nvPicPr>
          <p:cNvPr id="1027" name="Picture 3" descr="C:\Users\Sanjana Vijay\Pictures\Screenshots\Screenshot (13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006" y="1062150"/>
            <a:ext cx="8136813" cy="39965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048637" name="Subtitle 3"/>
          <p:cNvSpPr txBox="1"/>
          <p:nvPr/>
        </p:nvSpPr>
        <p:spPr>
          <a:xfrm>
            <a:off x="592488" y="1099594"/>
            <a:ext cx="8157974" cy="1667460"/>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lnSpc>
                <a:spcPct val="150000"/>
              </a:lnSpc>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NumPy (for Numerical Analysis) </a:t>
            </a:r>
          </a:p>
          <a:p>
            <a:pPr marL="342900" indent="-342900" algn="just">
              <a:lnSpc>
                <a:spcPct val="150000"/>
              </a:lnSpc>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Pandas (for handling data files) </a:t>
            </a:r>
          </a:p>
          <a:p>
            <a:pPr marL="342900" indent="-342900" algn="just">
              <a:lnSpc>
                <a:spcPct val="150000"/>
              </a:lnSpc>
              <a:buFont typeface="Wingdings" panose="05000000000000000000" pitchFamily="2" charset="2"/>
              <a:buChar char="Ø"/>
            </a:pPr>
            <a:r>
              <a:rPr lang="en-GB" sz="1600" dirty="0" err="1">
                <a:latin typeface="Times New Roman" panose="02020603050405020304" pitchFamily="18" charset="0"/>
                <a:cs typeface="Times New Roman" panose="02020603050405020304" pitchFamily="18" charset="0"/>
              </a:rPr>
              <a:t>Matplotlib</a:t>
            </a:r>
            <a:r>
              <a:rPr lang="en-GB" sz="1600" dirty="0">
                <a:latin typeface="Times New Roman" panose="02020603050405020304" pitchFamily="18" charset="0"/>
                <a:cs typeface="Times New Roman" panose="02020603050405020304" pitchFamily="18" charset="0"/>
              </a:rPr>
              <a:t>(for data visualization)</a:t>
            </a:r>
          </a:p>
          <a:p>
            <a:pPr marL="342900" indent="-342900" algn="just">
              <a:lnSpc>
                <a:spcPct val="150000"/>
              </a:lnSpc>
              <a:buFont typeface="Wingdings" panose="05000000000000000000" pitchFamily="2" charset="2"/>
              <a:buChar char="Ø"/>
            </a:pPr>
            <a:r>
              <a:rPr lang="en-GB" sz="1600" dirty="0" err="1">
                <a:latin typeface="Times New Roman" panose="02020603050405020304" pitchFamily="18" charset="0"/>
                <a:cs typeface="Times New Roman" panose="02020603050405020304" pitchFamily="18" charset="0"/>
              </a:rPr>
              <a:t>Seaborn</a:t>
            </a:r>
            <a:r>
              <a:rPr lang="en-GB" sz="1600" dirty="0">
                <a:latin typeface="Times New Roman" panose="02020603050405020304" pitchFamily="18" charset="0"/>
                <a:cs typeface="Times New Roman" panose="02020603050405020304" pitchFamily="18" charset="0"/>
              </a:rPr>
              <a:t>(for data visualization)</a:t>
            </a:r>
          </a:p>
        </p:txBody>
      </p:sp>
      <p:sp>
        <p:nvSpPr>
          <p:cNvPr id="2" name="Title 1"/>
          <p:cNvSpPr>
            <a:spLocks noGrp="1"/>
          </p:cNvSpPr>
          <p:nvPr>
            <p:ph type="title"/>
          </p:nvPr>
        </p:nvSpPr>
        <p:spPr/>
        <p:txBody>
          <a:bodyPr/>
          <a:lstStyle/>
          <a:p>
            <a:pPr algn="ctr"/>
            <a:r>
              <a:rPr lang="en-US" sz="2400" dirty="0">
                <a:latin typeface="Times New Roman" panose="02020603050405020304" pitchFamily="18" charset="0"/>
                <a:cs typeface="Times New Roman" panose="02020603050405020304" pitchFamily="18" charset="0"/>
              </a:rPr>
              <a:t>LIBRARIES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48637">
                                            <p:txEl>
                                              <p:pRg st="0" end="0"/>
                                            </p:txEl>
                                          </p:spTgt>
                                        </p:tgtEl>
                                        <p:attrNameLst>
                                          <p:attrName>style.visibility</p:attrName>
                                        </p:attrNameLst>
                                      </p:cBhvr>
                                      <p:to>
                                        <p:strVal val="visible"/>
                                      </p:to>
                                    </p:set>
                                    <p:anim calcmode="lin" valueType="num">
                                      <p:cBhvr>
                                        <p:cTn id="7" dur="500" fill="hold"/>
                                        <p:tgtEl>
                                          <p:spTgt spid="104863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4863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04863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48637">
                                            <p:txEl>
                                              <p:pRg st="1" end="1"/>
                                            </p:txEl>
                                          </p:spTgt>
                                        </p:tgtEl>
                                        <p:attrNameLst>
                                          <p:attrName>style.visibility</p:attrName>
                                        </p:attrNameLst>
                                      </p:cBhvr>
                                      <p:to>
                                        <p:strVal val="visible"/>
                                      </p:to>
                                    </p:set>
                                    <p:anim calcmode="lin" valueType="num">
                                      <p:cBhvr>
                                        <p:cTn id="14" dur="500" fill="hold"/>
                                        <p:tgtEl>
                                          <p:spTgt spid="104863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04863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04863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48637">
                                            <p:txEl>
                                              <p:pRg st="2" end="2"/>
                                            </p:txEl>
                                          </p:spTgt>
                                        </p:tgtEl>
                                        <p:attrNameLst>
                                          <p:attrName>style.visibility</p:attrName>
                                        </p:attrNameLst>
                                      </p:cBhvr>
                                      <p:to>
                                        <p:strVal val="visible"/>
                                      </p:to>
                                    </p:set>
                                    <p:anim calcmode="lin" valueType="num">
                                      <p:cBhvr>
                                        <p:cTn id="21" dur="500" fill="hold"/>
                                        <p:tgtEl>
                                          <p:spTgt spid="1048637">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048637">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04863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048637">
                                            <p:txEl>
                                              <p:pRg st="3" end="3"/>
                                            </p:txEl>
                                          </p:spTgt>
                                        </p:tgtEl>
                                        <p:attrNameLst>
                                          <p:attrName>style.visibility</p:attrName>
                                        </p:attrNameLst>
                                      </p:cBhvr>
                                      <p:to>
                                        <p:strVal val="visible"/>
                                      </p:to>
                                    </p:set>
                                    <p:anim calcmode="lin" valueType="num">
                                      <p:cBhvr>
                                        <p:cTn id="28" dur="500" fill="hold"/>
                                        <p:tgtEl>
                                          <p:spTgt spid="1048637">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048637">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0486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a:latin typeface="Times New Roman" panose="02020603050405020304" pitchFamily="18" charset="0"/>
                <a:cs typeface="Times New Roman" panose="02020603050405020304" pitchFamily="18" charset="0"/>
              </a:rPr>
              <a:t>IMPLEMENTATION</a:t>
            </a:r>
            <a:endParaRPr lang="en-IN" sz="24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394705" y="1111754"/>
            <a:ext cx="6387095" cy="3874686"/>
          </a:xfrm>
        </p:spPr>
        <p:txBody>
          <a:bodyPr/>
          <a:lstStyle/>
          <a:p>
            <a:pPr marL="76200" indent="0" algn="just">
              <a:buNone/>
            </a:pPr>
            <a:r>
              <a:rPr lang="en-US" sz="1400" dirty="0">
                <a:latin typeface="Times New Roman" pitchFamily="18" charset="0"/>
                <a:cs typeface="Times New Roman" pitchFamily="18" charset="0"/>
              </a:rPr>
              <a:t>Import Libraries</a:t>
            </a:r>
          </a:p>
          <a:p>
            <a:pPr marL="76200" indent="0" algn="just">
              <a:buNone/>
            </a:pPr>
            <a:endParaRPr lang="en-US" sz="1400" dirty="0">
              <a:latin typeface="Times New Roman" pitchFamily="18" charset="0"/>
              <a:cs typeface="Times New Roman" pitchFamily="18" charset="0"/>
            </a:endParaRPr>
          </a:p>
          <a:p>
            <a:pPr marL="76200" indent="0" algn="just">
              <a:buNone/>
            </a:pPr>
            <a:r>
              <a:rPr lang="en-US" sz="1400" dirty="0">
                <a:latin typeface="Times New Roman" pitchFamily="18" charset="0"/>
                <a:cs typeface="Times New Roman" pitchFamily="18" charset="0"/>
              </a:rPr>
              <a:t> import </a:t>
            </a:r>
            <a:r>
              <a:rPr lang="en-US" sz="1400" dirty="0" err="1">
                <a:latin typeface="Times New Roman" pitchFamily="18" charset="0"/>
                <a:cs typeface="Times New Roman" pitchFamily="18" charset="0"/>
              </a:rPr>
              <a:t>numpy</a:t>
            </a:r>
            <a:r>
              <a:rPr lang="en-US" sz="1400" dirty="0">
                <a:latin typeface="Times New Roman" pitchFamily="18" charset="0"/>
                <a:cs typeface="Times New Roman" pitchFamily="18" charset="0"/>
              </a:rPr>
              <a:t> as </a:t>
            </a:r>
            <a:r>
              <a:rPr lang="en-US" sz="1400" dirty="0" err="1">
                <a:latin typeface="Times New Roman" pitchFamily="18" charset="0"/>
                <a:cs typeface="Times New Roman" pitchFamily="18" charset="0"/>
              </a:rPr>
              <a:t>np</a:t>
            </a:r>
            <a:endParaRPr lang="en-US" sz="1400" dirty="0">
              <a:latin typeface="Times New Roman" pitchFamily="18" charset="0"/>
              <a:cs typeface="Times New Roman" pitchFamily="18" charset="0"/>
            </a:endParaRPr>
          </a:p>
          <a:p>
            <a:pPr marL="76200" indent="0" algn="just">
              <a:buNone/>
            </a:pPr>
            <a:r>
              <a:rPr lang="en-US" sz="1400" dirty="0">
                <a:latin typeface="Times New Roman" pitchFamily="18" charset="0"/>
                <a:cs typeface="Times New Roman" pitchFamily="18" charset="0"/>
              </a:rPr>
              <a:t> import pandas as </a:t>
            </a:r>
            <a:r>
              <a:rPr lang="en-US" sz="1400" dirty="0" err="1">
                <a:latin typeface="Times New Roman" pitchFamily="18" charset="0"/>
                <a:cs typeface="Times New Roman" pitchFamily="18" charset="0"/>
              </a:rPr>
              <a:t>pd</a:t>
            </a:r>
            <a:endParaRPr lang="en-US" sz="1400" dirty="0">
              <a:latin typeface="Times New Roman" pitchFamily="18" charset="0"/>
              <a:cs typeface="Times New Roman" pitchFamily="18" charset="0"/>
            </a:endParaRPr>
          </a:p>
          <a:p>
            <a:pPr marL="76200" indent="0" algn="just">
              <a:buNone/>
            </a:pPr>
            <a:r>
              <a:rPr lang="en-US" sz="1400" dirty="0">
                <a:latin typeface="Times New Roman" pitchFamily="18" charset="0"/>
                <a:cs typeface="Times New Roman" pitchFamily="18" charset="0"/>
              </a:rPr>
              <a:t> import </a:t>
            </a:r>
            <a:r>
              <a:rPr lang="en-US" sz="1400" dirty="0" err="1">
                <a:latin typeface="Times New Roman" pitchFamily="18" charset="0"/>
                <a:cs typeface="Times New Roman" pitchFamily="18" charset="0"/>
              </a:rPr>
              <a:t>matplotlib.pyplot</a:t>
            </a:r>
            <a:r>
              <a:rPr lang="en-US" sz="1400" dirty="0">
                <a:latin typeface="Times New Roman" pitchFamily="18" charset="0"/>
                <a:cs typeface="Times New Roman" pitchFamily="18" charset="0"/>
              </a:rPr>
              <a:t> as </a:t>
            </a:r>
            <a:r>
              <a:rPr lang="en-US" sz="1400" dirty="0" err="1">
                <a:latin typeface="Times New Roman" pitchFamily="18" charset="0"/>
                <a:cs typeface="Times New Roman" pitchFamily="18" charset="0"/>
              </a:rPr>
              <a:t>plt</a:t>
            </a:r>
            <a:endParaRPr lang="en-US" sz="1400" dirty="0">
              <a:latin typeface="Times New Roman" pitchFamily="18" charset="0"/>
              <a:cs typeface="Times New Roman" pitchFamily="18" charset="0"/>
            </a:endParaRPr>
          </a:p>
          <a:p>
            <a:pPr marL="76200" indent="0" algn="just">
              <a:buNone/>
            </a:pPr>
            <a:r>
              <a:rPr lang="en-US" sz="1400" dirty="0">
                <a:latin typeface="Times New Roman" pitchFamily="18" charset="0"/>
                <a:cs typeface="Times New Roman" pitchFamily="18" charset="0"/>
              </a:rPr>
              <a:t> import </a:t>
            </a:r>
            <a:r>
              <a:rPr lang="en-US" sz="1400" dirty="0" err="1">
                <a:latin typeface="Times New Roman" pitchFamily="18" charset="0"/>
                <a:cs typeface="Times New Roman" pitchFamily="18" charset="0"/>
              </a:rPr>
              <a:t>seaborn</a:t>
            </a:r>
            <a:r>
              <a:rPr lang="en-US" sz="1400" dirty="0">
                <a:latin typeface="Times New Roman" pitchFamily="18" charset="0"/>
                <a:cs typeface="Times New Roman" pitchFamily="18" charset="0"/>
              </a:rPr>
              <a:t> as </a:t>
            </a:r>
            <a:r>
              <a:rPr lang="en-US" sz="1400" dirty="0" err="1">
                <a:latin typeface="Times New Roman" pitchFamily="18" charset="0"/>
                <a:cs typeface="Times New Roman" pitchFamily="18" charset="0"/>
              </a:rPr>
              <a:t>sns</a:t>
            </a:r>
            <a:endParaRPr lang="en-US" sz="1400" dirty="0">
              <a:latin typeface="Times New Roman" pitchFamily="18" charset="0"/>
              <a:cs typeface="Times New Roman" pitchFamily="18" charset="0"/>
            </a:endParaRPr>
          </a:p>
          <a:p>
            <a:pPr marL="76200" indent="0" algn="just">
              <a:buNone/>
            </a:pPr>
            <a:r>
              <a:rPr lang="en-US" sz="1400" dirty="0">
                <a:latin typeface="Times New Roman" pitchFamily="18" charset="0"/>
                <a:cs typeface="Times New Roman" pitchFamily="18" charset="0"/>
              </a:rPr>
              <a:t> from </a:t>
            </a:r>
            <a:r>
              <a:rPr lang="en-US" sz="1400" dirty="0" err="1">
                <a:latin typeface="Times New Roman" pitchFamily="18" charset="0"/>
                <a:cs typeface="Times New Roman" pitchFamily="18" charset="0"/>
              </a:rPr>
              <a:t>matplotlib</a:t>
            </a:r>
            <a:r>
              <a:rPr lang="en-US" sz="1400" dirty="0">
                <a:latin typeface="Times New Roman" pitchFamily="18" charset="0"/>
                <a:cs typeface="Times New Roman" pitchFamily="18" charset="0"/>
              </a:rPr>
              <a:t> import </a:t>
            </a:r>
            <a:r>
              <a:rPr lang="en-US" sz="1400" dirty="0" err="1">
                <a:latin typeface="Times New Roman" pitchFamily="18" charset="0"/>
                <a:cs typeface="Times New Roman" pitchFamily="18" charset="0"/>
              </a:rPr>
              <a:t>gridspec</a:t>
            </a:r>
            <a:endParaRPr lang="en-US" sz="1400" dirty="0">
              <a:latin typeface="Times New Roman" pitchFamily="18" charset="0"/>
              <a:cs typeface="Times New Roman" pitchFamily="18" charset="0"/>
            </a:endParaRPr>
          </a:p>
          <a:p>
            <a:pPr marL="76200" indent="0" algn="just">
              <a:buNone/>
            </a:pPr>
            <a:r>
              <a:rPr lang="en-US" sz="1400" dirty="0">
                <a:latin typeface="Times New Roman" pitchFamily="18" charset="0"/>
                <a:cs typeface="Times New Roman" pitchFamily="18" charset="0"/>
              </a:rPr>
              <a:t> dataset = </a:t>
            </a:r>
            <a:r>
              <a:rPr lang="en-US" sz="1400" dirty="0" err="1">
                <a:latin typeface="Times New Roman" pitchFamily="18" charset="0"/>
                <a:cs typeface="Times New Roman" pitchFamily="18" charset="0"/>
              </a:rPr>
              <a:t>dataset.drop</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ID',axis</a:t>
            </a:r>
            <a:r>
              <a:rPr lang="en-US" sz="1400" dirty="0">
                <a:latin typeface="Times New Roman" pitchFamily="18" charset="0"/>
                <a:cs typeface="Times New Roman" pitchFamily="18" charset="0"/>
              </a:rPr>
              <a:t>=1) </a:t>
            </a:r>
          </a:p>
          <a:p>
            <a:pPr marL="76200" indent="0" algn="just">
              <a:buNone/>
            </a:pPr>
            <a:endParaRPr lang="en-US" sz="1400" dirty="0">
              <a:latin typeface="Times New Roman" pitchFamily="18" charset="0"/>
              <a:cs typeface="Times New Roman" pitchFamily="18" charset="0"/>
            </a:endParaRPr>
          </a:p>
          <a:p>
            <a:pPr marL="76200" indent="0" algn="just">
              <a:buNone/>
            </a:pPr>
            <a:r>
              <a:rPr lang="en-US" sz="1400" dirty="0">
                <a:latin typeface="Times New Roman" pitchFamily="18" charset="0"/>
                <a:cs typeface="Times New Roman" pitchFamily="18" charset="0"/>
              </a:rPr>
              <a:t>Load and Prepare Data</a:t>
            </a:r>
          </a:p>
          <a:p>
            <a:pPr marL="76200" indent="0" algn="just">
              <a:buNone/>
            </a:pPr>
            <a:endParaRPr lang="en-US" sz="1400" dirty="0">
              <a:latin typeface="Times New Roman" pitchFamily="18" charset="0"/>
              <a:cs typeface="Times New Roman" pitchFamily="18" charset="0"/>
            </a:endParaRPr>
          </a:p>
          <a:p>
            <a:pPr marL="76200" indent="0" algn="just">
              <a:buNone/>
            </a:pPr>
            <a:r>
              <a:rPr lang="en-US" sz="1400" dirty="0">
                <a:latin typeface="Times New Roman" pitchFamily="18" charset="0"/>
                <a:cs typeface="Times New Roman" pitchFamily="18" charset="0"/>
              </a:rPr>
              <a:t>data=</a:t>
            </a:r>
            <a:r>
              <a:rPr lang="en-US" sz="1400" dirty="0" err="1">
                <a:latin typeface="Times New Roman" pitchFamily="18" charset="0"/>
                <a:cs typeface="Times New Roman" pitchFamily="18" charset="0"/>
              </a:rPr>
              <a:t>pd.read_csv</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r"C</a:t>
            </a:r>
            <a:r>
              <a:rPr lang="en-US" sz="1400" dirty="0">
                <a:latin typeface="Times New Roman" pitchFamily="18" charset="0"/>
                <a:cs typeface="Times New Roman" pitchFamily="18" charset="0"/>
              </a:rPr>
              <a:t>:\Users\</a:t>
            </a:r>
            <a:r>
              <a:rPr lang="en-US" sz="1400" dirty="0" err="1">
                <a:latin typeface="Times New Roman" pitchFamily="18" charset="0"/>
                <a:cs typeface="Times New Roman" pitchFamily="18" charset="0"/>
              </a:rPr>
              <a:t>SanjanaVijay</a:t>
            </a:r>
            <a:r>
              <a:rPr lang="en-US" sz="1400" dirty="0">
                <a:latin typeface="Times New Roman" pitchFamily="18" charset="0"/>
                <a:cs typeface="Times New Roman" pitchFamily="18" charset="0"/>
              </a:rPr>
              <a:t>\Desktop\creditcard.csv")</a:t>
            </a:r>
          </a:p>
          <a:p>
            <a:pPr marL="76200" indent="0" algn="just">
              <a:buNone/>
            </a:pPr>
            <a:r>
              <a:rPr lang="en-US" sz="1400" dirty="0" err="1">
                <a:latin typeface="Times New Roman" pitchFamily="18" charset="0"/>
                <a:cs typeface="Times New Roman" pitchFamily="18" charset="0"/>
              </a:rPr>
              <a:t>data.head</a:t>
            </a:r>
            <a:r>
              <a:rPr lang="en-US" sz="1400" dirty="0">
                <a:latin typeface="Times New Roman" pitchFamily="18" charset="0"/>
                <a:cs typeface="Times New Roman" pitchFamily="18" charset="0"/>
              </a:rPr>
              <a:t>()</a:t>
            </a:r>
          </a:p>
          <a:p>
            <a:pPr marL="76200" indent="0" algn="just">
              <a:buNone/>
            </a:pPr>
            <a:r>
              <a:rPr lang="en-US" sz="1400" dirty="0">
                <a:latin typeface="Times New Roman" pitchFamily="18" charset="0"/>
                <a:cs typeface="Times New Roman" pitchFamily="18" charset="0"/>
              </a:rPr>
              <a:t>print(</a:t>
            </a:r>
            <a:r>
              <a:rPr lang="en-US" sz="1400" dirty="0" err="1">
                <a:latin typeface="Times New Roman" pitchFamily="18" charset="0"/>
                <a:cs typeface="Times New Roman" pitchFamily="18" charset="0"/>
              </a:rPr>
              <a:t>data.shape</a:t>
            </a:r>
            <a:r>
              <a:rPr lang="en-US" sz="1400" dirty="0">
                <a:latin typeface="Times New Roman" pitchFamily="18" charset="0"/>
                <a:cs typeface="Times New Roman" pitchFamily="18" charset="0"/>
              </a:rPr>
              <a:t>)</a:t>
            </a:r>
          </a:p>
          <a:p>
            <a:pPr marL="76200" indent="0" algn="just">
              <a:buNone/>
            </a:pPr>
            <a:r>
              <a:rPr lang="en-US" sz="1400" dirty="0">
                <a:latin typeface="Times New Roman" pitchFamily="18" charset="0"/>
                <a:cs typeface="Times New Roman" pitchFamily="18" charset="0"/>
              </a:rPr>
              <a:t>print(</a:t>
            </a:r>
            <a:r>
              <a:rPr lang="en-US" sz="1400" dirty="0" err="1">
                <a:latin typeface="Times New Roman" pitchFamily="18" charset="0"/>
                <a:cs typeface="Times New Roman" pitchFamily="18" charset="0"/>
              </a:rPr>
              <a:t>data.describe</a:t>
            </a:r>
            <a:r>
              <a:rPr lang="en-US" sz="1400" dirty="0">
                <a:latin typeface="Times New Roman" pitchFamily="18" charset="0"/>
                <a:cs typeface="Times New Roman" pitchFamily="18" charset="0"/>
              </a:rPr>
              <a:t>())</a:t>
            </a:r>
          </a:p>
          <a:p>
            <a:pPr marL="76200" indent="0" algn="just">
              <a:buNone/>
            </a:pPr>
            <a:endParaRPr lang="en-IN" sz="1600" dirty="0">
              <a:latin typeface="Times New Roman" pitchFamily="18" charset="0"/>
              <a:cs typeface="Times New Roman"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spTree>
    <p:extLst>
      <p:ext uri="{BB962C8B-B14F-4D97-AF65-F5344CB8AC3E}">
        <p14:creationId xmlns:p14="http://schemas.microsoft.com/office/powerpoint/2010/main" val="4151764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510" y="199379"/>
            <a:ext cx="6424290" cy="4840133"/>
          </a:xfrm>
        </p:spPr>
        <p:txBody>
          <a:bodyPr>
            <a:normAutofit fontScale="90000"/>
          </a:bodyPr>
          <a:lstStyle/>
          <a:p>
            <a:r>
              <a:rPr lang="en-US" sz="1400" dirty="0">
                <a:solidFill>
                  <a:schemeClr val="tx1"/>
                </a:solidFill>
                <a:latin typeface="Times New Roman" pitchFamily="18" charset="0"/>
                <a:cs typeface="Times New Roman" pitchFamily="18" charset="0"/>
              </a:rPr>
              <a:t>Exploratory Data Analysis</a:t>
            </a:r>
            <a:br>
              <a:rPr lang="en-US" sz="1400" dirty="0">
                <a:solidFill>
                  <a:schemeClr val="tx1"/>
                </a:solidFill>
                <a:latin typeface="Times New Roman" pitchFamily="18" charset="0"/>
                <a:cs typeface="Times New Roman" pitchFamily="18" charset="0"/>
              </a:rPr>
            </a:b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fraud=data[data['Class']==1]</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valid=data[data['Class']==0]</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outlierFraction</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len</a:t>
            </a:r>
            <a:r>
              <a:rPr lang="en-US" sz="1400" dirty="0">
                <a:solidFill>
                  <a:schemeClr val="tx1"/>
                </a:solidFill>
                <a:latin typeface="Times New Roman" pitchFamily="18" charset="0"/>
                <a:cs typeface="Times New Roman" pitchFamily="18" charset="0"/>
              </a:rPr>
              <a:t>(fraud)/float(</a:t>
            </a:r>
            <a:r>
              <a:rPr lang="en-US" sz="1400" dirty="0" err="1">
                <a:solidFill>
                  <a:schemeClr val="tx1"/>
                </a:solidFill>
                <a:latin typeface="Times New Roman" pitchFamily="18" charset="0"/>
                <a:cs typeface="Times New Roman" pitchFamily="18" charset="0"/>
              </a:rPr>
              <a:t>len</a:t>
            </a:r>
            <a:r>
              <a:rPr lang="en-US" sz="1400" dirty="0">
                <a:solidFill>
                  <a:schemeClr val="tx1"/>
                </a:solidFill>
                <a:latin typeface="Times New Roman" pitchFamily="18" charset="0"/>
                <a:cs typeface="Times New Roman" pitchFamily="18" charset="0"/>
              </a:rPr>
              <a:t>(valid))</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print(</a:t>
            </a:r>
            <a:r>
              <a:rPr lang="en-US" sz="1400" dirty="0" err="1">
                <a:solidFill>
                  <a:schemeClr val="tx1"/>
                </a:solidFill>
                <a:latin typeface="Times New Roman" pitchFamily="18" charset="0"/>
                <a:cs typeface="Times New Roman" pitchFamily="18" charset="0"/>
              </a:rPr>
              <a:t>outlierFraction</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print("Fraud class: {}".format(</a:t>
            </a:r>
            <a:r>
              <a:rPr lang="en-US" sz="1400" dirty="0" err="1">
                <a:solidFill>
                  <a:schemeClr val="tx1"/>
                </a:solidFill>
                <a:latin typeface="Times New Roman" pitchFamily="18" charset="0"/>
                <a:cs typeface="Times New Roman" pitchFamily="18" charset="0"/>
              </a:rPr>
              <a:t>len</a:t>
            </a:r>
            <a:r>
              <a:rPr lang="en-US" sz="1400" dirty="0">
                <a:solidFill>
                  <a:schemeClr val="tx1"/>
                </a:solidFill>
                <a:latin typeface="Times New Roman" pitchFamily="18" charset="0"/>
                <a:cs typeface="Times New Roman" pitchFamily="18" charset="0"/>
              </a:rPr>
              <a:t>(fraud)))</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print("Valid class: {}".format(</a:t>
            </a:r>
            <a:r>
              <a:rPr lang="en-US" sz="1400" dirty="0" err="1">
                <a:solidFill>
                  <a:schemeClr val="tx1"/>
                </a:solidFill>
                <a:latin typeface="Times New Roman" pitchFamily="18" charset="0"/>
                <a:cs typeface="Times New Roman" pitchFamily="18" charset="0"/>
              </a:rPr>
              <a:t>len</a:t>
            </a:r>
            <a:r>
              <a:rPr lang="en-US" sz="1400" dirty="0">
                <a:solidFill>
                  <a:schemeClr val="tx1"/>
                </a:solidFill>
                <a:latin typeface="Times New Roman" pitchFamily="18" charset="0"/>
                <a:cs typeface="Times New Roman" pitchFamily="18" charset="0"/>
              </a:rPr>
              <a:t>(valid)))</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 Check Class variables that has 0 value for Genuine transactions and 1 for Fraud</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print("Class as pie chart:")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fig, ax = </a:t>
            </a:r>
            <a:r>
              <a:rPr lang="en-US" sz="1400" dirty="0" err="1">
                <a:solidFill>
                  <a:schemeClr val="tx1"/>
                </a:solidFill>
                <a:latin typeface="Times New Roman" pitchFamily="18" charset="0"/>
                <a:cs typeface="Times New Roman" pitchFamily="18" charset="0"/>
              </a:rPr>
              <a:t>plt.subplots</a:t>
            </a:r>
            <a:r>
              <a:rPr lang="en-US" sz="1400" dirty="0">
                <a:solidFill>
                  <a:schemeClr val="tx1"/>
                </a:solidFill>
                <a:latin typeface="Times New Roman" pitchFamily="18" charset="0"/>
                <a:cs typeface="Times New Roman" pitchFamily="18" charset="0"/>
              </a:rPr>
              <a:t>(1, 1)</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ax.pie</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data.Class.value_counts</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autopct</a:t>
            </a:r>
            <a:r>
              <a:rPr lang="en-US" sz="1400" dirty="0">
                <a:solidFill>
                  <a:schemeClr val="tx1"/>
                </a:solidFill>
                <a:latin typeface="Times New Roman" pitchFamily="18" charset="0"/>
                <a:cs typeface="Times New Roman" pitchFamily="18" charset="0"/>
              </a:rPr>
              <a:t>='%1.1f%%',</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labels=['</a:t>
            </a:r>
            <a:r>
              <a:rPr lang="en-US" sz="1400" dirty="0" err="1">
                <a:solidFill>
                  <a:schemeClr val="tx1"/>
                </a:solidFill>
                <a:latin typeface="Times New Roman" pitchFamily="18" charset="0"/>
                <a:cs typeface="Times New Roman" pitchFamily="18" charset="0"/>
              </a:rPr>
              <a:t>Genuine','Fraud</a:t>
            </a:r>
            <a:r>
              <a:rPr lang="en-US" sz="1400" dirty="0">
                <a:solidFill>
                  <a:schemeClr val="tx1"/>
                </a:solidFill>
                <a:latin typeface="Times New Roman" pitchFamily="18" charset="0"/>
                <a:cs typeface="Times New Roman" pitchFamily="18" charset="0"/>
              </a:rPr>
              <a:t>'], colors=['</a:t>
            </a:r>
            <a:r>
              <a:rPr lang="en-US" sz="1400" dirty="0" err="1">
                <a:solidFill>
                  <a:schemeClr val="tx1"/>
                </a:solidFill>
                <a:latin typeface="Times New Roman" pitchFamily="18" charset="0"/>
                <a:cs typeface="Times New Roman" pitchFamily="18" charset="0"/>
              </a:rPr>
              <a:t>yellowgreen</a:t>
            </a:r>
            <a:r>
              <a:rPr lang="en-US" sz="1400" dirty="0">
                <a:solidFill>
                  <a:schemeClr val="tx1"/>
                </a:solidFill>
                <a:latin typeface="Times New Roman" pitchFamily="18" charset="0"/>
                <a:cs typeface="Times New Roman" pitchFamily="18" charset="0"/>
              </a:rPr>
              <a:t>','r'])</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plt.axis</a:t>
            </a:r>
            <a:r>
              <a:rPr lang="en-US" sz="1400" dirty="0">
                <a:solidFill>
                  <a:schemeClr val="tx1"/>
                </a:solidFill>
                <a:latin typeface="Times New Roman" pitchFamily="18" charset="0"/>
                <a:cs typeface="Times New Roman" pitchFamily="18" charset="0"/>
              </a:rPr>
              <a:t>('equal')</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plt.ylabel</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print("Amount of details for the fraudulent transactions")</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fraud.Amount.describe</a:t>
            </a:r>
            <a:r>
              <a:rPr lang="en-US" sz="1400" dirty="0">
                <a:solidFill>
                  <a:schemeClr val="tx1"/>
                </a:solidFill>
                <a:latin typeface="Times New Roman" pitchFamily="18" charset="0"/>
                <a:cs typeface="Times New Roman" pitchFamily="18" charset="0"/>
              </a:rPr>
              <a:t>()import </a:t>
            </a:r>
            <a:r>
              <a:rPr lang="en-US" sz="1400" dirty="0" err="1">
                <a:solidFill>
                  <a:schemeClr val="tx1"/>
                </a:solidFill>
                <a:latin typeface="Times New Roman" pitchFamily="18" charset="0"/>
                <a:cs typeface="Times New Roman" pitchFamily="18" charset="0"/>
              </a:rPr>
              <a:t>matplotlib.pyplot</a:t>
            </a:r>
            <a:r>
              <a:rPr lang="en-US" sz="1400" dirty="0">
                <a:solidFill>
                  <a:schemeClr val="tx1"/>
                </a:solidFill>
                <a:latin typeface="Times New Roman" pitchFamily="18" charset="0"/>
                <a:cs typeface="Times New Roman" pitchFamily="18" charset="0"/>
              </a:rPr>
              <a:t> as </a:t>
            </a:r>
            <a:r>
              <a:rPr lang="en-US" sz="1400" dirty="0" err="1">
                <a:solidFill>
                  <a:schemeClr val="tx1"/>
                </a:solidFill>
                <a:latin typeface="Times New Roman" pitchFamily="18" charset="0"/>
                <a:cs typeface="Times New Roman" pitchFamily="18" charset="0"/>
              </a:rPr>
              <a:t>plt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print("Amount of details for the normal transactions")</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valid.Amount.describe</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corrmat</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data.corr</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fig=</a:t>
            </a:r>
            <a:r>
              <a:rPr lang="en-US" sz="1400" dirty="0" err="1">
                <a:solidFill>
                  <a:schemeClr val="tx1"/>
                </a:solidFill>
                <a:latin typeface="Times New Roman" pitchFamily="18" charset="0"/>
                <a:cs typeface="Times New Roman" pitchFamily="18" charset="0"/>
              </a:rPr>
              <a:t>plt.figure</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figsize</a:t>
            </a:r>
            <a:r>
              <a:rPr lang="en-US" sz="1400" dirty="0">
                <a:solidFill>
                  <a:schemeClr val="tx1"/>
                </a:solidFill>
                <a:latin typeface="Times New Roman" pitchFamily="18" charset="0"/>
                <a:cs typeface="Times New Roman" pitchFamily="18" charset="0"/>
              </a:rPr>
              <a:t>=(12,9))</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sns.heatmap</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corrmat,vmax</a:t>
            </a:r>
            <a:r>
              <a:rPr lang="en-US" sz="1400" dirty="0">
                <a:solidFill>
                  <a:schemeClr val="tx1"/>
                </a:solidFill>
                <a:latin typeface="Times New Roman" pitchFamily="18" charset="0"/>
                <a:cs typeface="Times New Roman" pitchFamily="18" charset="0"/>
              </a:rPr>
              <a:t>=0.8,square=True)</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plt.show</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x=</a:t>
            </a:r>
            <a:r>
              <a:rPr lang="en-US" sz="1400" dirty="0" err="1">
                <a:solidFill>
                  <a:schemeClr val="tx1"/>
                </a:solidFill>
                <a:latin typeface="Times New Roman" pitchFamily="18" charset="0"/>
                <a:cs typeface="Times New Roman" pitchFamily="18" charset="0"/>
              </a:rPr>
              <a:t>data.drop</a:t>
            </a:r>
            <a:r>
              <a:rPr lang="en-US" sz="1400" dirty="0">
                <a:solidFill>
                  <a:schemeClr val="tx1"/>
                </a:solidFill>
                <a:latin typeface="Times New Roman" pitchFamily="18" charset="0"/>
                <a:cs typeface="Times New Roman" pitchFamily="18" charset="0"/>
              </a:rPr>
              <a:t>(['Class'],axis=1)</a:t>
            </a:r>
            <a:br>
              <a:rPr lang="en-US" sz="1400" dirty="0">
                <a:solidFill>
                  <a:schemeClr val="tx1"/>
                </a:solidFill>
                <a:latin typeface="Times New Roman" pitchFamily="18" charset="0"/>
                <a:cs typeface="Times New Roman" pitchFamily="18" charset="0"/>
              </a:rPr>
            </a:br>
            <a:br>
              <a:rPr lang="en-US" sz="1400" dirty="0">
                <a:solidFill>
                  <a:schemeClr val="tx1"/>
                </a:solidFill>
                <a:latin typeface="Times New Roman" pitchFamily="18" charset="0"/>
                <a:cs typeface="Times New Roman" pitchFamily="18" charset="0"/>
              </a:rPr>
            </a:br>
            <a:br>
              <a:rPr lang="en-US" sz="1400" dirty="0"/>
            </a:br>
            <a:r>
              <a:rPr lang="en-US" sz="1400" dirty="0"/>
              <a:t> </a:t>
            </a:r>
            <a:endParaRPr lang="en-US" sz="1400"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757" y="302507"/>
            <a:ext cx="7053943" cy="4620127"/>
          </a:xfrm>
        </p:spPr>
        <p:txBody>
          <a:bodyPr>
            <a:normAutofit fontScale="90000"/>
          </a:bodyPr>
          <a:lstStyle/>
          <a:p>
            <a:r>
              <a:rPr lang="en-US" sz="1400" dirty="0">
                <a:solidFill>
                  <a:schemeClr val="tx1"/>
                </a:solidFill>
                <a:latin typeface="Times New Roman" pitchFamily="18" charset="0"/>
                <a:cs typeface="Times New Roman" pitchFamily="18" charset="0"/>
              </a:rPr>
              <a:t>y=data['Class']</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print(</a:t>
            </a:r>
            <a:r>
              <a:rPr lang="en-US" sz="1400" dirty="0" err="1">
                <a:solidFill>
                  <a:schemeClr val="tx1"/>
                </a:solidFill>
                <a:latin typeface="Times New Roman" pitchFamily="18" charset="0"/>
                <a:cs typeface="Times New Roman" pitchFamily="18" charset="0"/>
              </a:rPr>
              <a:t>x.shape</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print(</a:t>
            </a:r>
            <a:r>
              <a:rPr lang="en-US" sz="1400" dirty="0" err="1">
                <a:solidFill>
                  <a:schemeClr val="tx1"/>
                </a:solidFill>
                <a:latin typeface="Times New Roman" pitchFamily="18" charset="0"/>
                <a:cs typeface="Times New Roman" pitchFamily="18" charset="0"/>
              </a:rPr>
              <a:t>y.shape</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x_data</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x.values</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y_data</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y.values</a:t>
            </a:r>
            <a:br>
              <a:rPr lang="en-US" sz="1400" dirty="0">
                <a:solidFill>
                  <a:schemeClr val="tx1"/>
                </a:solidFill>
                <a:latin typeface="Times New Roman" pitchFamily="18" charset="0"/>
                <a:cs typeface="Times New Roman" pitchFamily="18" charset="0"/>
              </a:rPr>
            </a:b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#plot Time to see if there is any trend</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print("Time variable")</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data["</a:t>
            </a:r>
            <a:r>
              <a:rPr lang="en-US" sz="1400" dirty="0" err="1">
                <a:solidFill>
                  <a:schemeClr val="tx1"/>
                </a:solidFill>
                <a:latin typeface="Times New Roman" pitchFamily="18" charset="0"/>
                <a:cs typeface="Times New Roman" pitchFamily="18" charset="0"/>
              </a:rPr>
              <a:t>Time_Hr</a:t>
            </a:r>
            <a:r>
              <a:rPr lang="en-US" sz="1400" dirty="0">
                <a:solidFill>
                  <a:schemeClr val="tx1"/>
                </a:solidFill>
                <a:latin typeface="Times New Roman" pitchFamily="18" charset="0"/>
                <a:cs typeface="Times New Roman" pitchFamily="18" charset="0"/>
              </a:rPr>
              <a:t>"] = data["Time"]/3600 #convert to hours</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print(data["</a:t>
            </a:r>
            <a:r>
              <a:rPr lang="en-US" sz="1400" dirty="0" err="1">
                <a:solidFill>
                  <a:schemeClr val="tx1"/>
                </a:solidFill>
                <a:latin typeface="Times New Roman" pitchFamily="18" charset="0"/>
                <a:cs typeface="Times New Roman" pitchFamily="18" charset="0"/>
              </a:rPr>
              <a:t>Time_Hr</a:t>
            </a:r>
            <a:r>
              <a:rPr lang="en-US" sz="1400" dirty="0">
                <a:solidFill>
                  <a:schemeClr val="tx1"/>
                </a:solidFill>
                <a:latin typeface="Times New Roman" pitchFamily="18" charset="0"/>
                <a:cs typeface="Times New Roman" pitchFamily="18" charset="0"/>
              </a:rPr>
              <a:t>"].tail(5))</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fig, (ax1, ax2) = </a:t>
            </a:r>
            <a:r>
              <a:rPr lang="en-US" sz="1400" dirty="0" err="1">
                <a:solidFill>
                  <a:schemeClr val="tx1"/>
                </a:solidFill>
                <a:latin typeface="Times New Roman" pitchFamily="18" charset="0"/>
                <a:cs typeface="Times New Roman" pitchFamily="18" charset="0"/>
              </a:rPr>
              <a:t>plt.subplots</a:t>
            </a:r>
            <a:r>
              <a:rPr lang="en-US" sz="1400" dirty="0">
                <a:solidFill>
                  <a:schemeClr val="tx1"/>
                </a:solidFill>
                <a:latin typeface="Times New Roman" pitchFamily="18" charset="0"/>
                <a:cs typeface="Times New Roman" pitchFamily="18" charset="0"/>
              </a:rPr>
              <a:t>(2, 1, </a:t>
            </a:r>
            <a:r>
              <a:rPr lang="en-US" sz="1400" dirty="0" err="1">
                <a:solidFill>
                  <a:schemeClr val="tx1"/>
                </a:solidFill>
                <a:latin typeface="Times New Roman" pitchFamily="18" charset="0"/>
                <a:cs typeface="Times New Roman" pitchFamily="18" charset="0"/>
              </a:rPr>
              <a:t>sharex</a:t>
            </a:r>
            <a:r>
              <a:rPr lang="en-US" sz="1400" dirty="0">
                <a:solidFill>
                  <a:schemeClr val="tx1"/>
                </a:solidFill>
                <a:latin typeface="Times New Roman" pitchFamily="18" charset="0"/>
                <a:cs typeface="Times New Roman" pitchFamily="18" charset="0"/>
              </a:rPr>
              <a:t> = True, </a:t>
            </a:r>
            <a:r>
              <a:rPr lang="en-US" sz="1400" dirty="0" err="1">
                <a:solidFill>
                  <a:schemeClr val="tx1"/>
                </a:solidFill>
                <a:latin typeface="Times New Roman" pitchFamily="18" charset="0"/>
                <a:cs typeface="Times New Roman" pitchFamily="18" charset="0"/>
              </a:rPr>
              <a:t>figsize</a:t>
            </a:r>
            <a:r>
              <a:rPr lang="en-US" sz="1400" dirty="0">
                <a:solidFill>
                  <a:schemeClr val="tx1"/>
                </a:solidFill>
                <a:latin typeface="Times New Roman" pitchFamily="18" charset="0"/>
                <a:cs typeface="Times New Roman" pitchFamily="18" charset="0"/>
              </a:rPr>
              <a:t>=(6,3))</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ax1.hist(</a:t>
            </a:r>
            <a:r>
              <a:rPr lang="en-US" sz="1400" dirty="0" err="1">
                <a:solidFill>
                  <a:schemeClr val="tx1"/>
                </a:solidFill>
                <a:latin typeface="Times New Roman" pitchFamily="18" charset="0"/>
                <a:cs typeface="Times New Roman" pitchFamily="18" charset="0"/>
              </a:rPr>
              <a:t>data.Time_Hr</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data.Class</a:t>
            </a:r>
            <a:r>
              <a:rPr lang="en-US" sz="1400" dirty="0">
                <a:solidFill>
                  <a:schemeClr val="tx1"/>
                </a:solidFill>
                <a:latin typeface="Times New Roman" pitchFamily="18" charset="0"/>
                <a:cs typeface="Times New Roman" pitchFamily="18" charset="0"/>
              </a:rPr>
              <a:t>==0],bins=48,color='</a:t>
            </a:r>
            <a:r>
              <a:rPr lang="en-US" sz="1400" dirty="0" err="1">
                <a:solidFill>
                  <a:schemeClr val="tx1"/>
                </a:solidFill>
                <a:latin typeface="Times New Roman" pitchFamily="18" charset="0"/>
                <a:cs typeface="Times New Roman" pitchFamily="18" charset="0"/>
              </a:rPr>
              <a:t>g',alpha</a:t>
            </a:r>
            <a:r>
              <a:rPr lang="en-US" sz="1400" dirty="0">
                <a:solidFill>
                  <a:schemeClr val="tx1"/>
                </a:solidFill>
                <a:latin typeface="Times New Roman" pitchFamily="18" charset="0"/>
                <a:cs typeface="Times New Roman" pitchFamily="18" charset="0"/>
              </a:rPr>
              <a:t>=0.5)</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ax1.set_title('Genuine')</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ax2.hist(</a:t>
            </a:r>
            <a:r>
              <a:rPr lang="en-US" sz="1400" dirty="0" err="1">
                <a:solidFill>
                  <a:schemeClr val="tx1"/>
                </a:solidFill>
                <a:latin typeface="Times New Roman" pitchFamily="18" charset="0"/>
                <a:cs typeface="Times New Roman" pitchFamily="18" charset="0"/>
              </a:rPr>
              <a:t>data.Time_Hr</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data.Class</a:t>
            </a:r>
            <a:r>
              <a:rPr lang="en-US" sz="1400" dirty="0">
                <a:solidFill>
                  <a:schemeClr val="tx1"/>
                </a:solidFill>
                <a:latin typeface="Times New Roman" pitchFamily="18" charset="0"/>
                <a:cs typeface="Times New Roman" pitchFamily="18" charset="0"/>
              </a:rPr>
              <a:t>==1],bins=48,color='</a:t>
            </a:r>
            <a:r>
              <a:rPr lang="en-US" sz="1400" dirty="0" err="1">
                <a:solidFill>
                  <a:schemeClr val="tx1"/>
                </a:solidFill>
                <a:latin typeface="Times New Roman" pitchFamily="18" charset="0"/>
                <a:cs typeface="Times New Roman" pitchFamily="18" charset="0"/>
              </a:rPr>
              <a:t>r',alpha</a:t>
            </a:r>
            <a:r>
              <a:rPr lang="en-US" sz="1400" dirty="0">
                <a:solidFill>
                  <a:schemeClr val="tx1"/>
                </a:solidFill>
                <a:latin typeface="Times New Roman" pitchFamily="18" charset="0"/>
                <a:cs typeface="Times New Roman" pitchFamily="18" charset="0"/>
              </a:rPr>
              <a:t>=0.5)</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ax2.set_title('Fraud')</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plt.xlabel</a:t>
            </a:r>
            <a:r>
              <a:rPr lang="en-US" sz="1400" dirty="0">
                <a:solidFill>
                  <a:schemeClr val="tx1"/>
                </a:solidFill>
                <a:latin typeface="Times New Roman" pitchFamily="18" charset="0"/>
                <a:cs typeface="Times New Roman" pitchFamily="18" charset="0"/>
              </a:rPr>
              <a:t>('Time (</a:t>
            </a:r>
            <a:r>
              <a:rPr lang="en-US" sz="1400" dirty="0" err="1">
                <a:solidFill>
                  <a:schemeClr val="tx1"/>
                </a:solidFill>
                <a:latin typeface="Times New Roman" pitchFamily="18" charset="0"/>
                <a:cs typeface="Times New Roman" pitchFamily="18" charset="0"/>
              </a:rPr>
              <a:t>hrs</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plt.ylabel</a:t>
            </a:r>
            <a:r>
              <a:rPr lang="en-US" sz="1400" dirty="0">
                <a:solidFill>
                  <a:schemeClr val="tx1"/>
                </a:solidFill>
                <a:latin typeface="Times New Roman" pitchFamily="18" charset="0"/>
                <a:cs typeface="Times New Roman" pitchFamily="18" charset="0"/>
              </a:rPr>
              <a:t>('#transactions')</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#let us check another feature Amount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fig, (ax3,ax4) = </a:t>
            </a:r>
            <a:r>
              <a:rPr lang="en-US" sz="1400" dirty="0" err="1">
                <a:solidFill>
                  <a:schemeClr val="tx1"/>
                </a:solidFill>
                <a:latin typeface="Times New Roman" pitchFamily="18" charset="0"/>
                <a:cs typeface="Times New Roman" pitchFamily="18" charset="0"/>
              </a:rPr>
              <a:t>plt.subplots</a:t>
            </a:r>
            <a:r>
              <a:rPr lang="en-US" sz="1400" dirty="0">
                <a:solidFill>
                  <a:schemeClr val="tx1"/>
                </a:solidFill>
                <a:latin typeface="Times New Roman" pitchFamily="18" charset="0"/>
                <a:cs typeface="Times New Roman" pitchFamily="18" charset="0"/>
              </a:rPr>
              <a:t>(2,1, </a:t>
            </a:r>
            <a:r>
              <a:rPr lang="en-US" sz="1400" dirty="0" err="1">
                <a:solidFill>
                  <a:schemeClr val="tx1"/>
                </a:solidFill>
                <a:latin typeface="Times New Roman" pitchFamily="18" charset="0"/>
                <a:cs typeface="Times New Roman" pitchFamily="18" charset="0"/>
              </a:rPr>
              <a:t>figsize</a:t>
            </a:r>
            <a:r>
              <a:rPr lang="en-US" sz="1400" dirty="0">
                <a:solidFill>
                  <a:schemeClr val="tx1"/>
                </a:solidFill>
                <a:latin typeface="Times New Roman" pitchFamily="18" charset="0"/>
                <a:cs typeface="Times New Roman" pitchFamily="18" charset="0"/>
              </a:rPr>
              <a:t> = (6,3), </a:t>
            </a:r>
            <a:r>
              <a:rPr lang="en-US" sz="1400" dirty="0" err="1">
                <a:solidFill>
                  <a:schemeClr val="tx1"/>
                </a:solidFill>
                <a:latin typeface="Times New Roman" pitchFamily="18" charset="0"/>
                <a:cs typeface="Times New Roman" pitchFamily="18" charset="0"/>
              </a:rPr>
              <a:t>sharex</a:t>
            </a:r>
            <a:r>
              <a:rPr lang="en-US" sz="1400" dirty="0">
                <a:solidFill>
                  <a:schemeClr val="tx1"/>
                </a:solidFill>
                <a:latin typeface="Times New Roman" pitchFamily="18" charset="0"/>
                <a:cs typeface="Times New Roman" pitchFamily="18" charset="0"/>
              </a:rPr>
              <a:t> = True)</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ax3.hist(</a:t>
            </a:r>
            <a:r>
              <a:rPr lang="en-US" sz="1400" dirty="0" err="1">
                <a:solidFill>
                  <a:schemeClr val="tx1"/>
                </a:solidFill>
                <a:latin typeface="Times New Roman" pitchFamily="18" charset="0"/>
                <a:cs typeface="Times New Roman" pitchFamily="18" charset="0"/>
              </a:rPr>
              <a:t>data.Amount</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data.Class</a:t>
            </a:r>
            <a:r>
              <a:rPr lang="en-US" sz="1400" dirty="0">
                <a:solidFill>
                  <a:schemeClr val="tx1"/>
                </a:solidFill>
                <a:latin typeface="Times New Roman" pitchFamily="18" charset="0"/>
                <a:cs typeface="Times New Roman" pitchFamily="18" charset="0"/>
              </a:rPr>
              <a:t>==0],bins=50,color='</a:t>
            </a:r>
            <a:r>
              <a:rPr lang="en-US" sz="1400" dirty="0" err="1">
                <a:solidFill>
                  <a:schemeClr val="tx1"/>
                </a:solidFill>
                <a:latin typeface="Times New Roman" pitchFamily="18" charset="0"/>
                <a:cs typeface="Times New Roman" pitchFamily="18" charset="0"/>
              </a:rPr>
              <a:t>g',alpha</a:t>
            </a:r>
            <a:r>
              <a:rPr lang="en-US" sz="1400" dirty="0">
                <a:solidFill>
                  <a:schemeClr val="tx1"/>
                </a:solidFill>
                <a:latin typeface="Times New Roman" pitchFamily="18" charset="0"/>
                <a:cs typeface="Times New Roman" pitchFamily="18" charset="0"/>
              </a:rPr>
              <a:t>=0.5)</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ax3.set_yscale('log') # to see the tails</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ax3.set_title('Genuine') # to see the tails</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ax3.set_ylabel('# transactions')</a:t>
            </a:r>
            <a:br>
              <a:rPr lang="en-US" sz="1400" dirty="0">
                <a:solidFill>
                  <a:schemeClr val="tx1"/>
                </a:solidFill>
                <a:latin typeface="Times New Roman" pitchFamily="18" charset="0"/>
                <a:cs typeface="Times New Roman" pitchFamily="18" charset="0"/>
              </a:rPr>
            </a:br>
            <a:endParaRPr lang="en-US" sz="1400"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382" y="82502"/>
            <a:ext cx="7026442" cy="4915759"/>
          </a:xfrm>
        </p:spPr>
        <p:txBody>
          <a:bodyPr>
            <a:normAutofit fontScale="90000"/>
          </a:bodyPr>
          <a:lstStyle/>
          <a:p>
            <a:r>
              <a:rPr lang="en-US" sz="1400" dirty="0">
                <a:solidFill>
                  <a:schemeClr val="tx1"/>
                </a:solidFill>
                <a:latin typeface="Times New Roman" pitchFamily="18" charset="0"/>
                <a:cs typeface="Times New Roman" pitchFamily="18" charset="0"/>
              </a:rPr>
              <a:t>ax4.hist(</a:t>
            </a:r>
            <a:r>
              <a:rPr lang="en-US" sz="1400" dirty="0" err="1">
                <a:solidFill>
                  <a:schemeClr val="tx1"/>
                </a:solidFill>
                <a:latin typeface="Times New Roman" pitchFamily="18" charset="0"/>
                <a:cs typeface="Times New Roman" pitchFamily="18" charset="0"/>
              </a:rPr>
              <a:t>data.Amount</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data.Class</a:t>
            </a:r>
            <a:r>
              <a:rPr lang="en-US" sz="1400" dirty="0">
                <a:solidFill>
                  <a:schemeClr val="tx1"/>
                </a:solidFill>
                <a:latin typeface="Times New Roman" pitchFamily="18" charset="0"/>
                <a:cs typeface="Times New Roman" pitchFamily="18" charset="0"/>
              </a:rPr>
              <a:t>==1],bins=50,color='</a:t>
            </a:r>
            <a:r>
              <a:rPr lang="en-US" sz="1400" dirty="0" err="1">
                <a:solidFill>
                  <a:schemeClr val="tx1"/>
                </a:solidFill>
                <a:latin typeface="Times New Roman" pitchFamily="18" charset="0"/>
                <a:cs typeface="Times New Roman" pitchFamily="18" charset="0"/>
              </a:rPr>
              <a:t>r',alpha</a:t>
            </a:r>
            <a:r>
              <a:rPr lang="en-US" sz="1400" dirty="0">
                <a:solidFill>
                  <a:schemeClr val="tx1"/>
                </a:solidFill>
                <a:latin typeface="Times New Roman" pitchFamily="18" charset="0"/>
                <a:cs typeface="Times New Roman" pitchFamily="18" charset="0"/>
              </a:rPr>
              <a:t>=0.5)</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ax4.set_yscale('log') # to see the tails</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ax4.set_title('Fraud') # to see the tails</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ax4.set_xlabel('Amount ($)')</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ax4.set_ylabel('# transactions')</a:t>
            </a:r>
            <a:br>
              <a:rPr lang="en-US" sz="1400" dirty="0">
                <a:solidFill>
                  <a:schemeClr val="tx1"/>
                </a:solidFill>
                <a:latin typeface="Times New Roman" pitchFamily="18" charset="0"/>
                <a:cs typeface="Times New Roman" pitchFamily="18" charset="0"/>
              </a:rPr>
            </a:b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Model Development</a:t>
            </a:r>
            <a:br>
              <a:rPr lang="en-US" sz="1400" dirty="0">
                <a:solidFill>
                  <a:schemeClr val="tx1"/>
                </a:solidFill>
                <a:latin typeface="Times New Roman" pitchFamily="18" charset="0"/>
                <a:cs typeface="Times New Roman" pitchFamily="18" charset="0"/>
              </a:rPr>
            </a:b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from </a:t>
            </a:r>
            <a:r>
              <a:rPr lang="en-US" sz="1400" dirty="0" err="1">
                <a:solidFill>
                  <a:schemeClr val="tx1"/>
                </a:solidFill>
                <a:latin typeface="Times New Roman" pitchFamily="18" charset="0"/>
                <a:cs typeface="Times New Roman" pitchFamily="18" charset="0"/>
              </a:rPr>
              <a:t>sklearn.model_selection</a:t>
            </a:r>
            <a:r>
              <a:rPr lang="en-US" sz="1400" dirty="0">
                <a:solidFill>
                  <a:schemeClr val="tx1"/>
                </a:solidFill>
                <a:latin typeface="Times New Roman" pitchFamily="18" charset="0"/>
                <a:cs typeface="Times New Roman" pitchFamily="18" charset="0"/>
              </a:rPr>
              <a:t> import </a:t>
            </a:r>
            <a:r>
              <a:rPr lang="en-US" sz="1400" dirty="0" err="1">
                <a:solidFill>
                  <a:schemeClr val="tx1"/>
                </a:solidFill>
                <a:latin typeface="Times New Roman" pitchFamily="18" charset="0"/>
                <a:cs typeface="Times New Roman" pitchFamily="18" charset="0"/>
              </a:rPr>
              <a:t>train_test_split</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x_train,x_test,y_train,y_test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train_test_split</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x_data,y_data,test_size</a:t>
            </a:r>
            <a:r>
              <a:rPr lang="en-US" sz="1400" dirty="0">
                <a:solidFill>
                  <a:schemeClr val="tx1"/>
                </a:solidFill>
                <a:latin typeface="Times New Roman" pitchFamily="18" charset="0"/>
                <a:cs typeface="Times New Roman" pitchFamily="18" charset="0"/>
              </a:rPr>
              <a:t>=0.2,random_state=42)</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import </a:t>
            </a:r>
            <a:r>
              <a:rPr lang="en-US" sz="1400" dirty="0" err="1">
                <a:solidFill>
                  <a:schemeClr val="tx1"/>
                </a:solidFill>
                <a:latin typeface="Times New Roman" pitchFamily="18" charset="0"/>
                <a:cs typeface="Times New Roman" pitchFamily="18" charset="0"/>
              </a:rPr>
              <a:t>seaborn</a:t>
            </a:r>
            <a:r>
              <a:rPr lang="en-US" sz="1400" dirty="0">
                <a:solidFill>
                  <a:schemeClr val="tx1"/>
                </a:solidFill>
                <a:latin typeface="Times New Roman" pitchFamily="18" charset="0"/>
                <a:cs typeface="Times New Roman" pitchFamily="18" charset="0"/>
              </a:rPr>
              <a:t> as </a:t>
            </a:r>
            <a:r>
              <a:rPr lang="en-US" sz="1400" dirty="0" err="1">
                <a:solidFill>
                  <a:schemeClr val="tx1"/>
                </a:solidFill>
                <a:latin typeface="Times New Roman" pitchFamily="18" charset="0"/>
                <a:cs typeface="Times New Roman" pitchFamily="18" charset="0"/>
              </a:rPr>
              <a:t>sns</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from </a:t>
            </a:r>
            <a:r>
              <a:rPr lang="en-US" sz="1400" dirty="0" err="1">
                <a:solidFill>
                  <a:schemeClr val="tx1"/>
                </a:solidFill>
                <a:latin typeface="Times New Roman" pitchFamily="18" charset="0"/>
                <a:cs typeface="Times New Roman" pitchFamily="18" charset="0"/>
              </a:rPr>
              <a:t>sklearn.ensemble</a:t>
            </a:r>
            <a:r>
              <a:rPr lang="en-US" sz="1400" dirty="0">
                <a:solidFill>
                  <a:schemeClr val="tx1"/>
                </a:solidFill>
                <a:latin typeface="Times New Roman" pitchFamily="18" charset="0"/>
                <a:cs typeface="Times New Roman" pitchFamily="18" charset="0"/>
              </a:rPr>
              <a:t> import </a:t>
            </a:r>
            <a:r>
              <a:rPr lang="en-US" sz="1400" dirty="0" err="1">
                <a:solidFill>
                  <a:schemeClr val="tx1"/>
                </a:solidFill>
                <a:latin typeface="Times New Roman" pitchFamily="18" charset="0"/>
                <a:cs typeface="Times New Roman" pitchFamily="18" charset="0"/>
              </a:rPr>
              <a:t>RandomForestClassifier</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rfc</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RandomForestClassifier</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rfc.fit</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x_train,y_train</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y_pred</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rfc.predict</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x_test</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Model Evaluation</a:t>
            </a:r>
            <a:br>
              <a:rPr lang="en-US" sz="1400" dirty="0">
                <a:solidFill>
                  <a:schemeClr val="tx1"/>
                </a:solidFill>
                <a:latin typeface="Times New Roman" pitchFamily="18" charset="0"/>
                <a:cs typeface="Times New Roman" pitchFamily="18" charset="0"/>
              </a:rPr>
            </a:b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from </a:t>
            </a:r>
            <a:r>
              <a:rPr lang="en-US" sz="1400" dirty="0" err="1">
                <a:solidFill>
                  <a:schemeClr val="tx1"/>
                </a:solidFill>
                <a:latin typeface="Times New Roman" pitchFamily="18" charset="0"/>
                <a:cs typeface="Times New Roman" pitchFamily="18" charset="0"/>
              </a:rPr>
              <a:t>sklearn.metrics</a:t>
            </a:r>
            <a:r>
              <a:rPr lang="en-US" sz="1400" dirty="0">
                <a:solidFill>
                  <a:schemeClr val="tx1"/>
                </a:solidFill>
                <a:latin typeface="Times New Roman" pitchFamily="18" charset="0"/>
                <a:cs typeface="Times New Roman" pitchFamily="18" charset="0"/>
              </a:rPr>
              <a:t> import </a:t>
            </a:r>
            <a:r>
              <a:rPr lang="en-US" sz="1400" dirty="0" err="1">
                <a:solidFill>
                  <a:schemeClr val="tx1"/>
                </a:solidFill>
                <a:latin typeface="Times New Roman" pitchFamily="18" charset="0"/>
                <a:cs typeface="Times New Roman" pitchFamily="18" charset="0"/>
              </a:rPr>
              <a:t>classification_report</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accuracy_score</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from </a:t>
            </a:r>
            <a:r>
              <a:rPr lang="en-US" sz="1400" dirty="0" err="1">
                <a:solidFill>
                  <a:schemeClr val="tx1"/>
                </a:solidFill>
                <a:latin typeface="Times New Roman" pitchFamily="18" charset="0"/>
                <a:cs typeface="Times New Roman" pitchFamily="18" charset="0"/>
              </a:rPr>
              <a:t>sklearn.metrics</a:t>
            </a:r>
            <a:r>
              <a:rPr lang="en-US" sz="1400" dirty="0">
                <a:solidFill>
                  <a:schemeClr val="tx1"/>
                </a:solidFill>
                <a:latin typeface="Times New Roman" pitchFamily="18" charset="0"/>
                <a:cs typeface="Times New Roman" pitchFamily="18" charset="0"/>
              </a:rPr>
              <a:t> import </a:t>
            </a:r>
            <a:r>
              <a:rPr lang="en-US" sz="1400" dirty="0" err="1">
                <a:solidFill>
                  <a:schemeClr val="tx1"/>
                </a:solidFill>
                <a:latin typeface="Times New Roman" pitchFamily="18" charset="0"/>
                <a:cs typeface="Times New Roman" pitchFamily="18" charset="0"/>
              </a:rPr>
              <a:t>precision_score</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recall_score</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from </a:t>
            </a:r>
            <a:r>
              <a:rPr lang="en-US" sz="1400" dirty="0" err="1">
                <a:solidFill>
                  <a:schemeClr val="tx1"/>
                </a:solidFill>
                <a:latin typeface="Times New Roman" pitchFamily="18" charset="0"/>
                <a:cs typeface="Times New Roman" pitchFamily="18" charset="0"/>
              </a:rPr>
              <a:t>sklearn.metrics</a:t>
            </a:r>
            <a:r>
              <a:rPr lang="en-US" sz="1400" dirty="0">
                <a:solidFill>
                  <a:schemeClr val="tx1"/>
                </a:solidFill>
                <a:latin typeface="Times New Roman" pitchFamily="18" charset="0"/>
                <a:cs typeface="Times New Roman" pitchFamily="18" charset="0"/>
              </a:rPr>
              <a:t> import f1_score, </a:t>
            </a:r>
            <a:r>
              <a:rPr lang="en-US" sz="1400" dirty="0" err="1">
                <a:solidFill>
                  <a:schemeClr val="tx1"/>
                </a:solidFill>
                <a:latin typeface="Times New Roman" pitchFamily="18" charset="0"/>
                <a:cs typeface="Times New Roman" pitchFamily="18" charset="0"/>
              </a:rPr>
              <a:t>matthews_corrcoef</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from </a:t>
            </a:r>
            <a:r>
              <a:rPr lang="en-US" sz="1400" dirty="0" err="1">
                <a:solidFill>
                  <a:schemeClr val="tx1"/>
                </a:solidFill>
                <a:latin typeface="Times New Roman" pitchFamily="18" charset="0"/>
                <a:cs typeface="Times New Roman" pitchFamily="18" charset="0"/>
              </a:rPr>
              <a:t>sklearn.metrics</a:t>
            </a:r>
            <a:r>
              <a:rPr lang="en-US" sz="1400" dirty="0">
                <a:solidFill>
                  <a:schemeClr val="tx1"/>
                </a:solidFill>
                <a:latin typeface="Times New Roman" pitchFamily="18" charset="0"/>
                <a:cs typeface="Times New Roman" pitchFamily="18" charset="0"/>
              </a:rPr>
              <a:t> import </a:t>
            </a:r>
            <a:r>
              <a:rPr lang="en-US" sz="1400" dirty="0" err="1">
                <a:solidFill>
                  <a:schemeClr val="tx1"/>
                </a:solidFill>
                <a:latin typeface="Times New Roman" pitchFamily="18" charset="0"/>
                <a:cs typeface="Times New Roman" pitchFamily="18" charset="0"/>
              </a:rPr>
              <a:t>confusion_matrix</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n_outliers</a:t>
            </a:r>
            <a:r>
              <a:rPr lang="en-US" sz="1400" dirty="0">
                <a:solidFill>
                  <a:schemeClr val="tx1"/>
                </a:solidFill>
                <a:latin typeface="Times New Roman" pitchFamily="18" charset="0"/>
                <a:cs typeface="Times New Roman" pitchFamily="18" charset="0"/>
              </a:rPr>
              <a:t> = </a:t>
            </a:r>
            <a:r>
              <a:rPr lang="en-US" sz="1400" dirty="0" err="1">
                <a:solidFill>
                  <a:schemeClr val="tx1"/>
                </a:solidFill>
                <a:latin typeface="Times New Roman" pitchFamily="18" charset="0"/>
                <a:cs typeface="Times New Roman" pitchFamily="18" charset="0"/>
              </a:rPr>
              <a:t>len</a:t>
            </a:r>
            <a:r>
              <a:rPr lang="en-US" sz="1400" dirty="0">
                <a:solidFill>
                  <a:schemeClr val="tx1"/>
                </a:solidFill>
                <a:latin typeface="Times New Roman" pitchFamily="18" charset="0"/>
                <a:cs typeface="Times New Roman" pitchFamily="18" charset="0"/>
              </a:rPr>
              <a:t>(fraud)</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n_errors</a:t>
            </a:r>
            <a:r>
              <a:rPr lang="en-US" sz="1400" dirty="0">
                <a:solidFill>
                  <a:schemeClr val="tx1"/>
                </a:solidFill>
                <a:latin typeface="Times New Roman" pitchFamily="18" charset="0"/>
                <a:cs typeface="Times New Roman" pitchFamily="18" charset="0"/>
              </a:rPr>
              <a:t> = (</a:t>
            </a:r>
            <a:r>
              <a:rPr lang="en-US" sz="1400" dirty="0" err="1">
                <a:solidFill>
                  <a:schemeClr val="tx1"/>
                </a:solidFill>
                <a:latin typeface="Times New Roman" pitchFamily="18" charset="0"/>
                <a:cs typeface="Times New Roman" pitchFamily="18" charset="0"/>
              </a:rPr>
              <a:t>y_pred</a:t>
            </a:r>
            <a:r>
              <a:rPr lang="en-US" sz="1400" dirty="0">
                <a:solidFill>
                  <a:schemeClr val="tx1"/>
                </a:solidFill>
                <a:latin typeface="Times New Roman" pitchFamily="18" charset="0"/>
                <a:cs typeface="Times New Roman" pitchFamily="18" charset="0"/>
              </a:rPr>
              <a:t> != </a:t>
            </a:r>
            <a:r>
              <a:rPr lang="en-US" sz="1400" dirty="0" err="1">
                <a:solidFill>
                  <a:schemeClr val="tx1"/>
                </a:solidFill>
                <a:latin typeface="Times New Roman" pitchFamily="18" charset="0"/>
                <a:cs typeface="Times New Roman" pitchFamily="18" charset="0"/>
              </a:rPr>
              <a:t>y_test</a:t>
            </a:r>
            <a:r>
              <a:rPr lang="en-US" sz="1400" dirty="0">
                <a:solidFill>
                  <a:schemeClr val="tx1"/>
                </a:solidFill>
                <a:latin typeface="Times New Roman" pitchFamily="18" charset="0"/>
                <a:cs typeface="Times New Roman" pitchFamily="18" charset="0"/>
              </a:rPr>
              <a:t>).sum()</a:t>
            </a:r>
            <a:br>
              <a:rPr lang="en-US" sz="1400" dirty="0">
                <a:solidFill>
                  <a:schemeClr val="tx1"/>
                </a:solidFill>
                <a:latin typeface="Times New Roman" pitchFamily="18" charset="0"/>
                <a:cs typeface="Times New Roman" pitchFamily="18" charset="0"/>
              </a:rPr>
            </a:br>
            <a:br>
              <a:rPr lang="en-US" sz="1400" dirty="0">
                <a:solidFill>
                  <a:schemeClr val="tx1"/>
                </a:solidFill>
                <a:latin typeface="Times New Roman" pitchFamily="18" charset="0"/>
                <a:cs typeface="Times New Roman" pitchFamily="18" charset="0"/>
              </a:rPr>
            </a:br>
            <a:endParaRPr lang="en-US" sz="1400"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883" y="0"/>
            <a:ext cx="6971440" cy="4946969"/>
          </a:xfrm>
        </p:spPr>
        <p:txBody>
          <a:bodyPr>
            <a:normAutofit fontScale="90000"/>
          </a:bodyPr>
          <a:lstStyle/>
          <a:p>
            <a:pPr>
              <a:lnSpc>
                <a:spcPct val="150000"/>
              </a:lnSpc>
            </a:pPr>
            <a:r>
              <a:rPr lang="en-US" sz="1400" dirty="0">
                <a:solidFill>
                  <a:schemeClr val="tx1"/>
                </a:solidFill>
                <a:latin typeface="Times New Roman" pitchFamily="18" charset="0"/>
                <a:cs typeface="Times New Roman" pitchFamily="18" charset="0"/>
              </a:rPr>
              <a:t>print("The model used is Random Forest classifier") </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acc</a:t>
            </a:r>
            <a:r>
              <a:rPr lang="en-US" sz="1400" dirty="0">
                <a:solidFill>
                  <a:schemeClr val="tx1"/>
                </a:solidFill>
                <a:latin typeface="Times New Roman" pitchFamily="18" charset="0"/>
                <a:cs typeface="Times New Roman" pitchFamily="18" charset="0"/>
              </a:rPr>
              <a:t> = </a:t>
            </a:r>
            <a:r>
              <a:rPr lang="en-US" sz="1400" dirty="0" err="1">
                <a:solidFill>
                  <a:schemeClr val="tx1"/>
                </a:solidFill>
                <a:latin typeface="Times New Roman" pitchFamily="18" charset="0"/>
                <a:cs typeface="Times New Roman" pitchFamily="18" charset="0"/>
              </a:rPr>
              <a:t>accuracy_score</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y_test</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y_pred</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print("The accuracy is {}".format(</a:t>
            </a:r>
            <a:r>
              <a:rPr lang="en-US" sz="1400" dirty="0" err="1">
                <a:solidFill>
                  <a:schemeClr val="tx1"/>
                </a:solidFill>
                <a:latin typeface="Times New Roman" pitchFamily="18" charset="0"/>
                <a:cs typeface="Times New Roman" pitchFamily="18" charset="0"/>
              </a:rPr>
              <a:t>acc</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prec</a:t>
            </a:r>
            <a:r>
              <a:rPr lang="en-US" sz="1400" dirty="0">
                <a:solidFill>
                  <a:schemeClr val="tx1"/>
                </a:solidFill>
                <a:latin typeface="Times New Roman" pitchFamily="18" charset="0"/>
                <a:cs typeface="Times New Roman" pitchFamily="18" charset="0"/>
              </a:rPr>
              <a:t> = </a:t>
            </a:r>
            <a:r>
              <a:rPr lang="en-US" sz="1400" dirty="0" err="1">
                <a:solidFill>
                  <a:schemeClr val="tx1"/>
                </a:solidFill>
                <a:latin typeface="Times New Roman" pitchFamily="18" charset="0"/>
                <a:cs typeface="Times New Roman" pitchFamily="18" charset="0"/>
              </a:rPr>
              <a:t>precision_score</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y_test</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y_pred</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print("The precision is {}".format(</a:t>
            </a:r>
            <a:r>
              <a:rPr lang="en-US" sz="1400" dirty="0" err="1">
                <a:solidFill>
                  <a:schemeClr val="tx1"/>
                </a:solidFill>
                <a:latin typeface="Times New Roman" pitchFamily="18" charset="0"/>
                <a:cs typeface="Times New Roman" pitchFamily="18" charset="0"/>
              </a:rPr>
              <a:t>prec</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rec = </a:t>
            </a:r>
            <a:r>
              <a:rPr lang="en-US" sz="1400" dirty="0" err="1">
                <a:solidFill>
                  <a:schemeClr val="tx1"/>
                </a:solidFill>
                <a:latin typeface="Times New Roman" pitchFamily="18" charset="0"/>
                <a:cs typeface="Times New Roman" pitchFamily="18" charset="0"/>
              </a:rPr>
              <a:t>recall_score</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y_test</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y_pred</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print("The recall is {}".format(rec))  </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f1 = f1_score(</a:t>
            </a:r>
            <a:r>
              <a:rPr lang="en-US" sz="1400" dirty="0" err="1">
                <a:solidFill>
                  <a:schemeClr val="tx1"/>
                </a:solidFill>
                <a:latin typeface="Times New Roman" pitchFamily="18" charset="0"/>
                <a:cs typeface="Times New Roman" pitchFamily="18" charset="0"/>
              </a:rPr>
              <a:t>y_test</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y_pred</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print("The F1-Score is {}".format(f1))</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MCC = </a:t>
            </a:r>
            <a:r>
              <a:rPr lang="en-US" sz="1400" dirty="0" err="1">
                <a:solidFill>
                  <a:schemeClr val="tx1"/>
                </a:solidFill>
                <a:latin typeface="Times New Roman" pitchFamily="18" charset="0"/>
                <a:cs typeface="Times New Roman" pitchFamily="18" charset="0"/>
              </a:rPr>
              <a:t>matthews_corrcoef</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y_test</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y_pred</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print("The Matthews correlation coefficient is{}".format(MCC))</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LABELS = ['Normal', 'Fraud']</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conf_matrix</a:t>
            </a:r>
            <a:r>
              <a:rPr lang="en-US" sz="1400" dirty="0">
                <a:solidFill>
                  <a:schemeClr val="tx1"/>
                </a:solidFill>
                <a:latin typeface="Times New Roman" pitchFamily="18" charset="0"/>
                <a:cs typeface="Times New Roman" pitchFamily="18" charset="0"/>
              </a:rPr>
              <a:t> = </a:t>
            </a:r>
            <a:r>
              <a:rPr lang="en-US" sz="1400" dirty="0" err="1">
                <a:solidFill>
                  <a:schemeClr val="tx1"/>
                </a:solidFill>
                <a:latin typeface="Times New Roman" pitchFamily="18" charset="0"/>
                <a:cs typeface="Times New Roman" pitchFamily="18" charset="0"/>
              </a:rPr>
              <a:t>confusion_matrix</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y_test</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y_pred</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plt.figure</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figsize</a:t>
            </a:r>
            <a:r>
              <a:rPr lang="en-US" sz="1400" dirty="0">
                <a:solidFill>
                  <a:schemeClr val="tx1"/>
                </a:solidFill>
                <a:latin typeface="Times New Roman" pitchFamily="18" charset="0"/>
                <a:cs typeface="Times New Roman" pitchFamily="18" charset="0"/>
              </a:rPr>
              <a:t> =(12, 12))</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sns.heatmap</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conf_matrix</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xticklabels</a:t>
            </a:r>
            <a:r>
              <a:rPr lang="en-US" sz="1400" dirty="0">
                <a:solidFill>
                  <a:schemeClr val="tx1"/>
                </a:solidFill>
                <a:latin typeface="Times New Roman" pitchFamily="18" charset="0"/>
                <a:cs typeface="Times New Roman" pitchFamily="18" charset="0"/>
              </a:rPr>
              <a:t> = LABELS, </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yticklabels</a:t>
            </a:r>
            <a:r>
              <a:rPr lang="en-US" sz="1400" dirty="0">
                <a:solidFill>
                  <a:schemeClr val="tx1"/>
                </a:solidFill>
                <a:latin typeface="Times New Roman" pitchFamily="18" charset="0"/>
                <a:cs typeface="Times New Roman" pitchFamily="18" charset="0"/>
              </a:rPr>
              <a:t> = LABELS, </a:t>
            </a:r>
            <a:r>
              <a:rPr lang="en-US" sz="1400" dirty="0" err="1">
                <a:solidFill>
                  <a:schemeClr val="tx1"/>
                </a:solidFill>
                <a:latin typeface="Times New Roman" pitchFamily="18" charset="0"/>
                <a:cs typeface="Times New Roman" pitchFamily="18" charset="0"/>
              </a:rPr>
              <a:t>annot</a:t>
            </a:r>
            <a:r>
              <a:rPr lang="en-US" sz="1400" dirty="0">
                <a:solidFill>
                  <a:schemeClr val="tx1"/>
                </a:solidFill>
                <a:latin typeface="Times New Roman" pitchFamily="18" charset="0"/>
                <a:cs typeface="Times New Roman" pitchFamily="18" charset="0"/>
              </a:rPr>
              <a:t> = True, </a:t>
            </a:r>
            <a:r>
              <a:rPr lang="en-US" sz="1400" dirty="0" err="1">
                <a:solidFill>
                  <a:schemeClr val="tx1"/>
                </a:solidFill>
                <a:latin typeface="Times New Roman" pitchFamily="18" charset="0"/>
                <a:cs typeface="Times New Roman" pitchFamily="18" charset="0"/>
              </a:rPr>
              <a:t>fmt</a:t>
            </a:r>
            <a:r>
              <a:rPr lang="en-US" sz="1400" dirty="0">
                <a:solidFill>
                  <a:schemeClr val="tx1"/>
                </a:solidFill>
                <a:latin typeface="Times New Roman" pitchFamily="18" charset="0"/>
                <a:cs typeface="Times New Roman" pitchFamily="18" charset="0"/>
              </a:rPr>
              <a:t> ="d");</a:t>
            </a:r>
            <a:br>
              <a:rPr lang="en-US" sz="1400" dirty="0">
                <a:solidFill>
                  <a:schemeClr val="tx1"/>
                </a:solidFill>
                <a:latin typeface="Times New Roman" pitchFamily="18" charset="0"/>
                <a:cs typeface="Times New Roman" pitchFamily="18" charset="0"/>
              </a:rPr>
            </a:br>
            <a:br>
              <a:rPr lang="en-US" sz="1400" dirty="0">
                <a:solidFill>
                  <a:schemeClr val="tx1"/>
                </a:solidFill>
                <a:latin typeface="Times New Roman" pitchFamily="18" charset="0"/>
                <a:cs typeface="Times New Roman" pitchFamily="18" charset="0"/>
              </a:rPr>
            </a:br>
            <a:br>
              <a:rPr lang="en-IN" sz="1400" dirty="0">
                <a:solidFill>
                  <a:schemeClr val="tx1"/>
                </a:solidFill>
                <a:latin typeface="Times New Roman" panose="02020603050405020304" pitchFamily="18" charset="0"/>
                <a:cs typeface="Times New Roman" panose="02020603050405020304" pitchFamily="18" charset="0"/>
              </a:rPr>
            </a:b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spTree>
    <p:extLst>
      <p:ext uri="{BB962C8B-B14F-4D97-AF65-F5344CB8AC3E}">
        <p14:creationId xmlns:p14="http://schemas.microsoft.com/office/powerpoint/2010/main" val="4233205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429" y="72363"/>
            <a:ext cx="6473163" cy="4966705"/>
          </a:xfrm>
        </p:spPr>
        <p:txBody>
          <a:bodyPr>
            <a:normAutofit fontScale="90000"/>
          </a:bodyPr>
          <a:lstStyle/>
          <a:p>
            <a:pPr>
              <a:lnSpc>
                <a:spcPct val="100000"/>
              </a:lnSpc>
            </a:pPr>
            <a:r>
              <a:rPr lang="en-US" sz="1400" dirty="0" err="1">
                <a:solidFill>
                  <a:schemeClr val="tx1"/>
                </a:solidFill>
                <a:latin typeface="Times New Roman" pitchFamily="18" charset="0"/>
                <a:cs typeface="Times New Roman" pitchFamily="18" charset="0"/>
              </a:rPr>
              <a:t>plt.title</a:t>
            </a:r>
            <a:r>
              <a:rPr lang="en-US" sz="1400" dirty="0">
                <a:solidFill>
                  <a:schemeClr val="tx1"/>
                </a:solidFill>
                <a:latin typeface="Times New Roman" pitchFamily="18" charset="0"/>
                <a:cs typeface="Times New Roman" pitchFamily="18" charset="0"/>
              </a:rPr>
              <a:t>("Confusion matrix")</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plt.ylabel</a:t>
            </a:r>
            <a:r>
              <a:rPr lang="en-US" sz="1400" dirty="0">
                <a:solidFill>
                  <a:schemeClr val="tx1"/>
                </a:solidFill>
                <a:latin typeface="Times New Roman" pitchFamily="18" charset="0"/>
                <a:cs typeface="Times New Roman" pitchFamily="18" charset="0"/>
              </a:rPr>
              <a:t>('True class')</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plt.xlabel</a:t>
            </a:r>
            <a:r>
              <a:rPr lang="en-US" sz="1400" dirty="0">
                <a:solidFill>
                  <a:schemeClr val="tx1"/>
                </a:solidFill>
                <a:latin typeface="Times New Roman" pitchFamily="18" charset="0"/>
                <a:cs typeface="Times New Roman" pitchFamily="18" charset="0"/>
              </a:rPr>
              <a:t>('Predicted class')</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plt.show</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Implementing Other Algorithms</a:t>
            </a:r>
            <a:br>
              <a:rPr lang="en-US" sz="1400" dirty="0">
                <a:solidFill>
                  <a:schemeClr val="tx1"/>
                </a:solidFill>
                <a:latin typeface="Times New Roman" pitchFamily="18" charset="0"/>
                <a:cs typeface="Times New Roman" pitchFamily="18" charset="0"/>
              </a:rPr>
            </a:b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1)Naïve Bayes Algorithm</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 from </a:t>
            </a:r>
            <a:r>
              <a:rPr lang="en-US" sz="1400" dirty="0" err="1">
                <a:solidFill>
                  <a:schemeClr val="tx1"/>
                </a:solidFill>
                <a:latin typeface="Times New Roman" pitchFamily="18" charset="0"/>
                <a:cs typeface="Times New Roman" pitchFamily="18" charset="0"/>
              </a:rPr>
              <a:t>sklearn.naive_bayes</a:t>
            </a:r>
            <a:r>
              <a:rPr lang="en-US" sz="1400" dirty="0">
                <a:solidFill>
                  <a:schemeClr val="tx1"/>
                </a:solidFill>
                <a:latin typeface="Times New Roman" pitchFamily="18" charset="0"/>
                <a:cs typeface="Times New Roman" pitchFamily="18" charset="0"/>
              </a:rPr>
              <a:t> import </a:t>
            </a:r>
            <a:r>
              <a:rPr lang="en-US" sz="1400" dirty="0" err="1">
                <a:solidFill>
                  <a:schemeClr val="tx1"/>
                </a:solidFill>
                <a:latin typeface="Times New Roman" pitchFamily="18" charset="0"/>
                <a:cs typeface="Times New Roman" pitchFamily="18" charset="0"/>
              </a:rPr>
              <a:t>GaussianNB</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 model = </a:t>
            </a:r>
            <a:r>
              <a:rPr lang="en-US" sz="1400" dirty="0" err="1">
                <a:solidFill>
                  <a:schemeClr val="tx1"/>
                </a:solidFill>
                <a:latin typeface="Times New Roman" pitchFamily="18" charset="0"/>
                <a:cs typeface="Times New Roman" pitchFamily="18" charset="0"/>
              </a:rPr>
              <a:t>GaussianNB</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model.fit</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x_train</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y_train</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yPredNB</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model.predict</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x_test</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n_outliers</a:t>
            </a:r>
            <a:r>
              <a:rPr lang="en-US" sz="1400" dirty="0">
                <a:solidFill>
                  <a:schemeClr val="tx1"/>
                </a:solidFill>
                <a:latin typeface="Times New Roman" pitchFamily="18" charset="0"/>
                <a:cs typeface="Times New Roman" pitchFamily="18" charset="0"/>
              </a:rPr>
              <a:t> = </a:t>
            </a:r>
            <a:r>
              <a:rPr lang="en-US" sz="1400" dirty="0" err="1">
                <a:solidFill>
                  <a:schemeClr val="tx1"/>
                </a:solidFill>
                <a:latin typeface="Times New Roman" pitchFamily="18" charset="0"/>
                <a:cs typeface="Times New Roman" pitchFamily="18" charset="0"/>
              </a:rPr>
              <a:t>len</a:t>
            </a:r>
            <a:r>
              <a:rPr lang="en-US" sz="1400" dirty="0">
                <a:solidFill>
                  <a:schemeClr val="tx1"/>
                </a:solidFill>
                <a:latin typeface="Times New Roman" pitchFamily="18" charset="0"/>
                <a:cs typeface="Times New Roman" pitchFamily="18" charset="0"/>
              </a:rPr>
              <a:t>(fraud)</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n_errors</a:t>
            </a:r>
            <a:r>
              <a:rPr lang="en-US" sz="1400" dirty="0">
                <a:solidFill>
                  <a:schemeClr val="tx1"/>
                </a:solidFill>
                <a:latin typeface="Times New Roman" pitchFamily="18" charset="0"/>
                <a:cs typeface="Times New Roman" pitchFamily="18" charset="0"/>
              </a:rPr>
              <a:t> = (</a:t>
            </a:r>
            <a:r>
              <a:rPr lang="en-US" sz="1400" dirty="0" err="1">
                <a:solidFill>
                  <a:schemeClr val="tx1"/>
                </a:solidFill>
                <a:latin typeface="Times New Roman" pitchFamily="18" charset="0"/>
                <a:cs typeface="Times New Roman" pitchFamily="18" charset="0"/>
              </a:rPr>
              <a:t>yPredNB</a:t>
            </a:r>
            <a:r>
              <a:rPr lang="en-US" sz="1400" dirty="0">
                <a:solidFill>
                  <a:schemeClr val="tx1"/>
                </a:solidFill>
                <a:latin typeface="Times New Roman" pitchFamily="18" charset="0"/>
                <a:cs typeface="Times New Roman" pitchFamily="18" charset="0"/>
              </a:rPr>
              <a:t> != </a:t>
            </a:r>
            <a:r>
              <a:rPr lang="en-US" sz="1400" dirty="0" err="1">
                <a:solidFill>
                  <a:schemeClr val="tx1"/>
                </a:solidFill>
                <a:latin typeface="Times New Roman" pitchFamily="18" charset="0"/>
                <a:cs typeface="Times New Roman" pitchFamily="18" charset="0"/>
              </a:rPr>
              <a:t>y_test</a:t>
            </a:r>
            <a:r>
              <a:rPr lang="en-US" sz="1400" dirty="0">
                <a:solidFill>
                  <a:schemeClr val="tx1"/>
                </a:solidFill>
                <a:latin typeface="Times New Roman" pitchFamily="18" charset="0"/>
                <a:cs typeface="Times New Roman" pitchFamily="18" charset="0"/>
              </a:rPr>
              <a:t>).sum()</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 print("The model used is Naive Bayes classifier")  </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 acc1 = </a:t>
            </a:r>
            <a:r>
              <a:rPr lang="en-US" sz="1400" dirty="0" err="1">
                <a:solidFill>
                  <a:schemeClr val="tx1"/>
                </a:solidFill>
                <a:latin typeface="Times New Roman" pitchFamily="18" charset="0"/>
                <a:cs typeface="Times New Roman" pitchFamily="18" charset="0"/>
              </a:rPr>
              <a:t>accuracy_score</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y_test</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yPredNB</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print("The accuracy is {}".format(acc1))  </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prec1 = </a:t>
            </a:r>
            <a:r>
              <a:rPr lang="en-US" sz="1400" dirty="0" err="1">
                <a:solidFill>
                  <a:schemeClr val="tx1"/>
                </a:solidFill>
                <a:latin typeface="Times New Roman" pitchFamily="18" charset="0"/>
                <a:cs typeface="Times New Roman" pitchFamily="18" charset="0"/>
              </a:rPr>
              <a:t>precision_score</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y_test</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yPredNB</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print("The precision is {}".format(prec1))  </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rec1 = </a:t>
            </a:r>
            <a:r>
              <a:rPr lang="en-US" sz="1400" dirty="0" err="1">
                <a:solidFill>
                  <a:schemeClr val="tx1"/>
                </a:solidFill>
                <a:latin typeface="Times New Roman" pitchFamily="18" charset="0"/>
                <a:cs typeface="Times New Roman" pitchFamily="18" charset="0"/>
              </a:rPr>
              <a:t>recall_score</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y_test</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yPredNB</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print("The recall is {}".format(rec1))  </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f11 = f1_score(</a:t>
            </a:r>
            <a:r>
              <a:rPr lang="en-US" sz="1400" dirty="0" err="1">
                <a:solidFill>
                  <a:schemeClr val="tx1"/>
                </a:solidFill>
                <a:latin typeface="Times New Roman" pitchFamily="18" charset="0"/>
                <a:cs typeface="Times New Roman" pitchFamily="18" charset="0"/>
              </a:rPr>
              <a:t>y_test</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yPredNB</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print("The F1-Score is {}".format(f11)) </a:t>
            </a:r>
            <a:br>
              <a:rPr lang="en-US" sz="1400" dirty="0">
                <a:solidFill>
                  <a:schemeClr val="tx1"/>
                </a:solidFill>
                <a:latin typeface="Times New Roman" pitchFamily="18" charset="0"/>
                <a:cs typeface="Times New Roman" pitchFamily="18" charset="0"/>
              </a:rPr>
            </a:br>
            <a:br>
              <a:rPr lang="en-US" sz="1400" dirty="0">
                <a:solidFill>
                  <a:schemeClr val="tx1"/>
                </a:solidFill>
                <a:latin typeface="Times New Roman" pitchFamily="18" charset="0"/>
                <a:cs typeface="Times New Roman" pitchFamily="18" charset="0"/>
              </a:rPr>
            </a:br>
            <a:endParaRPr lang="en-US" sz="1400"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spTree>
    <p:extLst>
      <p:ext uri="{BB962C8B-B14F-4D97-AF65-F5344CB8AC3E}">
        <p14:creationId xmlns:p14="http://schemas.microsoft.com/office/powerpoint/2010/main" val="1937052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2400" dirty="0">
                <a:latin typeface="Times New Roman" panose="02020603050405020304" pitchFamily="18" charset="0"/>
                <a:cs typeface="Times New Roman" panose="02020603050405020304" pitchFamily="18" charset="0"/>
              </a:rPr>
              <a:t>ABSTRACT</a:t>
            </a:r>
            <a:endParaRPr lang="en-IN" sz="24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256558" y="1409700"/>
            <a:ext cx="7032328" cy="3412279"/>
          </a:xfrm>
        </p:spPr>
        <p:txBody>
          <a:bodyPr/>
          <a:lstStyle/>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Credit card fraud is a significant concern in today's digital world, leading to financial losses and compromised user security. Detecting fraudulent transactions in real-time is critical to mitigating these risks. This project proposes an advanced credit card fraud detection system utilizing machine learning algorithms.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ultimate objective is to develop an accurate and efficient credit card fraud detection system that can effectively distinguish between genuine and fraudulent transactions, thus enhancing financial security and trust in digital transactions.</a:t>
            </a:r>
            <a:endParaRPr lang="en-IN" sz="1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a:t>
            </a:fld>
            <a:endParaRPr lang="en"/>
          </a:p>
        </p:txBody>
      </p:sp>
    </p:spTree>
    <p:extLst>
      <p:ext uri="{BB962C8B-B14F-4D97-AF65-F5344CB8AC3E}">
        <p14:creationId xmlns:p14="http://schemas.microsoft.com/office/powerpoint/2010/main" val="466431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429" y="72363"/>
            <a:ext cx="6473163" cy="4966705"/>
          </a:xfrm>
        </p:spPr>
        <p:txBody>
          <a:bodyPr>
            <a:normAutofit fontScale="90000"/>
          </a:bodyPr>
          <a:lstStyle/>
          <a:p>
            <a:pPr>
              <a:lnSpc>
                <a:spcPct val="100000"/>
              </a:lnSpc>
            </a:pPr>
            <a:r>
              <a:rPr lang="en-US" sz="1400" dirty="0">
                <a:solidFill>
                  <a:schemeClr val="tx1"/>
                </a:solidFill>
                <a:latin typeface="Times New Roman" pitchFamily="18" charset="0"/>
                <a:cs typeface="Times New Roman" pitchFamily="18" charset="0"/>
              </a:rPr>
              <a:t>MCC1 = </a:t>
            </a:r>
            <a:r>
              <a:rPr lang="en-US" sz="1400" dirty="0" err="1">
                <a:solidFill>
                  <a:schemeClr val="tx1"/>
                </a:solidFill>
                <a:latin typeface="Times New Roman" pitchFamily="18" charset="0"/>
                <a:cs typeface="Times New Roman" pitchFamily="18" charset="0"/>
              </a:rPr>
              <a:t>matthews_corrcoef</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y_test</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yPredNB</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print("The Matthews correlation coefficient is{}".format(MCC1))</a:t>
            </a:r>
            <a:br>
              <a:rPr lang="en-US" sz="1400" dirty="0">
                <a:solidFill>
                  <a:schemeClr val="tx1"/>
                </a:solidFill>
                <a:latin typeface="Times New Roman" pitchFamily="18" charset="0"/>
                <a:cs typeface="Times New Roman" pitchFamily="18" charset="0"/>
              </a:rPr>
            </a:b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2)Decision Tree Classifier</a:t>
            </a:r>
            <a:br>
              <a:rPr lang="en-US" sz="1400" dirty="0">
                <a:solidFill>
                  <a:schemeClr val="tx1"/>
                </a:solidFill>
                <a:latin typeface="Times New Roman" pitchFamily="18" charset="0"/>
                <a:cs typeface="Times New Roman" pitchFamily="18" charset="0"/>
              </a:rPr>
            </a:b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from </a:t>
            </a:r>
            <a:r>
              <a:rPr lang="en-US" sz="1400" dirty="0" err="1">
                <a:solidFill>
                  <a:schemeClr val="tx1"/>
                </a:solidFill>
                <a:latin typeface="Times New Roman" pitchFamily="18" charset="0"/>
                <a:cs typeface="Times New Roman" pitchFamily="18" charset="0"/>
              </a:rPr>
              <a:t>sklearn.tree</a:t>
            </a:r>
            <a:r>
              <a:rPr lang="en-US" sz="1400" dirty="0">
                <a:solidFill>
                  <a:schemeClr val="tx1"/>
                </a:solidFill>
                <a:latin typeface="Times New Roman" pitchFamily="18" charset="0"/>
                <a:cs typeface="Times New Roman" pitchFamily="18" charset="0"/>
              </a:rPr>
              <a:t> import </a:t>
            </a:r>
            <a:r>
              <a:rPr lang="en-US" sz="1400" dirty="0" err="1">
                <a:solidFill>
                  <a:schemeClr val="tx1"/>
                </a:solidFill>
                <a:latin typeface="Times New Roman" pitchFamily="18" charset="0"/>
                <a:cs typeface="Times New Roman" pitchFamily="18" charset="0"/>
              </a:rPr>
              <a:t>DecisionTreeClassifier</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clf</a:t>
            </a:r>
            <a:r>
              <a:rPr lang="en-US" sz="1400" dirty="0">
                <a:solidFill>
                  <a:schemeClr val="tx1"/>
                </a:solidFill>
                <a:latin typeface="Times New Roman" pitchFamily="18" charset="0"/>
                <a:cs typeface="Times New Roman" pitchFamily="18" charset="0"/>
              </a:rPr>
              <a:t> = </a:t>
            </a:r>
            <a:r>
              <a:rPr lang="en-US" sz="1400" dirty="0" err="1">
                <a:solidFill>
                  <a:schemeClr val="tx1"/>
                </a:solidFill>
                <a:latin typeface="Times New Roman" pitchFamily="18" charset="0"/>
                <a:cs typeface="Times New Roman" pitchFamily="18" charset="0"/>
              </a:rPr>
              <a:t>DecisionTreeClassifier</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clf</a:t>
            </a:r>
            <a:r>
              <a:rPr lang="en-US" sz="1400" dirty="0">
                <a:solidFill>
                  <a:schemeClr val="tx1"/>
                </a:solidFill>
                <a:latin typeface="Times New Roman" pitchFamily="18" charset="0"/>
                <a:cs typeface="Times New Roman" pitchFamily="18" charset="0"/>
              </a:rPr>
              <a:t> = </a:t>
            </a:r>
            <a:r>
              <a:rPr lang="en-US" sz="1400" dirty="0" err="1">
                <a:solidFill>
                  <a:schemeClr val="tx1"/>
                </a:solidFill>
                <a:latin typeface="Times New Roman" pitchFamily="18" charset="0"/>
                <a:cs typeface="Times New Roman" pitchFamily="18" charset="0"/>
              </a:rPr>
              <a:t>clf.fit</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x_train,y_train</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yPredDC</a:t>
            </a:r>
            <a:r>
              <a:rPr lang="en-US" sz="1400" dirty="0">
                <a:solidFill>
                  <a:schemeClr val="tx1"/>
                </a:solidFill>
                <a:latin typeface="Times New Roman" pitchFamily="18" charset="0"/>
                <a:cs typeface="Times New Roman" pitchFamily="18" charset="0"/>
              </a:rPr>
              <a:t> = </a:t>
            </a:r>
            <a:r>
              <a:rPr lang="en-US" sz="1400" dirty="0" err="1">
                <a:solidFill>
                  <a:schemeClr val="tx1"/>
                </a:solidFill>
                <a:latin typeface="Times New Roman" pitchFamily="18" charset="0"/>
                <a:cs typeface="Times New Roman" pitchFamily="18" charset="0"/>
              </a:rPr>
              <a:t>clf.predict</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x_test</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n_outliers</a:t>
            </a:r>
            <a:r>
              <a:rPr lang="en-US" sz="1400" dirty="0">
                <a:solidFill>
                  <a:schemeClr val="tx1"/>
                </a:solidFill>
                <a:latin typeface="Times New Roman" pitchFamily="18" charset="0"/>
                <a:cs typeface="Times New Roman" pitchFamily="18" charset="0"/>
              </a:rPr>
              <a:t> = </a:t>
            </a:r>
            <a:r>
              <a:rPr lang="en-US" sz="1400" dirty="0" err="1">
                <a:solidFill>
                  <a:schemeClr val="tx1"/>
                </a:solidFill>
                <a:latin typeface="Times New Roman" pitchFamily="18" charset="0"/>
                <a:cs typeface="Times New Roman" pitchFamily="18" charset="0"/>
              </a:rPr>
              <a:t>len</a:t>
            </a:r>
            <a:r>
              <a:rPr lang="en-US" sz="1400" dirty="0">
                <a:solidFill>
                  <a:schemeClr val="tx1"/>
                </a:solidFill>
                <a:latin typeface="Times New Roman" pitchFamily="18" charset="0"/>
                <a:cs typeface="Times New Roman" pitchFamily="18" charset="0"/>
              </a:rPr>
              <a:t>(fraud)</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n_errors</a:t>
            </a:r>
            <a:r>
              <a:rPr lang="en-US" sz="1400" dirty="0">
                <a:solidFill>
                  <a:schemeClr val="tx1"/>
                </a:solidFill>
                <a:latin typeface="Times New Roman" pitchFamily="18" charset="0"/>
                <a:cs typeface="Times New Roman" pitchFamily="18" charset="0"/>
              </a:rPr>
              <a:t> = (</a:t>
            </a:r>
            <a:r>
              <a:rPr lang="en-US" sz="1400" dirty="0" err="1">
                <a:solidFill>
                  <a:schemeClr val="tx1"/>
                </a:solidFill>
                <a:latin typeface="Times New Roman" pitchFamily="18" charset="0"/>
                <a:cs typeface="Times New Roman" pitchFamily="18" charset="0"/>
              </a:rPr>
              <a:t>yPredDC</a:t>
            </a:r>
            <a:r>
              <a:rPr lang="en-US" sz="1400" dirty="0">
                <a:solidFill>
                  <a:schemeClr val="tx1"/>
                </a:solidFill>
                <a:latin typeface="Times New Roman" pitchFamily="18" charset="0"/>
                <a:cs typeface="Times New Roman" pitchFamily="18" charset="0"/>
              </a:rPr>
              <a:t> != </a:t>
            </a:r>
            <a:r>
              <a:rPr lang="en-US" sz="1400" dirty="0" err="1">
                <a:solidFill>
                  <a:schemeClr val="tx1"/>
                </a:solidFill>
                <a:latin typeface="Times New Roman" pitchFamily="18" charset="0"/>
                <a:cs typeface="Times New Roman" pitchFamily="18" charset="0"/>
              </a:rPr>
              <a:t>y_test</a:t>
            </a:r>
            <a:r>
              <a:rPr lang="en-US" sz="1400" dirty="0">
                <a:solidFill>
                  <a:schemeClr val="tx1"/>
                </a:solidFill>
                <a:latin typeface="Times New Roman" pitchFamily="18" charset="0"/>
                <a:cs typeface="Times New Roman" pitchFamily="18" charset="0"/>
              </a:rPr>
              <a:t>).sum()</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print("The model used is Decision Tree classifier") </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acc2 = </a:t>
            </a:r>
            <a:r>
              <a:rPr lang="en-US" sz="1400" dirty="0" err="1">
                <a:solidFill>
                  <a:schemeClr val="tx1"/>
                </a:solidFill>
                <a:latin typeface="Times New Roman" pitchFamily="18" charset="0"/>
                <a:cs typeface="Times New Roman" pitchFamily="18" charset="0"/>
              </a:rPr>
              <a:t>accuracy_score</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y_test</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yPredDC</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print("The accuracy is {}".format(acc2)) </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prec2 = </a:t>
            </a:r>
            <a:r>
              <a:rPr lang="en-US" sz="1400" dirty="0" err="1">
                <a:solidFill>
                  <a:schemeClr val="tx1"/>
                </a:solidFill>
                <a:latin typeface="Times New Roman" pitchFamily="18" charset="0"/>
                <a:cs typeface="Times New Roman" pitchFamily="18" charset="0"/>
              </a:rPr>
              <a:t>precision_score</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y_test</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yPredDC</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print("The precision is {}".format(prec2))  </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rec2 = </a:t>
            </a:r>
            <a:r>
              <a:rPr lang="en-US" sz="1400" dirty="0" err="1">
                <a:solidFill>
                  <a:schemeClr val="tx1"/>
                </a:solidFill>
                <a:latin typeface="Times New Roman" pitchFamily="18" charset="0"/>
                <a:cs typeface="Times New Roman" pitchFamily="18" charset="0"/>
              </a:rPr>
              <a:t>recall_score</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y_test</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yPredDC</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print("The recall is {}".format(rec2)) </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f12 = f1_score(</a:t>
            </a:r>
            <a:r>
              <a:rPr lang="en-US" sz="1400" dirty="0" err="1">
                <a:solidFill>
                  <a:schemeClr val="tx1"/>
                </a:solidFill>
                <a:latin typeface="Times New Roman" pitchFamily="18" charset="0"/>
                <a:cs typeface="Times New Roman" pitchFamily="18" charset="0"/>
              </a:rPr>
              <a:t>y_test</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yPredDC</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print("The F1-Score is {}".format(f12))  </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MCC2 = </a:t>
            </a:r>
            <a:r>
              <a:rPr lang="en-US" sz="1400" dirty="0" err="1">
                <a:solidFill>
                  <a:schemeClr val="tx1"/>
                </a:solidFill>
                <a:latin typeface="Times New Roman" pitchFamily="18" charset="0"/>
                <a:cs typeface="Times New Roman" pitchFamily="18" charset="0"/>
              </a:rPr>
              <a:t>matthews_corrcoef</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y_test</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yPredDC</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print("The Matthews correlation coefficient is{}".format(MCC2))</a:t>
            </a:r>
            <a:br>
              <a:rPr lang="en-US" sz="1400" dirty="0">
                <a:solidFill>
                  <a:schemeClr val="tx1"/>
                </a:solidFill>
                <a:latin typeface="Times New Roman" pitchFamily="18" charset="0"/>
                <a:cs typeface="Times New Roman" pitchFamily="18" charset="0"/>
              </a:rPr>
            </a:br>
            <a:endParaRPr lang="en-US" sz="1400"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20</a:t>
            </a:fld>
            <a:endParaRPr lang="en"/>
          </a:p>
        </p:txBody>
      </p:sp>
    </p:spTree>
    <p:extLst>
      <p:ext uri="{BB962C8B-B14F-4D97-AF65-F5344CB8AC3E}">
        <p14:creationId xmlns:p14="http://schemas.microsoft.com/office/powerpoint/2010/main" val="293819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429" y="72363"/>
            <a:ext cx="6473163" cy="4966705"/>
          </a:xfrm>
        </p:spPr>
        <p:txBody>
          <a:bodyPr/>
          <a:lstStyle/>
          <a:p>
            <a:pPr>
              <a:lnSpc>
                <a:spcPct val="100000"/>
              </a:lnSpc>
            </a:pPr>
            <a:r>
              <a:rPr lang="en-US" sz="1400" dirty="0">
                <a:solidFill>
                  <a:schemeClr val="tx1"/>
                </a:solidFill>
                <a:latin typeface="Times New Roman" pitchFamily="18" charset="0"/>
                <a:cs typeface="Times New Roman" pitchFamily="18" charset="0"/>
              </a:rPr>
              <a:t>3)Linear Regression</a:t>
            </a:r>
            <a:br>
              <a:rPr lang="en-US" sz="1400" dirty="0">
                <a:solidFill>
                  <a:schemeClr val="tx1"/>
                </a:solidFill>
                <a:latin typeface="Times New Roman" pitchFamily="18" charset="0"/>
                <a:cs typeface="Times New Roman" pitchFamily="18" charset="0"/>
              </a:rPr>
            </a:b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from </a:t>
            </a:r>
            <a:r>
              <a:rPr lang="en-US" sz="1400" dirty="0" err="1">
                <a:solidFill>
                  <a:schemeClr val="tx1"/>
                </a:solidFill>
                <a:latin typeface="Times New Roman" pitchFamily="18" charset="0"/>
                <a:cs typeface="Times New Roman" pitchFamily="18" charset="0"/>
              </a:rPr>
              <a:t>sklearn.linear_model</a:t>
            </a:r>
            <a:r>
              <a:rPr lang="en-US" sz="1400" dirty="0">
                <a:solidFill>
                  <a:schemeClr val="tx1"/>
                </a:solidFill>
                <a:latin typeface="Times New Roman" pitchFamily="18" charset="0"/>
                <a:cs typeface="Times New Roman" pitchFamily="18" charset="0"/>
              </a:rPr>
              <a:t> import </a:t>
            </a:r>
            <a:r>
              <a:rPr lang="en-US" sz="1400" dirty="0" err="1">
                <a:solidFill>
                  <a:schemeClr val="tx1"/>
                </a:solidFill>
                <a:latin typeface="Times New Roman" pitchFamily="18" charset="0"/>
                <a:cs typeface="Times New Roman" pitchFamily="18" charset="0"/>
              </a:rPr>
              <a:t>LinearRegression</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lr</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LinearRegression</a:t>
            </a:r>
            <a:r>
              <a:rPr lang="en-US" sz="1400" dirty="0">
                <a:solidFill>
                  <a:schemeClr val="tx1"/>
                </a:solidFill>
                <a:latin typeface="Times New Roman" pitchFamily="18" charset="0"/>
                <a:cs typeface="Times New Roman" pitchFamily="18" charset="0"/>
              </a:rPr>
              <a:t>() </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lr.fit</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x_train</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y_train</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yPredLR</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lr.predict</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x_test</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from </a:t>
            </a:r>
            <a:r>
              <a:rPr lang="en-US" sz="1400" dirty="0" err="1">
                <a:solidFill>
                  <a:schemeClr val="tx1"/>
                </a:solidFill>
                <a:latin typeface="Times New Roman" pitchFamily="18" charset="0"/>
                <a:cs typeface="Times New Roman" pitchFamily="18" charset="0"/>
              </a:rPr>
              <a:t>sklearn.metrics</a:t>
            </a:r>
            <a:r>
              <a:rPr lang="en-US" sz="1400" dirty="0">
                <a:solidFill>
                  <a:schemeClr val="tx1"/>
                </a:solidFill>
                <a:latin typeface="Times New Roman" pitchFamily="18" charset="0"/>
                <a:cs typeface="Times New Roman" pitchFamily="18" charset="0"/>
              </a:rPr>
              <a:t> import </a:t>
            </a:r>
            <a:r>
              <a:rPr lang="en-US" sz="1400" dirty="0" err="1">
                <a:solidFill>
                  <a:schemeClr val="tx1"/>
                </a:solidFill>
                <a:latin typeface="Times New Roman" pitchFamily="18" charset="0"/>
                <a:cs typeface="Times New Roman" pitchFamily="18" charset="0"/>
              </a:rPr>
              <a:t>mean_squared_error</a:t>
            </a:r>
            <a:r>
              <a:rPr lang="en-US" sz="1400" dirty="0">
                <a:solidFill>
                  <a:schemeClr val="tx1"/>
                </a:solidFill>
                <a:latin typeface="Times New Roman" pitchFamily="18" charset="0"/>
                <a:cs typeface="Times New Roman" pitchFamily="18" charset="0"/>
              </a:rPr>
              <a:t>, r2_score</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mse</a:t>
            </a:r>
            <a:r>
              <a:rPr lang="en-US" sz="1400" dirty="0">
                <a:solidFill>
                  <a:schemeClr val="tx1"/>
                </a:solidFill>
                <a:latin typeface="Times New Roman" pitchFamily="18" charset="0"/>
                <a:cs typeface="Times New Roman" pitchFamily="18" charset="0"/>
              </a:rPr>
              <a:t> = </a:t>
            </a:r>
            <a:r>
              <a:rPr lang="en-US" sz="1400" dirty="0" err="1">
                <a:solidFill>
                  <a:schemeClr val="tx1"/>
                </a:solidFill>
                <a:latin typeface="Times New Roman" pitchFamily="18" charset="0"/>
                <a:cs typeface="Times New Roman" pitchFamily="18" charset="0"/>
              </a:rPr>
              <a:t>mean_squared_error</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y_test</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yPredLR</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print("Mean Squared Error:", </a:t>
            </a:r>
            <a:r>
              <a:rPr lang="en-US" sz="1400" dirty="0" err="1">
                <a:solidFill>
                  <a:schemeClr val="tx1"/>
                </a:solidFill>
                <a:latin typeface="Times New Roman" pitchFamily="18" charset="0"/>
                <a:cs typeface="Times New Roman" pitchFamily="18" charset="0"/>
              </a:rPr>
              <a:t>mse</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r2 = r2_score(</a:t>
            </a:r>
            <a:r>
              <a:rPr lang="en-US" sz="1400" dirty="0" err="1">
                <a:solidFill>
                  <a:schemeClr val="tx1"/>
                </a:solidFill>
                <a:latin typeface="Times New Roman" pitchFamily="18" charset="0"/>
                <a:cs typeface="Times New Roman" pitchFamily="18" charset="0"/>
              </a:rPr>
              <a:t>y_test</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yPredLR</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print("R-squared:", r2)</a:t>
            </a:r>
            <a:br>
              <a:rPr lang="en-US" sz="1400" dirty="0">
                <a:solidFill>
                  <a:schemeClr val="tx1"/>
                </a:solidFill>
                <a:latin typeface="Times New Roman" pitchFamily="18" charset="0"/>
                <a:cs typeface="Times New Roman" pitchFamily="18" charset="0"/>
              </a:rPr>
            </a:br>
            <a:br>
              <a:rPr lang="en-US" sz="1400" dirty="0">
                <a:solidFill>
                  <a:schemeClr val="tx1"/>
                </a:solidFill>
                <a:latin typeface="Times New Roman" pitchFamily="18" charset="0"/>
                <a:cs typeface="Times New Roman" pitchFamily="18" charset="0"/>
              </a:rPr>
            </a:br>
            <a:endParaRPr lang="en-US" sz="1400"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21</a:t>
            </a:fld>
            <a:endParaRPr lang="en"/>
          </a:p>
        </p:txBody>
      </p:sp>
    </p:spTree>
    <p:extLst>
      <p:ext uri="{BB962C8B-B14F-4D97-AF65-F5344CB8AC3E}">
        <p14:creationId xmlns:p14="http://schemas.microsoft.com/office/powerpoint/2010/main" val="445285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178" y="69484"/>
            <a:ext cx="6130200" cy="433500"/>
          </a:xfrm>
        </p:spPr>
        <p:txBody>
          <a:bodyPr/>
          <a:lstStyle/>
          <a:p>
            <a:pPr algn="ctr"/>
            <a:r>
              <a:rPr lang="en-US" sz="2400" dirty="0">
                <a:latin typeface="Times New Roman" panose="02020603050405020304" pitchFamily="18" charset="0"/>
                <a:cs typeface="Times New Roman" panose="02020603050405020304" pitchFamily="18" charset="0"/>
              </a:rPr>
              <a:t>SNAPSHOTS</a:t>
            </a:r>
            <a:endParaRPr lang="en-IN"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22</a:t>
            </a:fld>
            <a:endParaRPr lang="en"/>
          </a:p>
        </p:txBody>
      </p:sp>
      <p:pic>
        <p:nvPicPr>
          <p:cNvPr id="2051" name="Picture 3" descr="C:\Users\Sanjana Vijay\Pictures\Screenshots\Screenshot 2023-09-29 17293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011" y="517691"/>
            <a:ext cx="4522119" cy="3921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360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328921" y="92098"/>
            <a:ext cx="6452879" cy="4802244"/>
          </a:xfrm>
        </p:spPr>
        <p:txBody>
          <a:bodyPr/>
          <a:lstStyle/>
          <a:p>
            <a:pPr>
              <a:buNone/>
            </a:pPr>
            <a:endParaRPr lang="en-IN" sz="1600" dirty="0">
              <a:latin typeface="Times New Roman" panose="02020603050405020304" pitchFamily="18" charset="0"/>
              <a:cs typeface="Times New Roman" panose="02020603050405020304" pitchFamily="18" charset="0"/>
            </a:endParaRPr>
          </a:p>
          <a:p>
            <a:pPr marL="76200" indent="0">
              <a:buNone/>
            </a:pPr>
            <a:endParaRPr lang="en-IN" sz="1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23</a:t>
            </a:fld>
            <a:endParaRPr lang="en"/>
          </a:p>
        </p:txBody>
      </p:sp>
      <p:pic>
        <p:nvPicPr>
          <p:cNvPr id="4098" name="Picture 2" descr="C:\Users\Sanjana Vijay\Pictures\Screenshots\Screenshot 2023-09-30 02074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516" y="140868"/>
            <a:ext cx="6604501" cy="495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718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328921" y="92098"/>
            <a:ext cx="6452879" cy="4802244"/>
          </a:xfrm>
        </p:spPr>
        <p:txBody>
          <a:bodyPr/>
          <a:lstStyle/>
          <a:p>
            <a:pPr>
              <a:buNone/>
            </a:pPr>
            <a:endParaRPr lang="en-IN" sz="1600" dirty="0">
              <a:latin typeface="Times New Roman" panose="02020603050405020304" pitchFamily="18" charset="0"/>
              <a:cs typeface="Times New Roman" panose="02020603050405020304" pitchFamily="18" charset="0"/>
            </a:endParaRPr>
          </a:p>
          <a:p>
            <a:pPr marL="76200" indent="0">
              <a:buNone/>
            </a:pPr>
            <a:endParaRPr lang="en-IN" sz="1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24</a:t>
            </a:fld>
            <a:endParaRPr lang="en"/>
          </a:p>
        </p:txBody>
      </p:sp>
      <p:pic>
        <p:nvPicPr>
          <p:cNvPr id="5122" name="Picture 2" descr="C:\Users\Sanjana Vijay\Pictures\Screenshots\Screenshot 2023-09-30 02253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531" y="301040"/>
            <a:ext cx="7600950" cy="4660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883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328921" y="92098"/>
            <a:ext cx="6452879" cy="4802244"/>
          </a:xfrm>
        </p:spPr>
        <p:txBody>
          <a:bodyPr/>
          <a:lstStyle/>
          <a:p>
            <a:pPr>
              <a:buNone/>
            </a:pPr>
            <a:endParaRPr lang="en-IN" sz="1600" dirty="0">
              <a:latin typeface="Times New Roman" panose="02020603050405020304" pitchFamily="18" charset="0"/>
              <a:cs typeface="Times New Roman" panose="02020603050405020304" pitchFamily="18" charset="0"/>
            </a:endParaRPr>
          </a:p>
          <a:p>
            <a:pPr marL="76200" indent="0">
              <a:buNone/>
            </a:pPr>
            <a:endParaRPr lang="en-IN" sz="1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25</a:t>
            </a:fld>
            <a:endParaRPr lang="en"/>
          </a:p>
        </p:txBody>
      </p:sp>
      <p:pic>
        <p:nvPicPr>
          <p:cNvPr id="6146" name="Picture 2" descr="C:\Users\Sanjana Vijay\Pictures\Screenshots\Screenshot 2023-09-30 0228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168" y="132348"/>
            <a:ext cx="7387641" cy="477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280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328921" y="92098"/>
            <a:ext cx="6452879" cy="4802244"/>
          </a:xfrm>
        </p:spPr>
        <p:txBody>
          <a:bodyPr/>
          <a:lstStyle/>
          <a:p>
            <a:pPr>
              <a:buNone/>
            </a:pPr>
            <a:endParaRPr lang="en-IN" sz="1600" dirty="0">
              <a:latin typeface="Times New Roman" panose="02020603050405020304" pitchFamily="18" charset="0"/>
              <a:cs typeface="Times New Roman" panose="02020603050405020304" pitchFamily="18" charset="0"/>
            </a:endParaRPr>
          </a:p>
          <a:p>
            <a:pPr marL="76200" indent="0">
              <a:buNone/>
            </a:pPr>
            <a:endParaRPr lang="en-IN" sz="1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26</a:t>
            </a:fld>
            <a:endParaRPr lang="en"/>
          </a:p>
        </p:txBody>
      </p:sp>
      <p:pic>
        <p:nvPicPr>
          <p:cNvPr id="7170" name="Picture 2" descr="C:\Users\Sanjana Vijay\Pictures\Screenshots\Screenshot 2023-09-30 0233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80" y="65129"/>
            <a:ext cx="7371514" cy="4976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184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328921" y="92098"/>
            <a:ext cx="6452879" cy="4802244"/>
          </a:xfrm>
        </p:spPr>
        <p:txBody>
          <a:bodyPr/>
          <a:lstStyle/>
          <a:p>
            <a:pPr>
              <a:buNone/>
            </a:pPr>
            <a:endParaRPr lang="en-IN" sz="1600" dirty="0">
              <a:latin typeface="Times New Roman" panose="02020603050405020304" pitchFamily="18" charset="0"/>
              <a:cs typeface="Times New Roman" panose="02020603050405020304" pitchFamily="18" charset="0"/>
            </a:endParaRPr>
          </a:p>
          <a:p>
            <a:pPr marL="76200" indent="0">
              <a:buNone/>
            </a:pPr>
            <a:endParaRPr lang="en-IN" sz="1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27</a:t>
            </a:fld>
            <a:endParaRPr lang="en"/>
          </a:p>
        </p:txBody>
      </p:sp>
      <p:pic>
        <p:nvPicPr>
          <p:cNvPr id="8194" name="Picture 2" descr="C:\Users\Sanjana Vijay\Pictures\Screenshots\Screenshot 2023-09-30 11005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05" y="46038"/>
            <a:ext cx="6448927" cy="513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767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328921" y="92098"/>
            <a:ext cx="6452879" cy="4802244"/>
          </a:xfrm>
        </p:spPr>
        <p:txBody>
          <a:bodyPr/>
          <a:lstStyle/>
          <a:p>
            <a:pPr>
              <a:buNone/>
            </a:pPr>
            <a:endParaRPr lang="en-IN" sz="1600" dirty="0">
              <a:latin typeface="Times New Roman" panose="02020603050405020304" pitchFamily="18" charset="0"/>
              <a:cs typeface="Times New Roman" panose="02020603050405020304" pitchFamily="18" charset="0"/>
            </a:endParaRPr>
          </a:p>
          <a:p>
            <a:pPr marL="76200" indent="0">
              <a:buNone/>
            </a:pPr>
            <a:endParaRPr lang="en-IN" sz="1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28</a:t>
            </a:fld>
            <a:endParaRPr lang="en"/>
          </a:p>
        </p:txBody>
      </p:sp>
      <p:pic>
        <p:nvPicPr>
          <p:cNvPr id="9218" name="Picture 2" descr="C:\Users\Sanjana Vijay\Pictures\Screenshots\Screenshot 2023-09-30 1103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0"/>
            <a:ext cx="5654842"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891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328921" y="92098"/>
            <a:ext cx="6452879" cy="4802244"/>
          </a:xfrm>
        </p:spPr>
        <p:txBody>
          <a:bodyPr/>
          <a:lstStyle/>
          <a:p>
            <a:pPr>
              <a:buNone/>
            </a:pPr>
            <a:endParaRPr lang="en-IN" sz="1600" dirty="0">
              <a:latin typeface="Times New Roman" panose="02020603050405020304" pitchFamily="18" charset="0"/>
              <a:cs typeface="Times New Roman" panose="02020603050405020304" pitchFamily="18" charset="0"/>
            </a:endParaRPr>
          </a:p>
          <a:p>
            <a:pPr marL="76200" indent="0">
              <a:buNone/>
            </a:pPr>
            <a:endParaRPr lang="en-IN" sz="1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29</a:t>
            </a:fld>
            <a:endParaRPr lang="en"/>
          </a:p>
        </p:txBody>
      </p:sp>
      <p:pic>
        <p:nvPicPr>
          <p:cNvPr id="10242" name="Picture 2" descr="C:\Users\Sanjana Vijay\Pictures\Screenshots\Screenshot 2023-09-30 1104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959" y="0"/>
            <a:ext cx="6196262" cy="514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674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8594" name="Google Shape;103;p18"/>
          <p:cNvSpPr txBox="1">
            <a:spLocks noGrp="1"/>
          </p:cNvSpPr>
          <p:nvPr>
            <p:ph type="title"/>
          </p:nvPr>
        </p:nvSpPr>
        <p:spPr>
          <a:xfrm>
            <a:off x="651600" y="478179"/>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dirty="0">
                <a:solidFill>
                  <a:schemeClr val="bg1">
                    <a:lumMod val="50000"/>
                  </a:schemeClr>
                </a:solidFill>
                <a:latin typeface="Times New Roman" panose="02020603050405020304" pitchFamily="18" charset="0"/>
                <a:cs typeface="Times New Roman" panose="02020603050405020304" pitchFamily="18" charset="0"/>
              </a:rPr>
              <a:t>CONTENTS</a:t>
            </a:r>
            <a:endParaRPr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048595" name="Google Shape;104;p18"/>
          <p:cNvSpPr txBox="1">
            <a:spLocks noGrp="1"/>
          </p:cNvSpPr>
          <p:nvPr>
            <p:ph type="body" idx="1"/>
          </p:nvPr>
        </p:nvSpPr>
        <p:spPr>
          <a:xfrm>
            <a:off x="651600" y="1019250"/>
            <a:ext cx="6130200" cy="3390018"/>
          </a:xfrm>
          <a:prstGeom prst="rect">
            <a:avLst/>
          </a:prstGeom>
        </p:spPr>
        <p:txBody>
          <a:bodyPr spcFirstLastPara="1" wrap="square" lIns="0" tIns="0" rIns="0" bIns="0" anchor="t" anchorCtr="0">
            <a:noAutofit/>
          </a:bodyPr>
          <a:lstStyle/>
          <a:p>
            <a:pPr marL="76200" indent="0">
              <a:buNone/>
            </a:pPr>
            <a:endParaRPr lang="en-IN" sz="2000" b="1"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1800" b="1"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IN" sz="1800" b="1"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sz="1800" b="1" dirty="0">
                <a:latin typeface="Times New Roman" panose="02020603050405020304" pitchFamily="18" charset="0"/>
                <a:cs typeface="Times New Roman" panose="02020603050405020304" pitchFamily="18" charset="0"/>
              </a:rPr>
              <a:t>Proposed System</a:t>
            </a:r>
          </a:p>
          <a:p>
            <a:pPr marL="514350" indent="-514350">
              <a:buFont typeface="+mj-lt"/>
              <a:buAutoNum type="arabicPeriod"/>
            </a:pPr>
            <a:r>
              <a:rPr lang="en-IN" sz="1800" b="1" dirty="0">
                <a:latin typeface="Times New Roman" panose="02020603050405020304" pitchFamily="18" charset="0"/>
                <a:cs typeface="Times New Roman" panose="02020603050405020304" pitchFamily="18" charset="0"/>
              </a:rPr>
              <a:t>Problem Statement </a:t>
            </a:r>
          </a:p>
          <a:p>
            <a:pPr marL="514350" indent="-514350">
              <a:buFont typeface="+mj-lt"/>
              <a:buAutoNum type="arabicPeriod"/>
            </a:pPr>
            <a:r>
              <a:rPr lang="en-IN" sz="1800" b="1" dirty="0">
                <a:latin typeface="Times New Roman" panose="02020603050405020304" pitchFamily="18" charset="0"/>
                <a:cs typeface="Times New Roman" panose="02020603050405020304" pitchFamily="18" charset="0"/>
              </a:rPr>
              <a:t>Objective</a:t>
            </a:r>
          </a:p>
          <a:p>
            <a:pPr marL="514350" indent="-514350">
              <a:buFont typeface="+mj-lt"/>
              <a:buAutoNum type="arabicPeriod"/>
            </a:pPr>
            <a:r>
              <a:rPr lang="en-IN" sz="1800" b="1" dirty="0">
                <a:latin typeface="Times New Roman" panose="02020603050405020304" pitchFamily="18" charset="0"/>
                <a:cs typeface="Times New Roman" panose="02020603050405020304" pitchFamily="18" charset="0"/>
              </a:rPr>
              <a:t>System Architecture</a:t>
            </a:r>
          </a:p>
          <a:p>
            <a:pPr marL="514350" indent="-514350">
              <a:buFont typeface="+mj-lt"/>
              <a:buAutoNum type="arabicPeriod"/>
            </a:pPr>
            <a:r>
              <a:rPr lang="en-IN" sz="1800" b="1" dirty="0">
                <a:latin typeface="Times New Roman" panose="02020603050405020304" pitchFamily="18" charset="0"/>
                <a:cs typeface="Times New Roman" panose="02020603050405020304" pitchFamily="18" charset="0"/>
              </a:rPr>
              <a:t>Dataset </a:t>
            </a:r>
          </a:p>
          <a:p>
            <a:pPr marL="514350" indent="-514350">
              <a:buFont typeface="+mj-lt"/>
              <a:buAutoNum type="arabicPeriod"/>
            </a:pPr>
            <a:r>
              <a:rPr lang="en-IN" sz="1800" b="1" dirty="0">
                <a:latin typeface="Times New Roman" panose="02020603050405020304" pitchFamily="18" charset="0"/>
                <a:cs typeface="Times New Roman" panose="02020603050405020304" pitchFamily="18" charset="0"/>
              </a:rPr>
              <a:t>Libraries Used</a:t>
            </a:r>
          </a:p>
          <a:p>
            <a:pPr marL="514350" indent="-514350">
              <a:buFont typeface="+mj-lt"/>
              <a:buAutoNum type="arabicPeriod"/>
            </a:pPr>
            <a:r>
              <a:rPr lang="en-IN" sz="1800" b="1" dirty="0">
                <a:latin typeface="Times New Roman" panose="02020603050405020304" pitchFamily="18" charset="0"/>
                <a:cs typeface="Times New Roman" panose="02020603050405020304" pitchFamily="18" charset="0"/>
              </a:rPr>
              <a:t>Implementation (Code)</a:t>
            </a:r>
          </a:p>
          <a:p>
            <a:pPr marL="514350" indent="-514350">
              <a:buFont typeface="+mj-lt"/>
              <a:buAutoNum type="arabicPeriod"/>
            </a:pPr>
            <a:r>
              <a:rPr lang="en-IN" sz="1800" b="1" dirty="0">
                <a:latin typeface="Times New Roman" panose="02020603050405020304" pitchFamily="18" charset="0"/>
                <a:cs typeface="Times New Roman" panose="02020603050405020304" pitchFamily="18" charset="0"/>
              </a:rPr>
              <a:t>Outcome of the Project</a:t>
            </a:r>
          </a:p>
          <a:p>
            <a:pPr marL="514350" indent="-514350">
              <a:buFont typeface="+mj-lt"/>
              <a:buAutoNum type="arabicPeriod"/>
            </a:pPr>
            <a:r>
              <a:rPr lang="en-GB" sz="1800" b="1" dirty="0">
                <a:latin typeface="Times New Roman" panose="02020603050405020304" pitchFamily="18" charset="0"/>
                <a:cs typeface="Times New Roman" panose="02020603050405020304" pitchFamily="18" charset="0"/>
              </a:rPr>
              <a:t>Conclusion</a:t>
            </a:r>
            <a:endParaRPr lang="en-IN" sz="1800" b="1" dirty="0">
              <a:latin typeface="Times New Roman" panose="02020603050405020304" pitchFamily="18" charset="0"/>
              <a:cs typeface="Times New Roman" panose="02020603050405020304" pitchFamily="18" charset="0"/>
            </a:endParaRPr>
          </a:p>
          <a:p>
            <a:pPr marL="76200" indent="0">
              <a:buNone/>
            </a:pP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328921" y="92098"/>
            <a:ext cx="6452879" cy="4802244"/>
          </a:xfrm>
        </p:spPr>
        <p:txBody>
          <a:bodyPr/>
          <a:lstStyle/>
          <a:p>
            <a:pPr>
              <a:buNone/>
            </a:pPr>
            <a:endParaRPr lang="en-IN" sz="1600" dirty="0">
              <a:latin typeface="Times New Roman" panose="02020603050405020304" pitchFamily="18" charset="0"/>
              <a:cs typeface="Times New Roman" panose="02020603050405020304" pitchFamily="18" charset="0"/>
            </a:endParaRPr>
          </a:p>
          <a:p>
            <a:pPr marL="76200" indent="0">
              <a:buNone/>
            </a:pPr>
            <a:endParaRPr lang="en-IN" sz="1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30</a:t>
            </a:fld>
            <a:endParaRPr lang="en"/>
          </a:p>
        </p:txBody>
      </p:sp>
      <p:pic>
        <p:nvPicPr>
          <p:cNvPr id="11266" name="Picture 2" descr="C:\Users\Sanjana Vijay\Pictures\Screenshots\Screenshot 2023-09-30 1105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958" y="156410"/>
            <a:ext cx="6292516" cy="4987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559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300357" y="1205164"/>
            <a:ext cx="6887602" cy="3372808"/>
          </a:xfrm>
        </p:spPr>
        <p:txBody>
          <a:bodyPr/>
          <a:lstStyle/>
          <a:p>
            <a:pPr marL="375285" marR="386080" indent="-285750" algn="just">
              <a:lnSpc>
                <a:spcPct val="100000"/>
              </a:lnSpc>
              <a:buFont typeface="Arial" panose="020B0604020202020204" pitchFamily="34" charset="0"/>
              <a:buChar char="•"/>
            </a:pPr>
            <a:r>
              <a:rPr lang="en-US" sz="1800" dirty="0">
                <a:latin typeface="Times New Roman" panose="02020603050405020304" pitchFamily="18" charset="0"/>
                <a:ea typeface="Times New Roman" panose="02020603050405020304" pitchFamily="18" charset="0"/>
              </a:rPr>
              <a:t>The "Credit Card Fraud Detection System" stands as a robust and pivotal solution in the realm of financial security. By harnessing the potential of machine learning and advanced analytics, it addresses the pressing need to identify and prevent fraudulent credit card transactions. Through real-time monitoring and accurate detection, it significantly enhances the safety and trustworthiness of electronic transactions, fostering a secure digital financial ecosystem. The system's regular updates, detailed reporting, and seamless integration further contribute to its effectiveness and relevance in today's dynamic and evolving financial landscape.</a:t>
            </a:r>
            <a:endParaRPr lang="en-US" sz="1800" dirty="0">
              <a:effectLst/>
              <a:latin typeface="Times New Roman" panose="02020603050405020304" pitchFamily="18" charset="0"/>
              <a:ea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31</a:t>
            </a:fld>
            <a:endParaRPr lang="en"/>
          </a:p>
        </p:txBody>
      </p:sp>
    </p:spTree>
    <p:extLst>
      <p:ext uri="{BB962C8B-B14F-4D97-AF65-F5344CB8AC3E}">
        <p14:creationId xmlns:p14="http://schemas.microsoft.com/office/powerpoint/2010/main" val="1292968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1048670" name="TextBox 19"/>
          <p:cNvSpPr txBox="1"/>
          <p:nvPr/>
        </p:nvSpPr>
        <p:spPr>
          <a:xfrm>
            <a:off x="562383" y="1998189"/>
            <a:ext cx="5959960" cy="830997"/>
          </a:xfrm>
          <a:prstGeom prst="rect">
            <a:avLst/>
          </a:prstGeom>
          <a:noFill/>
        </p:spPr>
        <p:txBody>
          <a:bodyPr wrap="square" rtlCol="0">
            <a:spAutoFit/>
          </a:bodyPr>
          <a:lstStyle/>
          <a:p>
            <a:r>
              <a:rPr lang="en-US" sz="4800" dirty="0">
                <a:solidFill>
                  <a:schemeClr val="bg1">
                    <a:lumMod val="50000"/>
                  </a:schemeClr>
                </a:solidFill>
                <a:latin typeface="Arial Black" panose="020B0A04020102020204" pitchFamily="34" charset="0"/>
              </a:rPr>
              <a:t>THANK YOU</a:t>
            </a:r>
            <a:endParaRPr lang="en-ID" sz="4800" dirty="0">
              <a:solidFill>
                <a:schemeClr val="bg1">
                  <a:lumMod val="50000"/>
                </a:schemeClr>
              </a:solidFill>
              <a:latin typeface="Arial Black" panose="020B0A04020102020204" pitchFamily="34" charset="0"/>
            </a:endParaRPr>
          </a:p>
        </p:txBody>
      </p:sp>
      <p:sp>
        <p:nvSpPr>
          <p:cNvPr id="1048671" name="Oval 20"/>
          <p:cNvSpPr/>
          <p:nvPr/>
        </p:nvSpPr>
        <p:spPr>
          <a:xfrm>
            <a:off x="1093728" y="1682064"/>
            <a:ext cx="133350" cy="133350"/>
          </a:xfrm>
          <a:prstGeom prst="ellipse">
            <a:avLst/>
          </a:prstGeom>
          <a:solidFill>
            <a:schemeClr val="bg2">
              <a:lumMod val="20000"/>
              <a:lumOff val="8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8672" name="Oval 21"/>
          <p:cNvSpPr/>
          <p:nvPr/>
        </p:nvSpPr>
        <p:spPr>
          <a:xfrm>
            <a:off x="1300465" y="1682064"/>
            <a:ext cx="133350" cy="133350"/>
          </a:xfrm>
          <a:prstGeom prst="ellipse">
            <a:avLst/>
          </a:prstGeom>
          <a:solidFill>
            <a:schemeClr val="bg2">
              <a:lumMod val="20000"/>
              <a:lumOff val="8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8673" name="Oval 22"/>
          <p:cNvSpPr/>
          <p:nvPr/>
        </p:nvSpPr>
        <p:spPr>
          <a:xfrm>
            <a:off x="1507202" y="1682064"/>
            <a:ext cx="133350" cy="133350"/>
          </a:xfrm>
          <a:prstGeom prst="ellipse">
            <a:avLst/>
          </a:prstGeom>
          <a:solidFill>
            <a:schemeClr val="bg2">
              <a:lumMod val="20000"/>
              <a:lumOff val="8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3145728" name="Straight Connector 23"/>
          <p:cNvCxnSpPr>
            <a:cxnSpLocks/>
          </p:cNvCxnSpPr>
          <p:nvPr/>
        </p:nvCxnSpPr>
        <p:spPr>
          <a:xfrm flipH="1">
            <a:off x="1507202" y="3145311"/>
            <a:ext cx="5929309" cy="0"/>
          </a:xfrm>
          <a:prstGeom prst="line">
            <a:avLst/>
          </a:prstGeom>
          <a:ln>
            <a:solidFill>
              <a:srgbClr val="FF0000"/>
            </a:solidFil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93FB3-B561-BA7F-80FD-38F5BE1A057D}"/>
              </a:ext>
            </a:extLst>
          </p:cNvPr>
          <p:cNvSpPr>
            <a:spLocks noGrp="1"/>
          </p:cNvSpPr>
          <p:nvPr>
            <p:ph type="title"/>
          </p:nvPr>
        </p:nvSpPr>
        <p:spPr>
          <a:xfrm>
            <a:off x="651600" y="348712"/>
            <a:ext cx="6130200" cy="433952"/>
          </a:xfrm>
        </p:spPr>
        <p:txBody>
          <a:bodyPr/>
          <a:lstStyle/>
          <a:p>
            <a:pPr algn="ctr"/>
            <a:r>
              <a:rPr lang="en-US" dirty="0"/>
              <a:t>PROPOSED SYSTEM</a:t>
            </a:r>
          </a:p>
        </p:txBody>
      </p:sp>
      <p:sp>
        <p:nvSpPr>
          <p:cNvPr id="3" name="Text Placeholder 2">
            <a:extLst>
              <a:ext uri="{FF2B5EF4-FFF2-40B4-BE49-F238E27FC236}">
                <a16:creationId xmlns:a16="http://schemas.microsoft.com/office/drawing/2014/main" id="{06B11A81-0B8D-49A6-A8C2-B9860ED54FD1}"/>
              </a:ext>
            </a:extLst>
          </p:cNvPr>
          <p:cNvSpPr>
            <a:spLocks noGrp="1"/>
          </p:cNvSpPr>
          <p:nvPr>
            <p:ph type="body" idx="1"/>
          </p:nvPr>
        </p:nvSpPr>
        <p:spPr>
          <a:xfrm>
            <a:off x="588937" y="782664"/>
            <a:ext cx="7291952" cy="4130299"/>
          </a:xfrm>
        </p:spPr>
        <p:txBody>
          <a:bodyPr/>
          <a:lstStyle/>
          <a:p>
            <a:pPr marL="76200" indent="0" algn="just">
              <a:lnSpc>
                <a:spcPct val="150000"/>
              </a:lnSpc>
              <a:buNone/>
            </a:pPr>
            <a:r>
              <a:rPr lang="en-US" sz="1600" dirty="0">
                <a:latin typeface="Times New Roman" panose="02020603050405020304" pitchFamily="18" charset="0"/>
                <a:cs typeface="Times New Roman" panose="02020603050405020304" pitchFamily="18" charset="0"/>
              </a:rPr>
              <a:t>The proposed credit card fraud detection system utilizes machine learning for effective fraud identification. The system begins with the collection of a well-balanced dataset, including legitimate and fraudulent transactions. After preprocessing and feature engineering, various machine learning algorithms, such as logistic regression, decision trees, and neural networks, are trained and evaluated using metrics like precision and recall. Ensemble methods are employed for enhanced accuracy, and the system incorporates real-time monitoring with alert mechanisms for prompt detection. Upon deployment, the model is integrated into transaction processing systems, and continuous improvement involves regular updates based on evolving fraud patterns. The system prioritizes </a:t>
            </a:r>
            <a:r>
              <a:rPr lang="en-US" sz="1600" dirty="0" err="1">
                <a:latin typeface="Times New Roman" panose="02020603050405020304" pitchFamily="18" charset="0"/>
                <a:cs typeface="Times New Roman" panose="02020603050405020304" pitchFamily="18" charset="0"/>
              </a:rPr>
              <a:t>explainability</a:t>
            </a:r>
            <a:r>
              <a:rPr lang="en-US" sz="1600" dirty="0">
                <a:latin typeface="Times New Roman" panose="02020603050405020304" pitchFamily="18" charset="0"/>
                <a:cs typeface="Times New Roman" panose="02020603050405020304" pitchFamily="18" charset="0"/>
              </a:rPr>
              <a:t>, implements security measures, adheres to regulatory compliance, and emphasizes ongoing monitoring for a robust and reliable fraud detection solution.</a:t>
            </a:r>
          </a:p>
        </p:txBody>
      </p:sp>
      <p:sp>
        <p:nvSpPr>
          <p:cNvPr id="4" name="Slide Number Placeholder 3">
            <a:extLst>
              <a:ext uri="{FF2B5EF4-FFF2-40B4-BE49-F238E27FC236}">
                <a16:creationId xmlns:a16="http://schemas.microsoft.com/office/drawing/2014/main" id="{658B3EF5-C505-23AF-4E1B-008357BB8F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spTree>
    <p:extLst>
      <p:ext uri="{BB962C8B-B14F-4D97-AF65-F5344CB8AC3E}">
        <p14:creationId xmlns:p14="http://schemas.microsoft.com/office/powerpoint/2010/main" val="4175093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EFCF0-1700-00E9-9C53-24CB5E40E5A5}"/>
              </a:ext>
            </a:extLst>
          </p:cNvPr>
          <p:cNvSpPr>
            <a:spLocks noGrp="1"/>
          </p:cNvSpPr>
          <p:nvPr>
            <p:ph type="title"/>
          </p:nvPr>
        </p:nvSpPr>
        <p:spPr>
          <a:xfrm>
            <a:off x="651600" y="116237"/>
            <a:ext cx="6130200" cy="433953"/>
          </a:xfrm>
        </p:spPr>
        <p:txBody>
          <a:bodyPr/>
          <a:lstStyle/>
          <a:p>
            <a:pPr algn="ctr"/>
            <a:r>
              <a:rPr lang="en-US" dirty="0"/>
              <a:t>LITERATURE SURVEY</a:t>
            </a:r>
          </a:p>
        </p:txBody>
      </p:sp>
      <p:sp>
        <p:nvSpPr>
          <p:cNvPr id="4" name="Slide Number Placeholder 3">
            <a:extLst>
              <a:ext uri="{FF2B5EF4-FFF2-40B4-BE49-F238E27FC236}">
                <a16:creationId xmlns:a16="http://schemas.microsoft.com/office/drawing/2014/main" id="{A8055A94-671E-DA8A-4802-89FA312B65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graphicFrame>
        <p:nvGraphicFramePr>
          <p:cNvPr id="7" name="Google Shape;148;p5">
            <a:extLst>
              <a:ext uri="{FF2B5EF4-FFF2-40B4-BE49-F238E27FC236}">
                <a16:creationId xmlns:a16="http://schemas.microsoft.com/office/drawing/2014/main" id="{6834A4A9-CD1A-B136-65BD-2B03349717CF}"/>
              </a:ext>
            </a:extLst>
          </p:cNvPr>
          <p:cNvGraphicFramePr/>
          <p:nvPr>
            <p:extLst>
              <p:ext uri="{D42A27DB-BD31-4B8C-83A1-F6EECF244321}">
                <p14:modId xmlns:p14="http://schemas.microsoft.com/office/powerpoint/2010/main" val="63701487"/>
              </p:ext>
            </p:extLst>
          </p:nvPr>
        </p:nvGraphicFramePr>
        <p:xfrm>
          <a:off x="464948" y="736170"/>
          <a:ext cx="8004876" cy="4068304"/>
        </p:xfrm>
        <a:graphic>
          <a:graphicData uri="http://schemas.openxmlformats.org/drawingml/2006/table">
            <a:tbl>
              <a:tblPr>
                <a:noFill/>
              </a:tblPr>
              <a:tblGrid>
                <a:gridCol w="1158599">
                  <a:extLst>
                    <a:ext uri="{9D8B030D-6E8A-4147-A177-3AD203B41FA5}">
                      <a16:colId xmlns:a16="http://schemas.microsoft.com/office/drawing/2014/main" val="20000"/>
                    </a:ext>
                  </a:extLst>
                </a:gridCol>
                <a:gridCol w="1369260">
                  <a:extLst>
                    <a:ext uri="{9D8B030D-6E8A-4147-A177-3AD203B41FA5}">
                      <a16:colId xmlns:a16="http://schemas.microsoft.com/office/drawing/2014/main" val="20001"/>
                    </a:ext>
                  </a:extLst>
                </a:gridCol>
                <a:gridCol w="1404359">
                  <a:extLst>
                    <a:ext uri="{9D8B030D-6E8A-4147-A177-3AD203B41FA5}">
                      <a16:colId xmlns:a16="http://schemas.microsoft.com/office/drawing/2014/main" val="20002"/>
                    </a:ext>
                  </a:extLst>
                </a:gridCol>
                <a:gridCol w="1158599">
                  <a:extLst>
                    <a:ext uri="{9D8B030D-6E8A-4147-A177-3AD203B41FA5}">
                      <a16:colId xmlns:a16="http://schemas.microsoft.com/office/drawing/2014/main" val="20003"/>
                    </a:ext>
                  </a:extLst>
                </a:gridCol>
                <a:gridCol w="2914059">
                  <a:extLst>
                    <a:ext uri="{9D8B030D-6E8A-4147-A177-3AD203B41FA5}">
                      <a16:colId xmlns:a16="http://schemas.microsoft.com/office/drawing/2014/main" val="20004"/>
                    </a:ext>
                  </a:extLst>
                </a:gridCol>
              </a:tblGrid>
              <a:tr h="558680">
                <a:tc>
                  <a:txBody>
                    <a:bodyPr/>
                    <a:lstStyle/>
                    <a:p>
                      <a:pPr marL="0" marR="0" lvl="0" indent="0" algn="l"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Sl. No. </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Title</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Author</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Year</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Contributions &amp; Drawbacks</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1949529">
                <a:tc>
                  <a:txBody>
                    <a:bodyPr/>
                    <a:lstStyle/>
                    <a:p>
                      <a:pPr marL="0" marR="0" lvl="0" indent="0" algn="l" rtl="0">
                        <a:lnSpc>
                          <a:spcPct val="100000"/>
                        </a:lnSpc>
                        <a:spcBef>
                          <a:spcPts val="0"/>
                        </a:spcBef>
                        <a:spcAft>
                          <a:spcPts val="0"/>
                        </a:spcAft>
                        <a:buNone/>
                      </a:pPr>
                      <a:r>
                        <a:rPr lang="en-US" sz="900" u="none" strike="noStrike" cap="none" dirty="0"/>
                        <a:t>1</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350" b="0" i="0" kern="1200" dirty="0">
                          <a:solidFill>
                            <a:schemeClr val="tx1"/>
                          </a:solidFill>
                          <a:effectLst/>
                          <a:latin typeface="+mn-lt"/>
                          <a:ea typeface="+mn-ea"/>
                          <a:cs typeface="+mn-cs"/>
                        </a:rPr>
                        <a:t>Fraudulent Transaction Detection</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350" b="0" i="0" kern="1200" dirty="0" err="1">
                          <a:solidFill>
                            <a:schemeClr val="tx1"/>
                          </a:solidFill>
                          <a:effectLst/>
                          <a:latin typeface="+mn-lt"/>
                          <a:ea typeface="+mn-ea"/>
                          <a:cs typeface="+mn-cs"/>
                        </a:rPr>
                        <a:t>Zareapoor</a:t>
                      </a:r>
                      <a:r>
                        <a:rPr lang="en-US" sz="1350" b="0" i="0" kern="1200" dirty="0">
                          <a:solidFill>
                            <a:schemeClr val="tx1"/>
                          </a:solidFill>
                          <a:effectLst/>
                          <a:latin typeface="+mn-lt"/>
                          <a:ea typeface="+mn-ea"/>
                          <a:cs typeface="+mn-cs"/>
                        </a:rPr>
                        <a:t> et al.</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350" b="0" i="0" kern="1200" dirty="0">
                          <a:solidFill>
                            <a:schemeClr val="tx1"/>
                          </a:solidFill>
                          <a:effectLst/>
                          <a:latin typeface="+mn-lt"/>
                          <a:ea typeface="+mn-ea"/>
                          <a:cs typeface="+mn-cs"/>
                        </a:rPr>
                        <a:t>2012</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1350" b="0" i="0" kern="1200" dirty="0">
                          <a:solidFill>
                            <a:schemeClr val="tx1"/>
                          </a:solidFill>
                          <a:effectLst/>
                          <a:latin typeface="+mn-lt"/>
                          <a:ea typeface="+mn-ea"/>
                          <a:cs typeface="+mn-cs"/>
                        </a:rPr>
                        <a:t>Determine the best model in detecting fraudulent transactions based on accuracy, speed, and cost.</a:t>
                      </a:r>
                    </a:p>
                    <a:p>
                      <a:pPr marL="0" marR="0" lvl="0" indent="0" algn="l" rtl="0">
                        <a:lnSpc>
                          <a:spcPct val="100000"/>
                        </a:lnSpc>
                        <a:spcBef>
                          <a:spcPts val="0"/>
                        </a:spcBef>
                        <a:spcAft>
                          <a:spcPts val="0"/>
                        </a:spcAft>
                        <a:buClr>
                          <a:srgbClr val="000000"/>
                        </a:buClr>
                        <a:buSzPts val="900"/>
                        <a:buFont typeface="Arial"/>
                        <a:buNone/>
                      </a:pPr>
                      <a:r>
                        <a:rPr lang="en-US" sz="1350" b="0" i="0" kern="1200" dirty="0">
                          <a:solidFill>
                            <a:schemeClr val="tx1"/>
                          </a:solidFill>
                          <a:effectLst/>
                          <a:latin typeface="+mn-lt"/>
                          <a:ea typeface="+mn-ea"/>
                          <a:cs typeface="+mn-cs"/>
                        </a:rPr>
                        <a:t>Expensive models built; varying accuracy, speed, and cost implications.</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extLst>
                  <a:ext uri="{0D108BD9-81ED-4DB2-BD59-A6C34878D82A}">
                    <a16:rowId xmlns:a16="http://schemas.microsoft.com/office/drawing/2014/main" val="10001"/>
                  </a:ext>
                </a:extLst>
              </a:tr>
              <a:tr h="1560095">
                <a:tc>
                  <a:txBody>
                    <a:bodyPr/>
                    <a:lstStyle/>
                    <a:p>
                      <a:pPr marL="0" marR="0" lvl="0" indent="0" algn="l" rtl="0">
                        <a:lnSpc>
                          <a:spcPct val="100000"/>
                        </a:lnSpc>
                        <a:spcBef>
                          <a:spcPts val="0"/>
                        </a:spcBef>
                        <a:spcAft>
                          <a:spcPts val="0"/>
                        </a:spcAft>
                        <a:buNone/>
                      </a:pPr>
                      <a:r>
                        <a:rPr lang="en-US" sz="900" u="none" strike="noStrike" cap="none" dirty="0"/>
                        <a:t>2</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tc>
                  <a:txBody>
                    <a:bodyPr/>
                    <a:lstStyle/>
                    <a:p>
                      <a:pPr marL="0" marR="0" lvl="0" indent="0" algn="l" rtl="0">
                        <a:lnSpc>
                          <a:spcPct val="100000"/>
                        </a:lnSpc>
                        <a:spcBef>
                          <a:spcPts val="0"/>
                        </a:spcBef>
                        <a:spcAft>
                          <a:spcPts val="0"/>
                        </a:spcAft>
                        <a:buNone/>
                      </a:pPr>
                      <a:r>
                        <a:rPr lang="en-US" sz="1350" b="0" i="0" kern="1200" dirty="0">
                          <a:solidFill>
                            <a:schemeClr val="tx1"/>
                          </a:solidFill>
                          <a:effectLst/>
                          <a:latin typeface="+mn-lt"/>
                          <a:ea typeface="+mn-ea"/>
                          <a:cs typeface="+mn-cs"/>
                        </a:rPr>
                        <a:t>Credit Card Fraud Detection</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tc>
                  <a:txBody>
                    <a:bodyPr/>
                    <a:lstStyle/>
                    <a:p>
                      <a:pPr marL="0" marR="0" lvl="0" indent="0" algn="l" rtl="0">
                        <a:lnSpc>
                          <a:spcPct val="100000"/>
                        </a:lnSpc>
                        <a:spcBef>
                          <a:spcPts val="0"/>
                        </a:spcBef>
                        <a:spcAft>
                          <a:spcPts val="0"/>
                        </a:spcAft>
                        <a:buNone/>
                      </a:pPr>
                      <a:r>
                        <a:rPr lang="en-US" sz="1350" b="0" i="0" kern="1200" dirty="0" err="1">
                          <a:solidFill>
                            <a:schemeClr val="tx1"/>
                          </a:solidFill>
                          <a:effectLst/>
                          <a:latin typeface="+mn-lt"/>
                          <a:ea typeface="+mn-ea"/>
                          <a:cs typeface="+mn-cs"/>
                        </a:rPr>
                        <a:t>Alenzi</a:t>
                      </a:r>
                      <a:r>
                        <a:rPr lang="en-US" sz="1350" b="0" i="0" kern="1200" dirty="0">
                          <a:solidFill>
                            <a:schemeClr val="tx1"/>
                          </a:solidFill>
                          <a:effectLst/>
                          <a:latin typeface="+mn-lt"/>
                          <a:ea typeface="+mn-ea"/>
                          <a:cs typeface="+mn-cs"/>
                        </a:rPr>
                        <a:t> &amp; </a:t>
                      </a:r>
                      <a:r>
                        <a:rPr lang="en-US" sz="1350" b="0" i="0" kern="1200" dirty="0" err="1">
                          <a:solidFill>
                            <a:schemeClr val="tx1"/>
                          </a:solidFill>
                          <a:effectLst/>
                          <a:latin typeface="+mn-lt"/>
                          <a:ea typeface="+mn-ea"/>
                          <a:cs typeface="+mn-cs"/>
                        </a:rPr>
                        <a:t>Aljehane</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tc>
                  <a:txBody>
                    <a:bodyPr/>
                    <a:lstStyle/>
                    <a:p>
                      <a:pPr marL="0" marR="0" lvl="0" indent="0" algn="l" rtl="0">
                        <a:lnSpc>
                          <a:spcPct val="100000"/>
                        </a:lnSpc>
                        <a:spcBef>
                          <a:spcPts val="0"/>
                        </a:spcBef>
                        <a:spcAft>
                          <a:spcPts val="0"/>
                        </a:spcAft>
                        <a:buNone/>
                      </a:pPr>
                      <a:r>
                        <a:rPr lang="en-US" sz="1350" b="0" i="0" kern="1200" dirty="0">
                          <a:solidFill>
                            <a:schemeClr val="tx1"/>
                          </a:solidFill>
                          <a:effectLst/>
                          <a:latin typeface="+mn-lt"/>
                          <a:ea typeface="+mn-ea"/>
                          <a:cs typeface="+mn-cs"/>
                        </a:rPr>
                        <a:t>2020</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350" b="0" i="0" kern="1200" dirty="0">
                          <a:solidFill>
                            <a:schemeClr val="tx1"/>
                          </a:solidFill>
                          <a:effectLst/>
                          <a:latin typeface="+mn-lt"/>
                          <a:ea typeface="+mn-ea"/>
                          <a:cs typeface="+mn-cs"/>
                        </a:rPr>
                        <a:t>Achieve high accuracy in detecting credit card fraud using Logistic Regression.</a:t>
                      </a:r>
                    </a:p>
                    <a:p>
                      <a:pPr marL="0" marR="0" lvl="0" indent="0" algn="l" rtl="0">
                        <a:lnSpc>
                          <a:spcPct val="100000"/>
                        </a:lnSpc>
                        <a:spcBef>
                          <a:spcPts val="0"/>
                        </a:spcBef>
                        <a:spcAft>
                          <a:spcPts val="0"/>
                        </a:spcAft>
                        <a:buClr>
                          <a:srgbClr val="000000"/>
                        </a:buClr>
                        <a:buSzPts val="1200"/>
                        <a:buFont typeface="Arial"/>
                        <a:buNone/>
                      </a:pPr>
                      <a:r>
                        <a:rPr lang="en-US" sz="1350" b="0" i="0" kern="1200" dirty="0">
                          <a:solidFill>
                            <a:schemeClr val="tx1"/>
                          </a:solidFill>
                          <a:effectLst/>
                          <a:latin typeface="+mn-lt"/>
                          <a:ea typeface="+mn-ea"/>
                          <a:cs typeface="+mn-cs"/>
                        </a:rPr>
                        <a:t>Sensitivity to dataset distributions not extensively discussed.</a:t>
                      </a:r>
                      <a:endParaRPr sz="1200" b="0" i="0" u="none" strike="noStrike" cap="none" dirty="0">
                        <a:solidFill>
                          <a:srgbClr val="000000"/>
                        </a:solidFill>
                        <a:latin typeface="Arial"/>
                        <a:ea typeface="Arial"/>
                        <a:cs typeface="Arial"/>
                        <a:sym typeface="Arial"/>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12518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BE4F6D-8EC8-D6A6-EFF1-08E9CEF4C7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graphicFrame>
        <p:nvGraphicFramePr>
          <p:cNvPr id="6" name="Google Shape;148;p5">
            <a:extLst>
              <a:ext uri="{FF2B5EF4-FFF2-40B4-BE49-F238E27FC236}">
                <a16:creationId xmlns:a16="http://schemas.microsoft.com/office/drawing/2014/main" id="{859C4415-35B8-1B0B-E2CD-30B15ED7332B}"/>
              </a:ext>
            </a:extLst>
          </p:cNvPr>
          <p:cNvGraphicFramePr/>
          <p:nvPr>
            <p:extLst>
              <p:ext uri="{D42A27DB-BD31-4B8C-83A1-F6EECF244321}">
                <p14:modId xmlns:p14="http://schemas.microsoft.com/office/powerpoint/2010/main" val="1679549187"/>
              </p:ext>
            </p:extLst>
          </p:nvPr>
        </p:nvGraphicFramePr>
        <p:xfrm>
          <a:off x="464948" y="371960"/>
          <a:ext cx="8004876" cy="4680702"/>
        </p:xfrm>
        <a:graphic>
          <a:graphicData uri="http://schemas.openxmlformats.org/drawingml/2006/table">
            <a:tbl>
              <a:tblPr>
                <a:noFill/>
              </a:tblPr>
              <a:tblGrid>
                <a:gridCol w="1158599">
                  <a:extLst>
                    <a:ext uri="{9D8B030D-6E8A-4147-A177-3AD203B41FA5}">
                      <a16:colId xmlns:a16="http://schemas.microsoft.com/office/drawing/2014/main" val="20000"/>
                    </a:ext>
                  </a:extLst>
                </a:gridCol>
                <a:gridCol w="1369260">
                  <a:extLst>
                    <a:ext uri="{9D8B030D-6E8A-4147-A177-3AD203B41FA5}">
                      <a16:colId xmlns:a16="http://schemas.microsoft.com/office/drawing/2014/main" val="20001"/>
                    </a:ext>
                  </a:extLst>
                </a:gridCol>
                <a:gridCol w="1404359">
                  <a:extLst>
                    <a:ext uri="{9D8B030D-6E8A-4147-A177-3AD203B41FA5}">
                      <a16:colId xmlns:a16="http://schemas.microsoft.com/office/drawing/2014/main" val="20002"/>
                    </a:ext>
                  </a:extLst>
                </a:gridCol>
                <a:gridCol w="1197722">
                  <a:extLst>
                    <a:ext uri="{9D8B030D-6E8A-4147-A177-3AD203B41FA5}">
                      <a16:colId xmlns:a16="http://schemas.microsoft.com/office/drawing/2014/main" val="20003"/>
                    </a:ext>
                  </a:extLst>
                </a:gridCol>
                <a:gridCol w="2874936">
                  <a:extLst>
                    <a:ext uri="{9D8B030D-6E8A-4147-A177-3AD203B41FA5}">
                      <a16:colId xmlns:a16="http://schemas.microsoft.com/office/drawing/2014/main" val="20004"/>
                    </a:ext>
                  </a:extLst>
                </a:gridCol>
              </a:tblGrid>
              <a:tr h="607648">
                <a:tc>
                  <a:txBody>
                    <a:bodyPr/>
                    <a:lstStyle/>
                    <a:p>
                      <a:pPr marL="0" marR="0" lvl="0" indent="0" algn="l"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Sl. No. </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Title</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Author</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Year</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Contributions &amp; Drawbacks</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2120405">
                <a:tc>
                  <a:txBody>
                    <a:bodyPr/>
                    <a:lstStyle/>
                    <a:p>
                      <a:pPr marL="0" marR="0" lvl="0" indent="0" algn="l" rtl="0">
                        <a:lnSpc>
                          <a:spcPct val="100000"/>
                        </a:lnSpc>
                        <a:spcBef>
                          <a:spcPts val="0"/>
                        </a:spcBef>
                        <a:spcAft>
                          <a:spcPts val="0"/>
                        </a:spcAft>
                        <a:buNone/>
                      </a:pPr>
                      <a:r>
                        <a:rPr lang="en-US" sz="900" u="none" strike="noStrike" cap="none" dirty="0"/>
                        <a:t>3</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350" b="0" i="0" kern="1200" dirty="0">
                          <a:solidFill>
                            <a:schemeClr val="tx1"/>
                          </a:solidFill>
                          <a:effectLst/>
                          <a:latin typeface="+mn-lt"/>
                          <a:ea typeface="+mn-ea"/>
                          <a:cs typeface="+mn-cs"/>
                        </a:rPr>
                        <a:t>Classification Algorithms for Imbalanced Datasets</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350" b="0" i="0" kern="1200" dirty="0" err="1">
                          <a:solidFill>
                            <a:schemeClr val="tx1"/>
                          </a:solidFill>
                          <a:effectLst/>
                          <a:latin typeface="+mn-lt"/>
                          <a:ea typeface="+mn-ea"/>
                          <a:cs typeface="+mn-cs"/>
                        </a:rPr>
                        <a:t>Tanouz</a:t>
                      </a:r>
                      <a:r>
                        <a:rPr lang="en-US" sz="1350" b="0" i="0" kern="1200" dirty="0">
                          <a:solidFill>
                            <a:schemeClr val="tx1"/>
                          </a:solidFill>
                          <a:effectLst/>
                          <a:latin typeface="+mn-lt"/>
                          <a:ea typeface="+mn-ea"/>
                          <a:cs typeface="+mn-cs"/>
                        </a:rPr>
                        <a:t> et al.</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350" b="0" i="0" kern="1200" dirty="0">
                          <a:solidFill>
                            <a:schemeClr val="tx1"/>
                          </a:solidFill>
                          <a:effectLst/>
                          <a:latin typeface="+mn-lt"/>
                          <a:ea typeface="+mn-ea"/>
                          <a:cs typeface="+mn-cs"/>
                        </a:rPr>
                        <a:t>2021</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1350" b="0" i="0" kern="1200" dirty="0">
                          <a:solidFill>
                            <a:schemeClr val="tx1"/>
                          </a:solidFill>
                          <a:effectLst/>
                          <a:latin typeface="+mn-lt"/>
                          <a:ea typeface="+mn-ea"/>
                          <a:cs typeface="+mn-cs"/>
                        </a:rPr>
                        <a:t>Utilize Naïve Bayes, Logistic Regression, Random Forest, and Decision Tree on strongly imbalanced datasets, displaying varying accuracies among models.</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extLst>
                  <a:ext uri="{0D108BD9-81ED-4DB2-BD59-A6C34878D82A}">
                    <a16:rowId xmlns:a16="http://schemas.microsoft.com/office/drawing/2014/main" val="10001"/>
                  </a:ext>
                </a:extLst>
              </a:tr>
              <a:tr h="1952649">
                <a:tc>
                  <a:txBody>
                    <a:bodyPr/>
                    <a:lstStyle/>
                    <a:p>
                      <a:pPr marL="0" marR="0" lvl="0" indent="0" algn="l" rtl="0">
                        <a:lnSpc>
                          <a:spcPct val="100000"/>
                        </a:lnSpc>
                        <a:spcBef>
                          <a:spcPts val="0"/>
                        </a:spcBef>
                        <a:spcAft>
                          <a:spcPts val="0"/>
                        </a:spcAft>
                        <a:buNone/>
                      </a:pPr>
                      <a:r>
                        <a:rPr lang="en-US" sz="900" u="none" strike="noStrike" cap="none" dirty="0"/>
                        <a:t>4</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tc>
                  <a:txBody>
                    <a:bodyPr/>
                    <a:lstStyle/>
                    <a:p>
                      <a:pPr marL="0" marR="0" lvl="0" indent="0" algn="l" rtl="0">
                        <a:lnSpc>
                          <a:spcPct val="100000"/>
                        </a:lnSpc>
                        <a:spcBef>
                          <a:spcPts val="0"/>
                        </a:spcBef>
                        <a:spcAft>
                          <a:spcPts val="0"/>
                        </a:spcAft>
                        <a:buNone/>
                      </a:pPr>
                      <a:r>
                        <a:rPr lang="en-US" sz="1350" b="0" i="0" kern="1200" dirty="0">
                          <a:solidFill>
                            <a:schemeClr val="tx1"/>
                          </a:solidFill>
                          <a:effectLst/>
                          <a:latin typeface="+mn-lt"/>
                          <a:ea typeface="+mn-ea"/>
                          <a:cs typeface="+mn-cs"/>
                        </a:rPr>
                        <a:t>Genetic Algorithm-Based Feature Selection</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tc>
                  <a:txBody>
                    <a:bodyPr/>
                    <a:lstStyle/>
                    <a:p>
                      <a:pPr marL="0" marR="0" lvl="0" indent="0" algn="l" rtl="0">
                        <a:lnSpc>
                          <a:spcPct val="100000"/>
                        </a:lnSpc>
                        <a:spcBef>
                          <a:spcPts val="0"/>
                        </a:spcBef>
                        <a:spcAft>
                          <a:spcPts val="0"/>
                        </a:spcAft>
                        <a:buNone/>
                      </a:pPr>
                      <a:r>
                        <a:rPr lang="en-US" sz="1350" b="0" i="0" kern="1200" dirty="0" err="1">
                          <a:solidFill>
                            <a:schemeClr val="tx1"/>
                          </a:solidFill>
                          <a:effectLst/>
                          <a:latin typeface="+mn-lt"/>
                          <a:ea typeface="+mn-ea"/>
                          <a:cs typeface="+mn-cs"/>
                        </a:rPr>
                        <a:t>Saheed</a:t>
                      </a:r>
                      <a:r>
                        <a:rPr lang="en-US" sz="1350" b="0" i="0" kern="1200" dirty="0">
                          <a:solidFill>
                            <a:schemeClr val="tx1"/>
                          </a:solidFill>
                          <a:effectLst/>
                          <a:latin typeface="+mn-lt"/>
                          <a:ea typeface="+mn-ea"/>
                          <a:cs typeface="+mn-cs"/>
                        </a:rPr>
                        <a:t> et al.</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tc>
                  <a:txBody>
                    <a:bodyPr/>
                    <a:lstStyle/>
                    <a:p>
                      <a:pPr marL="0" marR="0" lvl="0" indent="0" algn="l" rtl="0">
                        <a:lnSpc>
                          <a:spcPct val="100000"/>
                        </a:lnSpc>
                        <a:spcBef>
                          <a:spcPts val="0"/>
                        </a:spcBef>
                        <a:spcAft>
                          <a:spcPts val="0"/>
                        </a:spcAft>
                        <a:buNone/>
                      </a:pPr>
                      <a:r>
                        <a:rPr lang="en-US" sz="1350" b="0" i="0" kern="1200" dirty="0">
                          <a:solidFill>
                            <a:schemeClr val="tx1"/>
                          </a:solidFill>
                          <a:effectLst/>
                          <a:latin typeface="+mn-lt"/>
                          <a:ea typeface="+mn-ea"/>
                          <a:cs typeface="+mn-cs"/>
                        </a:rPr>
                        <a:t>2020</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tc>
                  <a:txBody>
                    <a:bodyPr/>
                    <a:lstStyle/>
                    <a:p>
                      <a:pPr marL="0" marR="0" lvl="0" indent="0" algn="just" rtl="0">
                        <a:lnSpc>
                          <a:spcPct val="100000"/>
                        </a:lnSpc>
                        <a:spcBef>
                          <a:spcPts val="0"/>
                        </a:spcBef>
                        <a:spcAft>
                          <a:spcPts val="0"/>
                        </a:spcAft>
                        <a:buClr>
                          <a:srgbClr val="000000"/>
                        </a:buClr>
                        <a:buSzPts val="1200"/>
                        <a:buFont typeface="Arial"/>
                        <a:buNone/>
                      </a:pPr>
                      <a:r>
                        <a:rPr lang="en-US" sz="1350" b="0" i="0" kern="1200" dirty="0">
                          <a:solidFill>
                            <a:schemeClr val="tx1"/>
                          </a:solidFill>
                          <a:effectLst/>
                          <a:latin typeface="+mn-lt"/>
                          <a:ea typeface="+mn-ea"/>
                          <a:cs typeface="+mn-cs"/>
                        </a:rPr>
                        <a:t>Apply Genetic Algorithm for feature selection, comparing Naïve Bayes, SVM, and Random Forest, revealing Random Forest's highest accuracy. Achieve high accuracy in detecting credit card fraud using Logistic Regression.</a:t>
                      </a:r>
                    </a:p>
                    <a:p>
                      <a:pPr marL="0" marR="0" lvl="0" indent="0" algn="just" rtl="0">
                        <a:lnSpc>
                          <a:spcPct val="100000"/>
                        </a:lnSpc>
                        <a:spcBef>
                          <a:spcPts val="0"/>
                        </a:spcBef>
                        <a:spcAft>
                          <a:spcPts val="0"/>
                        </a:spcAft>
                        <a:buClr>
                          <a:srgbClr val="000000"/>
                        </a:buClr>
                        <a:buSzPts val="1200"/>
                        <a:buFont typeface="Arial"/>
                        <a:buNone/>
                      </a:pPr>
                      <a:r>
                        <a:rPr lang="en-US" sz="1350" b="0" i="0" kern="1200" dirty="0">
                          <a:solidFill>
                            <a:schemeClr val="tx1"/>
                          </a:solidFill>
                          <a:effectLst/>
                          <a:latin typeface="+mn-lt"/>
                          <a:ea typeface="+mn-ea"/>
                          <a:cs typeface="+mn-cs"/>
                        </a:rPr>
                        <a:t>Sensitivity to dataset distributions not extensively discussed.</a:t>
                      </a:r>
                      <a:endParaRPr sz="1200" b="0" i="0" u="none" strike="noStrike" cap="none" dirty="0">
                        <a:solidFill>
                          <a:srgbClr val="000000"/>
                        </a:solidFill>
                        <a:latin typeface="Arial"/>
                        <a:ea typeface="Arial"/>
                        <a:cs typeface="Arial"/>
                        <a:sym typeface="Arial"/>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86539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048598" name="Title 1"/>
          <p:cNvSpPr txBox="1"/>
          <p:nvPr/>
        </p:nvSpPr>
        <p:spPr>
          <a:xfrm>
            <a:off x="2901388" y="140303"/>
            <a:ext cx="3082724" cy="461581"/>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800" b="1" dirty="0">
              <a:solidFill>
                <a:srgbClr val="18A88D"/>
              </a:solidFill>
              <a:latin typeface="Times New Roman" panose="02020603050405020304" pitchFamily="18" charset="0"/>
              <a:cs typeface="Times New Roman" panose="02020603050405020304" pitchFamily="18" charset="0"/>
            </a:endParaRPr>
          </a:p>
          <a:p>
            <a:endParaRPr lang="en-IN" sz="2600" b="1" u="sng"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048599" name="Subtitle 3"/>
          <p:cNvSpPr txBox="1"/>
          <p:nvPr/>
        </p:nvSpPr>
        <p:spPr>
          <a:xfrm>
            <a:off x="289368" y="1604736"/>
            <a:ext cx="8157974" cy="304523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658179" y="354606"/>
            <a:ext cx="6130200" cy="433500"/>
          </a:xfrm>
        </p:spPr>
        <p:txBody>
          <a:bodyPr/>
          <a:lstStyle/>
          <a:p>
            <a:pPr algn="ctr"/>
            <a:r>
              <a:rPr lang="en-US" sz="2400" dirty="0">
                <a:latin typeface="Times New Roman" panose="02020603050405020304" pitchFamily="18" charset="0"/>
                <a:cs typeface="Times New Roman" panose="02020603050405020304" pitchFamily="18" charset="0"/>
              </a:rPr>
              <a:t>INTRODUCTION</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9365" y="729235"/>
            <a:ext cx="6970996" cy="4167618"/>
          </a:xfrm>
        </p:spPr>
        <p:txBody>
          <a:bodyPr/>
          <a:lstStyle/>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recent years, the proliferation of digital transactions has revolutionized the way we conduct financial activities. Credit card usage has become ubiquitous, providing convenience and efficiency in financial transactions. However, this convenience has also given rise to a significant challenge - credit card fraud. Fraudulent activities, such as unauthorized transactions and identity theft, pose a substantial threat to both cardholders and financial.</a:t>
            </a:r>
          </a:p>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Credit card fraud detection is a critical area of research and development aimed at identifying and preventing unauthorized or fraudulent transactions.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1048598"/>
                                        </p:tgtEl>
                                        <p:attrNameLst>
                                          <p:attrName>style.visibility</p:attrName>
                                        </p:attrNameLst>
                                      </p:cBhvr>
                                      <p:to>
                                        <p:strVal val="visible"/>
                                      </p:to>
                                    </p:set>
                                    <p:animEffect transition="in" filter="fade">
                                      <p:cBhvr>
                                        <p:cTn id="7" dur="1000"/>
                                        <p:tgtEl>
                                          <p:spTgt spid="1048598"/>
                                        </p:tgtEl>
                                      </p:cBhvr>
                                    </p:animEffect>
                                    <p:anim calcmode="lin" valueType="num">
                                      <p:cBhvr>
                                        <p:cTn id="8" dur="1000" fill="hold"/>
                                        <p:tgtEl>
                                          <p:spTgt spid="1048598"/>
                                        </p:tgtEl>
                                        <p:attrNameLst>
                                          <p:attrName>ppt_x</p:attrName>
                                        </p:attrNameLst>
                                      </p:cBhvr>
                                      <p:tavLst>
                                        <p:tav tm="0">
                                          <p:val>
                                            <p:strVal val="#ppt_x"/>
                                          </p:val>
                                        </p:tav>
                                        <p:tav tm="100000">
                                          <p:val>
                                            <p:strVal val="#ppt_x"/>
                                          </p:val>
                                        </p:tav>
                                      </p:tavLst>
                                    </p:anim>
                                    <p:anim calcmode="lin" valueType="num">
                                      <p:cBhvr>
                                        <p:cTn id="9" dur="1000" fill="hold"/>
                                        <p:tgtEl>
                                          <p:spTgt spid="10485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258" y="233755"/>
            <a:ext cx="7047433" cy="1692027"/>
          </a:xfrm>
        </p:spPr>
        <p:txBody>
          <a:bodyPr>
            <a:normAutofit fontScale="90000"/>
          </a:bodyPr>
          <a:lstStyle/>
          <a:p>
            <a:pPr marL="285750" indent="-285750">
              <a:lnSpc>
                <a:spcPct val="150000"/>
              </a:lnSpc>
              <a:buFont typeface="Arial" panose="020B0604020202020204" pitchFamily="34" charset="0"/>
              <a:buChar char="•"/>
            </a:pPr>
            <a:r>
              <a:rPr lang="en-US" sz="2000" dirty="0">
                <a:solidFill>
                  <a:schemeClr val="tx1"/>
                </a:solidFill>
                <a:latin typeface="Times New Roman" pitchFamily="18" charset="0"/>
                <a:ea typeface="Tahoma" pitchFamily="34" charset="0"/>
                <a:cs typeface="Times New Roman" pitchFamily="18" charset="0"/>
              </a:rPr>
              <a:t>Traditional rule-based systems are no longer sufficient to counter the evolving sophistication of fraudulent activities. As a result, advanced technologies and machine learning algorithms have gained prominence in effectively addressing this issue.    </a:t>
            </a:r>
            <a:br>
              <a:rPr lang="en-US" sz="1800" dirty="0">
                <a:solidFill>
                  <a:schemeClr val="tx1"/>
                </a:solidFill>
                <a:latin typeface="Times New Roman" pitchFamily="18" charset="0"/>
                <a:ea typeface="Tahoma" pitchFamily="34" charset="0"/>
                <a:cs typeface="Times New Roman" pitchFamily="18" charset="0"/>
              </a:rPr>
            </a:br>
            <a:br>
              <a:rPr lang="en-US" sz="1800" dirty="0">
                <a:solidFill>
                  <a:schemeClr val="tx1"/>
                </a:solidFill>
                <a:latin typeface="Times New Roman" pitchFamily="18" charset="0"/>
                <a:ea typeface="Tahoma" pitchFamily="34" charset="0"/>
                <a:cs typeface="Times New Roman" pitchFamily="18" charset="0"/>
              </a:rPr>
            </a:br>
            <a:br>
              <a:rPr lang="en-US" sz="1800" dirty="0">
                <a:solidFill>
                  <a:schemeClr val="tx1"/>
                </a:solidFill>
                <a:latin typeface="Times New Roman" pitchFamily="18" charset="0"/>
                <a:ea typeface="Tahoma" pitchFamily="34" charset="0"/>
                <a:cs typeface="Times New Roman" pitchFamily="18" charset="0"/>
              </a:rPr>
            </a:br>
            <a:r>
              <a:rPr lang="en-US" sz="1800" dirty="0">
                <a:solidFill>
                  <a:schemeClr val="tx1"/>
                </a:solidFill>
                <a:latin typeface="Times New Roman" pitchFamily="18" charset="0"/>
                <a:ea typeface="Tahoma" pitchFamily="34" charset="0"/>
                <a:cs typeface="Times New Roman" pitchFamily="18" charset="0"/>
              </a:rPr>
              <a:t>                                                                                                       </a:t>
            </a: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
        <p:nvSpPr>
          <p:cNvPr id="4" name="TextBox 3"/>
          <p:cNvSpPr txBox="1"/>
          <p:nvPr/>
        </p:nvSpPr>
        <p:spPr>
          <a:xfrm>
            <a:off x="146566" y="1917396"/>
            <a:ext cx="7031182" cy="3000821"/>
          </a:xfrm>
          <a:prstGeom prst="rect">
            <a:avLst/>
          </a:prstGeom>
          <a:noFill/>
        </p:spPr>
        <p:txBody>
          <a:bodyPr wrap="square" rtlCol="0">
            <a:spAutoFit/>
          </a:bodyPr>
          <a:lstStyle/>
          <a:p>
            <a:pPr marL="285750" indent="-285750">
              <a:lnSpc>
                <a:spcPct val="150000"/>
              </a:lnSpc>
              <a:buClr>
                <a:schemeClr val="accent2"/>
              </a:buClr>
              <a:buSzPct val="171000"/>
              <a:buFont typeface="Arial" panose="020B0604020202020204" pitchFamily="34" charset="0"/>
              <a:buChar char="•"/>
            </a:pPr>
            <a:r>
              <a:rPr lang="en-US" sz="1800" dirty="0">
                <a:solidFill>
                  <a:schemeClr val="tx1"/>
                </a:solidFill>
                <a:latin typeface="Times New Roman" pitchFamily="18" charset="0"/>
                <a:ea typeface="Tahoma" pitchFamily="34" charset="0"/>
                <a:cs typeface="Times New Roman" pitchFamily="18" charset="0"/>
                <a:sym typeface="Zilla Slab SemiBold"/>
              </a:rPr>
              <a:t>The objective of this project is to design and implement a robust credit card fraud detection system that leverages the power of machine learning. The system will analyze historical transaction data, extract meaningful patterns, and utilize these patterns to detect suspicious or fraudulent activities in real-time. By doing so, it aims to reduce financial losses for both consumers and banks, as well as enhance overall security and trust in digital financial transactions.</a:t>
            </a:r>
            <a:endParaRPr lang="en-IN" sz="1800" dirty="0">
              <a:solidFill>
                <a:schemeClr val="tx1"/>
              </a:solidFill>
              <a:latin typeface="Times New Roman" pitchFamily="18" charset="0"/>
              <a:ea typeface="Tahoma" pitchFamily="34" charset="0"/>
              <a:cs typeface="Times New Roman" pitchFamily="18" charset="0"/>
              <a:sym typeface="Zilla Slab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048608" name="Title 1"/>
          <p:cNvSpPr txBox="1"/>
          <p:nvPr/>
        </p:nvSpPr>
        <p:spPr>
          <a:xfrm>
            <a:off x="2455131" y="684810"/>
            <a:ext cx="4587432" cy="40511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600" b="1" u="sng"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048609" name="Subtitle 3"/>
          <p:cNvSpPr txBox="1"/>
          <p:nvPr/>
        </p:nvSpPr>
        <p:spPr>
          <a:xfrm>
            <a:off x="578420" y="1617463"/>
            <a:ext cx="8157974" cy="275575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endParaRPr lang="en-IN" sz="16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pPr algn="ctr"/>
            <a:r>
              <a:rPr lang="en-US" sz="2400" dirty="0">
                <a:latin typeface="Times New Roman" panose="02020603050405020304" pitchFamily="18" charset="0"/>
                <a:cs typeface="Times New Roman" panose="02020603050405020304" pitchFamily="18" charset="0"/>
              </a:rPr>
              <a:t>PROBLEM STATEMENT</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21019" y="1089924"/>
            <a:ext cx="6785897" cy="3650518"/>
          </a:xfrm>
        </p:spPr>
        <p:txBody>
          <a:bodyPr/>
          <a:lstStyle/>
          <a:p>
            <a:pPr marL="285750" marR="409575" indent="-285750" algn="just">
              <a:lnSpc>
                <a:spcPct val="150000"/>
              </a:lnSpc>
              <a:buFont typeface="Arial" panose="020B0604020202020204" pitchFamily="34" charset="0"/>
              <a:buChar char="•"/>
            </a:pPr>
            <a:r>
              <a:rPr lang="en-US" sz="1800" dirty="0">
                <a:latin typeface="Times New Roman" pitchFamily="18" charset="0"/>
                <a:cs typeface="Times New Roman" pitchFamily="18" charset="0"/>
              </a:rPr>
              <a:t>Credit card fraud is a rising concern due to increasing digital transactions. Conventional rule-based detection systems struggle to keep up with evolving fraud techniques. This project aims to develop an accurate credit card fraud detection system using advanced machine learning. Challenges include imbalanced data and balancing detection accuracy without inconveniencing genuine users. We will explore various machine learning models and feature engineering to build an efficient, scalable solution, contributing to a more secure financial landscape.</a:t>
            </a:r>
            <a:endParaRPr lang="en-IN" sz="1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1048608"/>
                                        </p:tgtEl>
                                        <p:attrNameLst>
                                          <p:attrName>style.visibility</p:attrName>
                                        </p:attrNameLst>
                                      </p:cBhvr>
                                      <p:to>
                                        <p:strVal val="visible"/>
                                      </p:to>
                                    </p:set>
                                    <p:animEffect transition="in" filter="fade">
                                      <p:cBhvr>
                                        <p:cTn id="7" dur="1000"/>
                                        <p:tgtEl>
                                          <p:spTgt spid="1048608"/>
                                        </p:tgtEl>
                                      </p:cBhvr>
                                    </p:animEffect>
                                    <p:anim calcmode="lin" valueType="num">
                                      <p:cBhvr>
                                        <p:cTn id="8" dur="1000" fill="hold"/>
                                        <p:tgtEl>
                                          <p:spTgt spid="1048608"/>
                                        </p:tgtEl>
                                        <p:attrNameLst>
                                          <p:attrName>ppt_x</p:attrName>
                                        </p:attrNameLst>
                                      </p:cBhvr>
                                      <p:tavLst>
                                        <p:tav tm="0">
                                          <p:val>
                                            <p:strVal val="#ppt_x"/>
                                          </p:val>
                                        </p:tav>
                                        <p:tav tm="100000">
                                          <p:val>
                                            <p:strVal val="#ppt_x"/>
                                          </p:val>
                                        </p:tav>
                                      </p:tavLst>
                                    </p:anim>
                                    <p:anim calcmode="lin" valueType="num">
                                      <p:cBhvr>
                                        <p:cTn id="9" dur="1000" fill="hold"/>
                                        <p:tgtEl>
                                          <p:spTgt spid="10486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TM02900688[[fn=Facet]]</Template>
  <TotalTime>1794</TotalTime>
  <Words>2587</Words>
  <Application>Microsoft Office PowerPoint</Application>
  <PresentationFormat>On-screen Show (16:9)</PresentationFormat>
  <Paragraphs>134</Paragraphs>
  <Slides>32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Times New Roman</vt:lpstr>
      <vt:lpstr>Arial</vt:lpstr>
      <vt:lpstr>Trebuchet MS</vt:lpstr>
      <vt:lpstr>Wingdings</vt:lpstr>
      <vt:lpstr>Wingdings 3</vt:lpstr>
      <vt:lpstr>Arial Black</vt:lpstr>
      <vt:lpstr>Facet</vt:lpstr>
      <vt:lpstr>PowerPoint Presentation</vt:lpstr>
      <vt:lpstr>ABSTRACT</vt:lpstr>
      <vt:lpstr>CONTENTS</vt:lpstr>
      <vt:lpstr>PROPOSED SYSTEM</vt:lpstr>
      <vt:lpstr>LITERATURE SURVEY</vt:lpstr>
      <vt:lpstr>PowerPoint Presentation</vt:lpstr>
      <vt:lpstr>INTRODUCTION</vt:lpstr>
      <vt:lpstr>Traditional rule-based systems are no longer sufficient to counter the evolving sophistication of fraudulent activities. As a result, advanced technologies and machine learning algorithms have gained prominence in effectively addressing this issue.                                                                                                              </vt:lpstr>
      <vt:lpstr>PROBLEM STATEMENT</vt:lpstr>
      <vt:lpstr>OBJECTIVES</vt:lpstr>
      <vt:lpstr>SYSTEM ARCHITECTURE</vt:lpstr>
      <vt:lpstr>DATASET</vt:lpstr>
      <vt:lpstr>LIBRARIES</vt:lpstr>
      <vt:lpstr>IMPLEMENTATION</vt:lpstr>
      <vt:lpstr>Exploratory Data Analysis  fraud=data[data['Class']==1] valid=data[data['Class']==0] outlierFraction=len(fraud)/float(len(valid)) print(outlierFraction) print("Fraud class: {}".format(len(fraud))) print("Valid class: {}".format(len(valid))) # Check Class variables that has 0 value for Genuine transactions and 1 for Fraud print("Class as pie chart:") fig, ax = plt.subplots(1, 1) ax.pie(data.Class.value_counts(),autopct='%1.1f%%', labels=['Genuine','Fraud'], colors=['yellowgreen','r']) plt.axis('equal') plt.ylabel('') print("Amount of details for the fraudulent transactions") fraud.Amount.describe()import matplotlib.pyplot as plt print("Amount of details for the normal transactions") valid.Amount.describe() corrmat=data.corr() fig=plt.figure(figsize=(12,9)) sns.heatmap(corrmat,vmax=0.8,square=True) plt.show() x=data.drop(['Class'],axis=1)    </vt:lpstr>
      <vt:lpstr>y=data['Class'] print(x.shape) print(y.shape) x_data=x.values y_data=y.values  #plot Time to see if there is any trend print("Time variable") data["Time_Hr"] = data["Time"]/3600 #convert to hours print(data["Time_Hr"].tail(5)) fig, (ax1, ax2) = plt.subplots(2, 1, sharex = True, figsize=(6,3)) ax1.hist(data.Time_Hr[data.Class==0],bins=48,color='g',alpha=0.5) ax1.set_title('Genuine') ax2.hist(data.Time_Hr[data.Class==1],bins=48,color='r',alpha=0.5) ax2.set_title('Fraud') plt.xlabel('Time (hrs)') plt.ylabel('#transactions') #let us check another feature Amount fig, (ax3,ax4) = plt.subplots(2,1, figsize = (6,3), sharex = True) ax3.hist(data.Amount[data.Class==0],bins=50,color='g',alpha=0.5) ax3.set_yscale('log') # to see the tails ax3.set_title('Genuine') # to see the tails ax3.set_ylabel('# transactions') </vt:lpstr>
      <vt:lpstr>ax4.hist(data.Amount[data.Class==1],bins=50,color='r',alpha=0.5) ax4.set_yscale('log') # to see the tails ax4.set_title('Fraud') # to see the tails ax4.set_xlabel('Amount ($)') ax4.set_ylabel('# transactions')  Model Development  from sklearn.model_selection import train_test_split x_train,x_test,y_train,y_test =train_test_split(x_data,y_data,test_size=0.2,random_state=42) import seaborn as sns from sklearn.ensemble import RandomForestClassifier rfc=RandomForestClassifier() rfc.fit(x_train,y_train) y_pred=rfc.predict(x_test)  Model Evaluation  from sklearn.metrics import classification_report, accuracy_score from sklearn.metrics import precision_score, recall_score from sklearn.metrics import f1_score, matthews_corrcoef from sklearn.metrics import confusion_matrix n_outliers = len(fraud) n_errors = (y_pred != y_test).sum()  </vt:lpstr>
      <vt:lpstr>print("The model used is Random Forest classifier")  acc = accuracy_score(y_test, y_pred) print("The accuracy is {}".format(acc)) prec = precision_score(y_test, y_pred) print("The precision is {}".format(prec)) rec = recall_score(y_test, y_pred) print("The recall is {}".format(rec))   f1 = f1_score(y_test, y_pred) print("The F1-Score is {}".format(f1)) MCC = matthews_corrcoef(y_test, y_pred) print("The Matthews correlation coefficient is{}".format(MCC)) LABELS = ['Normal', 'Fraud'] conf_matrix = confusion_matrix(y_test, y_pred) plt.figure(figsize =(12, 12)) sns.heatmap(conf_matrix, xticklabels = LABELS,  yticklabels = LABELS, annot = True, fmt ="d");   </vt:lpstr>
      <vt:lpstr>plt.title("Confusion matrix") plt.ylabel('True class') plt.xlabel('Predicted class') plt.show()  Implementing Other Algorithms  1)Naïve Bayes Algorithm  from sklearn.naive_bayes import GaussianNB  model = GaussianNB()  model.fit(x_train, y_train)  yPredNB=model.predict(x_test)  n_outliers = len(fraud)  n_errors = (yPredNB != y_test).sum()  print("The model used is Naive Bayes classifier")    acc1 = accuracy_score(y_test, yPredNB) print("The accuracy is {}".format(acc1))   prec1 = precision_score(y_test, yPredNB) print("The precision is {}".format(prec1))   rec1 = recall_score(y_test, yPredNB) print("The recall is {}".format(rec1))   f11 = f1_score(y_test, yPredNB) print("The F1-Score is {}".format(f11))   </vt:lpstr>
      <vt:lpstr>MCC1 = matthews_corrcoef(y_test, yPredNB) print("The Matthews correlation coefficient is{}".format(MCC1))  2)Decision Tree Classifier  from sklearn.tree import DecisionTreeClassifier clf = DecisionTreeClassifier() clf = clf.fit(x_train,y_train) yPredDC = clf.predict(x_test) n_outliers = len(fraud) n_errors = (yPredDC != y_test).sum() print("The model used is Decision Tree classifier")  acc2 = accuracy_score(y_test, yPredDC) print("The accuracy is {}".format(acc2))  prec2 = precision_score(y_test, yPredDC) print("The precision is {}".format(prec2))   rec2 = recall_score(y_test, yPredDC) print("The recall is {}".format(rec2))  f12 = f1_score(y_test, yPredDC) print("The F1-Score is {}".format(f12))   MCC2 = matthews_corrcoef(y_test, yPredDC) print("The Matthews correlation coefficient is{}".format(MCC2)) </vt:lpstr>
      <vt:lpstr>3)Linear Regression  from sklearn.linear_model import LinearRegression lr=LinearRegression()  lr.fit(x_train, y_train) yPredLR=lr.predict(x_test) from sklearn.metrics import mean_squared_error, r2_score mse = mean_squared_error(y_test, yPredLR) print("Mean Squared Error:", mse) r2 = r2_score(y_test, yPredLR) print("R-squared:", r2)  </vt:lpstr>
      <vt:lpstr>SNAPSHOTS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 M</dc:creator>
  <cp:lastModifiedBy>Shivam Yadav</cp:lastModifiedBy>
  <cp:revision>52</cp:revision>
  <dcterms:created xsi:type="dcterms:W3CDTF">2022-05-03T05:57:47Z</dcterms:created>
  <dcterms:modified xsi:type="dcterms:W3CDTF">2023-12-18T18:43:32Z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b107bfb61d664ffc96a4f3541804bb89</vt:lpwstr>
  </property>
  <property fmtid="{D5CDD505-2E9C-101B-9397-08002B2CF9AE}" pid="3" name="MSIP_Label_b85f6713-6d19-40ac-a071-63e831bc1e58_Enabled">
    <vt:lpwstr>true</vt:lpwstr>
  </property>
  <property fmtid="{D5CDD505-2E9C-101B-9397-08002B2CF9AE}" pid="4" name="MSIP_Label_b85f6713-6d19-40ac-a071-63e831bc1e58_SetDate">
    <vt:lpwstr>2022-09-13T18:23:17Z</vt:lpwstr>
  </property>
  <property fmtid="{D5CDD505-2E9C-101B-9397-08002B2CF9AE}" pid="5" name="MSIP_Label_b85f6713-6d19-40ac-a071-63e831bc1e58_Method">
    <vt:lpwstr>Standard</vt:lpwstr>
  </property>
  <property fmtid="{D5CDD505-2E9C-101B-9397-08002B2CF9AE}" pid="6" name="MSIP_Label_b85f6713-6d19-40ac-a071-63e831bc1e58_Name">
    <vt:lpwstr>Confidential - Low</vt:lpwstr>
  </property>
  <property fmtid="{D5CDD505-2E9C-101B-9397-08002B2CF9AE}" pid="7" name="MSIP_Label_b85f6713-6d19-40ac-a071-63e831bc1e58_SiteId">
    <vt:lpwstr>36839a65-7f3f-4bac-9ea4-f571f10a9a03</vt:lpwstr>
  </property>
  <property fmtid="{D5CDD505-2E9C-101B-9397-08002B2CF9AE}" pid="8" name="MSIP_Label_b85f6713-6d19-40ac-a071-63e831bc1e58_ActionId">
    <vt:lpwstr>37e61cfc-8e55-46af-ac87-b113ceee40d9</vt:lpwstr>
  </property>
  <property fmtid="{D5CDD505-2E9C-101B-9397-08002B2CF9AE}" pid="9" name="MSIP_Label_b85f6713-6d19-40ac-a071-63e831bc1e58_ContentBits">
    <vt:lpwstr>0</vt:lpwstr>
  </property>
</Properties>
</file>