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60" r:id="rId5"/>
    <p:sldId id="258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1"/>
    <p:restoredTop sz="70598"/>
  </p:normalViewPr>
  <p:slideViewPr>
    <p:cSldViewPr snapToGrid="0" snapToObjects="1">
      <p:cViewPr varScale="1">
        <p:scale>
          <a:sx n="71" d="100"/>
          <a:sy n="71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F496-4D63-B44A-84D4-AF1CF43E26D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AD69-13A2-744D-B147-DD4C21F6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9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itself becomes the source of knowledge instead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Benefit of </a:t>
            </a:r>
            <a:r>
              <a:rPr lang="en-US" b="1" dirty="0" err="1"/>
              <a:t>Intreptability</a:t>
            </a:r>
            <a:r>
              <a:rPr lang="en-US" b="1" dirty="0"/>
              <a:t> Informing human decision-making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Physicists (latent biases)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6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Adds random noise to a column and performs classification, measuring drop-off from baseline model with all features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6AD69-13A2-744D-B147-DD4C21F67D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46EC-9D61-CB4E-91DD-A6667F904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FFE3-B3F1-BF4A-B1DE-46F6A0F8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8A8D-A17F-D542-A308-AB4464E9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C5D1-14FC-CF4A-8327-516B6CD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C24D-D836-124D-A6A5-9A7339C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BB67-92F1-684B-BC47-CE8E9DE7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C1CA2-3251-1143-808D-00BFEE6B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550A-83D7-4C4E-8CD2-5144D236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854C-3D92-C24C-8574-49EB59F5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22B-20F7-ED45-921B-BF7FF88E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14FCA-21BD-FE43-A442-372DAB365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084A9-FF92-A842-8264-835AC026E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9DA19-6216-944B-8B49-9F757ABB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71C5-078E-624A-8DBC-F71FB108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08B6-3833-DE4E-9BB4-8DFD750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2545-9D7A-9E4E-BCDC-777309EC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9D4F-C208-C842-BA4B-71651883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39E4-F2AE-2746-8959-4028061F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FF33-0A87-1344-87A1-7A2CC16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5996-B325-7B41-AC3B-B650E3EB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CAED-1BF8-5645-8D61-67F73C38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4F5B-BC90-FC42-9153-78F70EF1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E794-162A-824F-A888-E783B513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70E9-3B8D-9D49-AAD1-CBF0D737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6A68-1D05-9840-BBE1-76546ED0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0E02-36BE-414B-BB3D-D044238B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08E2-F9EB-724D-9653-D250FED0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03E3-DFED-9C40-831C-12F2031C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D53F7-5C45-2447-8DAD-8A9DAF0F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D170-E653-3247-A846-6384A084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0B8B-5A83-5047-B63F-E2553371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8862-0C20-4144-A393-A7B47762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D8635-3822-5045-899F-2CDFF3A0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F605C-10AD-0948-9E93-A2EA68DB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64951-F75A-6C4D-B49E-CE66A8179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11733-0E9E-7343-B748-B78DCD0E9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1F6ED-802C-D14E-ACCE-0924A963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893C8-9680-F94F-AD81-C00384CA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DE437-3883-6A46-BF45-7BD6132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78A9-6689-9942-BEF8-52DCD23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3B00D-4D28-7346-A872-D864DCFC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B01EA-BFB1-CE44-A6FE-E82AF6C5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A101E-42C7-4F4C-A7D9-E5C1FFEE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6C0C6-FC2A-7E46-BE45-9172529A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BEE7D-04AC-604A-9235-8A99B51E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F15D0-20EB-F545-8939-97171A87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A5E4-DA73-8644-9321-C65DD3B3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B4C-0BDA-B246-A5E8-428A209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64F96-A0DF-7F47-92BE-92D1BBFD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C7ED4-7CD3-4345-854A-393C5620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95038-06D5-7D44-B5D8-F4D6C3AC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C8ABE-E2C9-2F49-BFC9-76E575C3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8E71-F0DD-4B47-8D1C-9753C37E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727E9-92C3-EE4C-9D31-03F073EB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F0F8-ACC5-5E41-94E4-F086C4B6B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9C9B-54BC-DA43-8198-69BF6A3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6A852-2CB7-F54D-8D1E-04030D43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A0243-2C38-6F42-8E31-60B66706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2C413-5E5E-1049-8771-BA466EC0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41531-5CEE-4E48-9CE9-314D09F6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0CF2-5AFE-EF4B-9F03-52D010F47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5701-9DD9-4F44-BDA6-DB91244CF58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29D1-596F-024C-A8C8-21F348C1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0C16-E4DB-714C-9C65-810AED805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B336-1B50-184C-B960-BF023271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annawendelcomics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766F-BB0B-0241-9AFD-4654362AD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Interpretable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E89B9-B7C0-6748-BDA0-D4B88B417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 Molnar, </a:t>
            </a:r>
            <a:r>
              <a:rPr lang="en-US" dirty="0" err="1"/>
              <a:t>Parul</a:t>
            </a:r>
            <a:r>
              <a:rPr lang="en-US" dirty="0"/>
              <a:t> Pandey, &amp; Rebecca Vickery</a:t>
            </a:r>
          </a:p>
        </p:txBody>
      </p:sp>
    </p:spTree>
    <p:extLst>
      <p:ext uri="{BB962C8B-B14F-4D97-AF65-F5344CB8AC3E}">
        <p14:creationId xmlns:p14="http://schemas.microsoft.com/office/powerpoint/2010/main" val="119232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8542-2732-FF4A-B6D0-D65C31C4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Interpretable Model-Agnostic Explanations (Lime)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48BB-2484-7C45-A78A-12A5A5AF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5250" cy="2692587"/>
          </a:xfrm>
        </p:spPr>
        <p:txBody>
          <a:bodyPr>
            <a:normAutofit/>
          </a:bodyPr>
          <a:lstStyle/>
          <a:p>
            <a:r>
              <a:rPr lang="en-US" sz="2400" dirty="0"/>
              <a:t>Based off local surrogate model</a:t>
            </a:r>
          </a:p>
          <a:p>
            <a:r>
              <a:rPr lang="en-US" sz="2400" dirty="0"/>
              <a:t>LIME tests what happens to the predictions when you give variations of your data into the machine learning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79F4D-07E4-6648-B2F8-9150EEFAF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36"/>
          <a:stretch/>
        </p:blipFill>
        <p:spPr>
          <a:xfrm>
            <a:off x="1098550" y="3603065"/>
            <a:ext cx="9994900" cy="26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7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8E95-3BCB-7145-8286-14C2B126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 additive explanation (SHAP)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BD6C-4863-DD43-9B32-11DFA972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563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based on Shapley values, a technique used in game theory to determine how much each player in a collaborative game has contributed to its success</a:t>
            </a:r>
          </a:p>
          <a:p>
            <a:r>
              <a:rPr lang="en-US" sz="2400" dirty="0"/>
              <a:t>Average prediction for an instance compared to average prediction of all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B6986-7D87-4D46-81C3-BF92DD9B3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19"/>
          <a:stretch/>
        </p:blipFill>
        <p:spPr>
          <a:xfrm>
            <a:off x="1427629" y="4825028"/>
            <a:ext cx="9336741" cy="13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3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4854E3-B94D-3545-B496-5BC22E0B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971800"/>
            <a:ext cx="4540045" cy="2251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A8CD4-52F5-6848-8E14-C58F4136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 Why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2F72-01DF-5147-86EF-209904EB5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predicted?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A81F0-B677-674D-AAF5-6C19F6BB23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Why is the prediction made?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EF736-4578-944A-B36C-A6B4D5451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72544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731A7-E71C-DE46-A021-7947EE3AB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71800"/>
            <a:ext cx="4051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BF37-4A17-B846-BF58-0EE4192C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Definition of Interpret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3803-4361-D541-A273-6A1D2A32F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220928" cy="3785419"/>
          </a:xfrm>
        </p:spPr>
        <p:txBody>
          <a:bodyPr>
            <a:normAutofit/>
          </a:bodyPr>
          <a:lstStyle/>
          <a:p>
            <a:r>
              <a:rPr lang="en-US" sz="2400" dirty="0"/>
              <a:t>Explain the meaning of (information, words, or actions).</a:t>
            </a:r>
          </a:p>
          <a:p>
            <a:endParaRPr lang="en-US" sz="2400" dirty="0"/>
          </a:p>
          <a:p>
            <a:r>
              <a:rPr lang="en-US" sz="2400" dirty="0"/>
              <a:t>Interpretability is the ability to explain or to present in understandable terms to a human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01864-C5EE-F540-AF3D-DEE455E6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30" r="1400" b="-4730"/>
          <a:stretch/>
        </p:blipFill>
        <p:spPr>
          <a:xfrm>
            <a:off x="6321019" y="997976"/>
            <a:ext cx="5050040" cy="586002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47714-7F62-334F-B188-E175A3DAE044}"/>
              </a:ext>
            </a:extLst>
          </p:cNvPr>
          <p:cNvSpPr txBox="1"/>
          <p:nvPr/>
        </p:nvSpPr>
        <p:spPr>
          <a:xfrm>
            <a:off x="8314267" y="6488668"/>
            <a:ext cx="39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https://joannawendelcomics.com/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9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5BCFC-4BFE-234D-9052-2FBC9A68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2948" y="643467"/>
            <a:ext cx="4986103" cy="5571066"/>
          </a:xfrm>
          <a:prstGeom prst="rect">
            <a:avLst/>
          </a:prstGeom>
        </p:spPr>
      </p:pic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13B8E765-D0A5-D543-8C66-B3501BEE75C4}"/>
              </a:ext>
            </a:extLst>
          </p:cNvPr>
          <p:cNvSpPr/>
          <p:nvPr/>
        </p:nvSpPr>
        <p:spPr>
          <a:xfrm>
            <a:off x="7386917" y="831701"/>
            <a:ext cx="3801036" cy="5382832"/>
          </a:xfrm>
          <a:prstGeom prst="curvedLeftArrow">
            <a:avLst>
              <a:gd name="adj1" fmla="val 15414"/>
              <a:gd name="adj2" fmla="val 276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1DFA-642F-BD45-98D9-52C71769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Other Benefits of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47FE-DAAA-ED48-BF07-02BA47B1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Reliability (detecting bias)</a:t>
            </a:r>
            <a:endParaRPr lang="en-US" dirty="0"/>
          </a:p>
          <a:p>
            <a:r>
              <a:rPr lang="en-US" b="1" dirty="0"/>
              <a:t>Debugging</a:t>
            </a:r>
            <a:endParaRPr lang="en-US" dirty="0"/>
          </a:p>
          <a:p>
            <a:r>
              <a:rPr lang="en-US" b="1" dirty="0"/>
              <a:t>Informing feature engineering</a:t>
            </a:r>
            <a:endParaRPr lang="en-US" dirty="0"/>
          </a:p>
          <a:p>
            <a:r>
              <a:rPr lang="en-US" b="1" dirty="0"/>
              <a:t>Directing future data collection</a:t>
            </a:r>
            <a:endParaRPr lang="en-US" dirty="0"/>
          </a:p>
          <a:p>
            <a:r>
              <a:rPr lang="en-US" b="1" dirty="0"/>
              <a:t>Building trust (increase social acceptance)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7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308B-7902-7C4E-A225-A0210169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Flavors of Interpretability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7446C-002B-174C-B304-D0B96922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71" y="1690689"/>
            <a:ext cx="7636422" cy="516731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474D2D-5B67-6344-8F17-A40B47A628B1}"/>
              </a:ext>
            </a:extLst>
          </p:cNvPr>
          <p:cNvSpPr/>
          <p:nvPr/>
        </p:nvSpPr>
        <p:spPr>
          <a:xfrm>
            <a:off x="2330825" y="2097741"/>
            <a:ext cx="4787152" cy="21336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7D547-4B08-1C4C-B3FE-83A40EE7F05C}"/>
              </a:ext>
            </a:extLst>
          </p:cNvPr>
          <p:cNvSpPr/>
          <p:nvPr/>
        </p:nvSpPr>
        <p:spPr>
          <a:xfrm>
            <a:off x="3893574" y="3982064"/>
            <a:ext cx="4689987" cy="141584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CD4E3F-F118-AF45-8AF1-830741B39A8C}"/>
              </a:ext>
            </a:extLst>
          </p:cNvPr>
          <p:cNvSpPr/>
          <p:nvPr/>
        </p:nvSpPr>
        <p:spPr>
          <a:xfrm>
            <a:off x="5338916" y="5161935"/>
            <a:ext cx="4507512" cy="10906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D84F-2E20-FC45-AC3F-1D314468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Features of Importance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536A552-AFA5-4505-8AE2-8B074E5D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81"/>
            <a:ext cx="379780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Find features that contribute to overall performance of model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Tool Examples</a:t>
            </a:r>
          </a:p>
          <a:p>
            <a:pPr>
              <a:buFontTx/>
              <a:buChar char="-"/>
            </a:pPr>
            <a:r>
              <a:rPr lang="en-US" sz="2400" dirty="0"/>
              <a:t>Eli5</a:t>
            </a:r>
          </a:p>
          <a:p>
            <a:pPr>
              <a:buFontTx/>
              <a:buChar char="-"/>
            </a:pPr>
            <a:r>
              <a:rPr lang="en-US" sz="2400" dirty="0"/>
              <a:t>PDP</a:t>
            </a:r>
          </a:p>
          <a:p>
            <a:pPr>
              <a:buFontTx/>
              <a:buChar char="-"/>
            </a:pPr>
            <a:r>
              <a:rPr lang="en-US" sz="2400" dirty="0"/>
              <a:t>Lime</a:t>
            </a:r>
          </a:p>
          <a:p>
            <a:pPr>
              <a:buFontTx/>
              <a:buChar char="-"/>
            </a:pPr>
            <a:r>
              <a:rPr lang="en-US" sz="2400" dirty="0" err="1"/>
              <a:t>Shap</a:t>
            </a:r>
            <a:endParaRPr lang="en-US" sz="2400" dirty="0"/>
          </a:p>
          <a:p>
            <a:pPr>
              <a:buFontTx/>
              <a:buChar char="-"/>
            </a:pPr>
            <a:endParaRPr lang="en-US" sz="2000" dirty="0"/>
          </a:p>
          <a:p>
            <a:pPr lvl="1"/>
            <a:endParaRPr lang="en-US" sz="1600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4962605-257A-4A43-ADB5-CFB20AB21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" r="14035" b="-1"/>
          <a:stretch/>
        </p:blipFill>
        <p:spPr>
          <a:xfrm>
            <a:off x="5120640" y="1904281"/>
            <a:ext cx="6678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2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392F-7E7C-9249-88BC-5770FE82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Eli5 Permuted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EA1CD-5E88-FB44-B00C-44CC17FC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103" y="1690688"/>
            <a:ext cx="7475794" cy="4987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6B856-630D-FE4A-A443-A7974D7F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148" y="2186566"/>
            <a:ext cx="5253704" cy="39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32E6-13C2-E44F-9EC7-8827CE43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41"/>
            <a:ext cx="10515600" cy="1325563"/>
          </a:xfrm>
        </p:spPr>
        <p:txBody>
          <a:bodyPr/>
          <a:lstStyle/>
          <a:p>
            <a:r>
              <a:rPr lang="en-US" dirty="0"/>
              <a:t>Partial Dependence Plots (PDP)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B8901-3C1C-B34E-84FB-5096EF88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9134" y="2111861"/>
            <a:ext cx="3404035" cy="3404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95255-636A-0949-9221-39358515676F}"/>
              </a:ext>
            </a:extLst>
          </p:cNvPr>
          <p:cNvSpPr/>
          <p:nvPr/>
        </p:nvSpPr>
        <p:spPr>
          <a:xfrm rot="568452">
            <a:off x="10603863" y="2438905"/>
            <a:ext cx="813232" cy="753036"/>
          </a:xfrm>
          <a:prstGeom prst="rect">
            <a:avLst/>
          </a:prstGeom>
          <a:solidFill>
            <a:srgbClr val="C9DEEF"/>
          </a:solidFill>
          <a:ln>
            <a:solidFill>
              <a:srgbClr val="C9DE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ptima" panose="02000503060000020004" pitchFamily="2" charset="0"/>
              </a:rPr>
              <a:t>PDP?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20917-8666-3145-9F1C-381B4345950B}"/>
              </a:ext>
            </a:extLst>
          </p:cNvPr>
          <p:cNvSpPr txBox="1"/>
          <p:nvPr/>
        </p:nvSpPr>
        <p:spPr>
          <a:xfrm>
            <a:off x="1187356" y="1717560"/>
            <a:ext cx="4948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Shows the effect of one or two features on the predicted outcome of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show whether the relationship between the target and a feature is linear or more complex.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8541C-7DAF-B94D-85F7-CA97BD9AA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93" t="17407"/>
          <a:stretch/>
        </p:blipFill>
        <p:spPr>
          <a:xfrm>
            <a:off x="2479868" y="4025884"/>
            <a:ext cx="3647633" cy="56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3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274</Words>
  <Application>Microsoft Macintosh PowerPoint</Application>
  <PresentationFormat>Widescreen</PresentationFormat>
  <Paragraphs>47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Optima</vt:lpstr>
      <vt:lpstr>Office Theme</vt:lpstr>
      <vt:lpstr>Interpretable Machine Learning</vt:lpstr>
      <vt:lpstr>What or Why in Machine Learning</vt:lpstr>
      <vt:lpstr>Definition of Interpret</vt:lpstr>
      <vt:lpstr>PowerPoint Presentation</vt:lpstr>
      <vt:lpstr>Other Benefits of Interpretability</vt:lpstr>
      <vt:lpstr>Model Flavors of Interpretability</vt:lpstr>
      <vt:lpstr>Features of Importance</vt:lpstr>
      <vt:lpstr>Eli5 Permuted Importance</vt:lpstr>
      <vt:lpstr>Partial Dependence Plots (PDP)</vt:lpstr>
      <vt:lpstr>Local Interpretable Model-Agnostic Explanations (Lime)</vt:lpstr>
      <vt:lpstr>Shapley additive explanation (SHAP)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2019-09-24T21:31:48Z</dcterms:created>
  <dcterms:modified xsi:type="dcterms:W3CDTF">2019-09-25T18:46:05Z</dcterms:modified>
</cp:coreProperties>
</file>