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3" r:id="rId12"/>
    <p:sldId id="266" r:id="rId13"/>
    <p:sldId id="267" r:id="rId14"/>
    <p:sldId id="268" r:id="rId15"/>
    <p:sldId id="269" r:id="rId16"/>
    <p:sldId id="271" r:id="rId17"/>
    <p:sldId id="273" r:id="rId18"/>
    <p:sldId id="272" r:id="rId19"/>
    <p:sldId id="274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74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fld id="{F5C9AA86-891B-41CF-948E-1C580DCB834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33877B3-D3CA-40E3-B3A0-E01B88CA6E4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F58F7-04B4-4321-9793-1768B88A6F9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EC3E-7A69-4931-8079-794351FEA23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99551-7F7D-4131-B73D-419D6D457CD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D434858-0248-4BB2-93D6-010A3FBEFB0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88121D6-8C25-4736-9DE6-98F0EC7E31A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4F851ED-D329-4DC3-ABDE-0AE770B33BC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CBB07-25D4-4D63-8078-5020057A1EE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1D86EF7-15D3-4973-8391-87B55806F7D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9B572-346E-4D08-8308-A725A287D42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9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63593" y="1298375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4513" y="1297400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63593" y="1298375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4513" y="1297400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63592" y="1298373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4512" y="1297398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08522E2-9F32-464A-BB05-CDA7F30A5F2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A74C798C-8BA8-4B3D-805C-61C8FDE025C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3" r:id="rId2"/>
    <p:sldLayoutId id="2147483749" r:id="rId3"/>
    <p:sldLayoutId id="2147483750" r:id="rId4"/>
    <p:sldLayoutId id="2147483751" r:id="rId5"/>
    <p:sldLayoutId id="2147483744" r:id="rId6"/>
    <p:sldLayoutId id="2147483752" r:id="rId7"/>
    <p:sldLayoutId id="2147483745" r:id="rId8"/>
    <p:sldLayoutId id="2147483753" r:id="rId9"/>
    <p:sldLayoutId id="2147483746" r:id="rId10"/>
    <p:sldLayoutId id="214748374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E7D293E-DC8B-4241-9619-27F183C59273}" type="slidenum">
              <a:rPr lang="en-CA" smtClean="0"/>
              <a:pPr/>
              <a:t>1</a:t>
            </a:fld>
            <a:endParaRPr lang="en-CA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914400" y="4343400"/>
            <a:ext cx="7772400" cy="197485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R="0" eaLnBrk="1" hangingPunct="1"/>
            <a:endParaRPr lang="en-US" cap="none" smtClean="0">
              <a:effectLst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835275"/>
            <a:ext cx="7772400" cy="15081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CA" smtClean="0"/>
              <a:t>Grounds Upon Which a Contract May Be Set Aside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smtClean="0">
                <a:solidFill>
                  <a:schemeClr val="tx2">
                    <a:satMod val="200000"/>
                  </a:schemeClr>
                </a:solidFill>
              </a:rPr>
              <a:t>Mistake in Assumptions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eaLnBrk="1" hangingPunct="1"/>
            <a:r>
              <a:rPr lang="en-CA" i="1" smtClean="0"/>
              <a:t>Hyrsky </a:t>
            </a:r>
            <a:r>
              <a:rPr lang="en-CA" smtClean="0"/>
              <a:t>et al v</a:t>
            </a:r>
            <a:r>
              <a:rPr lang="en-CA" i="1" smtClean="0"/>
              <a:t> Smith </a:t>
            </a:r>
            <a:r>
              <a:rPr lang="en-CA" smtClean="0"/>
              <a:t>(1969), 5 D.L.R. (3d) 385</a:t>
            </a:r>
          </a:p>
          <a:p>
            <a:pPr lvl="1" eaLnBrk="1" hangingPunct="1"/>
            <a:r>
              <a:rPr lang="en-CA" smtClean="0"/>
              <a:t>Land purchased for development</a:t>
            </a:r>
          </a:p>
          <a:p>
            <a:pPr lvl="1" eaLnBrk="1" hangingPunct="1"/>
            <a:r>
              <a:rPr lang="en-CA" smtClean="0"/>
              <a:t>Parcel of land significantly smaller than believed to be</a:t>
            </a:r>
          </a:p>
          <a:p>
            <a:pPr lvl="1" eaLnBrk="1" hangingPunct="1"/>
            <a:r>
              <a:rPr lang="en-CA" smtClean="0"/>
              <a:t>Court held that the mistake was so substantial as to change the quality of the subject matter and granted rescission to the purchaser	</a:t>
            </a:r>
          </a:p>
          <a:p>
            <a:pPr eaLnBrk="1" hangingPunct="1">
              <a:buFontTx/>
              <a:buNone/>
            </a:pPr>
            <a:endParaRPr lang="en-CA" smtClean="0"/>
          </a:p>
          <a:p>
            <a:pPr eaLnBrk="1" hangingPunct="1">
              <a:buFontTx/>
              <a:buNone/>
            </a:pPr>
            <a:endParaRPr lang="en-CA" i="1" smtClean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DEED4D9-4021-4F52-8E9B-DC3136CBB6E8}" type="slidenum">
              <a:rPr lang="en-CA" smtClean="0"/>
              <a:pPr/>
              <a:t>10</a:t>
            </a:fld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smtClean="0">
                <a:solidFill>
                  <a:schemeClr val="tx2">
                    <a:satMod val="200000"/>
                  </a:schemeClr>
                </a:solidFill>
              </a:rPr>
              <a:t>Mistake in Identity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CA" sz="2800" smtClean="0"/>
              <a:t>Often occurs in fraud situations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CA" sz="2800" i="1" smtClean="0"/>
              <a:t>Cundy</a:t>
            </a:r>
            <a:r>
              <a:rPr lang="en-CA" sz="2800" smtClean="0"/>
              <a:t> v. </a:t>
            </a:r>
            <a:r>
              <a:rPr lang="en-CA" sz="2800" i="1" smtClean="0"/>
              <a:t>Lindsay </a:t>
            </a:r>
            <a:r>
              <a:rPr lang="en-CA" sz="2800" smtClean="0"/>
              <a:t>(1878), 3 App. Cas. 459 – violated the general principle that between two innocent parties, the more blameworthy should bear the loss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CA" sz="2800" i="1" smtClean="0"/>
              <a:t>King’s Norton Metal Co</a:t>
            </a:r>
            <a:r>
              <a:rPr lang="en-CA" sz="2800" smtClean="0"/>
              <a:t>. v. </a:t>
            </a:r>
            <a:r>
              <a:rPr lang="en-CA" sz="2800" i="1" smtClean="0"/>
              <a:t>Edridge</a:t>
            </a:r>
            <a:r>
              <a:rPr lang="en-CA" sz="2800" smtClean="0"/>
              <a:t> (1879), 14 T.L.R. 98 – limits the application of </a:t>
            </a:r>
            <a:r>
              <a:rPr lang="en-CA" sz="2800" i="1" smtClean="0"/>
              <a:t>Cundy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CA" sz="2800" smtClean="0"/>
              <a:t>Subsequent purchasers are better protected when the original transaction takes place in person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23BBE09-5C9F-4EDC-BF1F-F6BA205AE388}" type="slidenum">
              <a:rPr lang="en-CA" smtClean="0"/>
              <a:pPr/>
              <a:t>11</a:t>
            </a:fld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smtClean="0">
                <a:solidFill>
                  <a:schemeClr val="tx2">
                    <a:satMod val="200000"/>
                  </a:schemeClr>
                </a:solidFill>
              </a:rPr>
              <a:t>Mistake and Innocent 3</a:t>
            </a:r>
            <a:r>
              <a:rPr lang="en-CA" baseline="30000" smtClean="0">
                <a:solidFill>
                  <a:schemeClr val="tx2">
                    <a:satMod val="200000"/>
                  </a:schemeClr>
                </a:solidFill>
              </a:rPr>
              <a:t>rd</a:t>
            </a:r>
            <a:r>
              <a:rPr lang="en-CA" smtClean="0">
                <a:solidFill>
                  <a:schemeClr val="tx2">
                    <a:satMod val="200000"/>
                  </a:schemeClr>
                </a:solidFill>
              </a:rPr>
              <a:t> Parties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mtClean="0"/>
              <a:t>Usually occurs in situations of fraud</a:t>
            </a:r>
          </a:p>
          <a:p>
            <a:pPr eaLnBrk="1" hangingPunct="1">
              <a:buFontTx/>
              <a:buNone/>
            </a:pPr>
            <a:endParaRPr lang="en-CA" smtClean="0"/>
          </a:p>
          <a:p>
            <a:pPr eaLnBrk="1" hangingPunct="1">
              <a:buFontTx/>
              <a:buNone/>
            </a:pPr>
            <a:r>
              <a:rPr lang="en-CA" smtClean="0"/>
              <a:t>A sells to F</a:t>
            </a:r>
          </a:p>
          <a:p>
            <a:pPr eaLnBrk="1" hangingPunct="1">
              <a:buFontTx/>
              <a:buNone/>
            </a:pPr>
            <a:r>
              <a:rPr lang="en-CA" smtClean="0"/>
              <a:t>F sells to B</a:t>
            </a:r>
          </a:p>
          <a:p>
            <a:pPr eaLnBrk="1" hangingPunct="1">
              <a:buFontTx/>
              <a:buNone/>
            </a:pPr>
            <a:r>
              <a:rPr lang="en-CA" smtClean="0"/>
              <a:t>F takes the $$ and moves to S. America</a:t>
            </a:r>
          </a:p>
          <a:p>
            <a:pPr eaLnBrk="1" hangingPunct="1">
              <a:buFontTx/>
              <a:buNone/>
            </a:pPr>
            <a:r>
              <a:rPr lang="en-CA" smtClean="0"/>
              <a:t>A discovers mistake</a:t>
            </a:r>
          </a:p>
          <a:p>
            <a:pPr eaLnBrk="1" hangingPunct="1">
              <a:buFontTx/>
              <a:buNone/>
            </a:pPr>
            <a:r>
              <a:rPr lang="en-CA" smtClean="0"/>
              <a:t>Who suffers the loss?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D598056-5203-4C30-8A08-52A370F7F09E}" type="slidenum">
              <a:rPr lang="en-CA" smtClean="0"/>
              <a:pPr/>
              <a:t>12</a:t>
            </a:fld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smtClean="0">
                <a:solidFill>
                  <a:schemeClr val="tx2">
                    <a:satMod val="200000"/>
                  </a:schemeClr>
                </a:solidFill>
              </a:rPr>
              <a:t>Mistake and Innocent 3</a:t>
            </a:r>
            <a:r>
              <a:rPr lang="en-CA" baseline="30000" smtClean="0">
                <a:solidFill>
                  <a:schemeClr val="tx2">
                    <a:satMod val="200000"/>
                  </a:schemeClr>
                </a:solidFill>
              </a:rPr>
              <a:t>Rd</a:t>
            </a:r>
            <a:r>
              <a:rPr lang="en-CA" smtClean="0">
                <a:solidFill>
                  <a:schemeClr val="tx2">
                    <a:satMod val="200000"/>
                  </a:schemeClr>
                </a:solidFill>
              </a:rPr>
              <a:t> Parties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mtClean="0"/>
              <a:t>If K is deemed </a:t>
            </a:r>
            <a:r>
              <a:rPr lang="en-CA" i="1" smtClean="0"/>
              <a:t>void</a:t>
            </a:r>
            <a:r>
              <a:rPr lang="en-CA" smtClean="0"/>
              <a:t>, then there was no K and therefore goods or money must be returned to A</a:t>
            </a:r>
          </a:p>
          <a:p>
            <a:pPr lvl="1" eaLnBrk="1" hangingPunct="1">
              <a:lnSpc>
                <a:spcPct val="90000"/>
              </a:lnSpc>
            </a:pPr>
            <a:r>
              <a:rPr lang="en-CA" smtClean="0"/>
              <a:t>Title did not pass to F, but stayed with A</a:t>
            </a:r>
          </a:p>
          <a:p>
            <a:pPr eaLnBrk="1" hangingPunct="1">
              <a:lnSpc>
                <a:spcPct val="90000"/>
              </a:lnSpc>
            </a:pPr>
            <a:r>
              <a:rPr lang="en-CA" smtClean="0"/>
              <a:t>If K is deemed </a:t>
            </a:r>
            <a:r>
              <a:rPr lang="en-CA" i="1" smtClean="0"/>
              <a:t>voidable</a:t>
            </a:r>
            <a:r>
              <a:rPr lang="en-CA" smtClean="0"/>
              <a:t>, then there was a K and therefore goods or money stays with B</a:t>
            </a:r>
          </a:p>
          <a:p>
            <a:pPr lvl="1" eaLnBrk="1" hangingPunct="1">
              <a:lnSpc>
                <a:spcPct val="90000"/>
              </a:lnSpc>
            </a:pPr>
            <a:r>
              <a:rPr lang="en-CA" smtClean="0"/>
              <a:t>Title did pass to F and therefore F could pass title to 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CA" smtClean="0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8BA01CE-FD82-416C-83DD-81005EA9DF29}" type="slidenum">
              <a:rPr lang="en-CA" smtClean="0"/>
              <a:pPr/>
              <a:t>13</a:t>
            </a:fld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smtClean="0">
                <a:solidFill>
                  <a:schemeClr val="tx2">
                    <a:satMod val="200000"/>
                  </a:schemeClr>
                </a:solidFill>
              </a:rPr>
              <a:t>Mistake and Innocent 3</a:t>
            </a:r>
            <a:r>
              <a:rPr lang="en-CA" baseline="30000" smtClean="0">
                <a:solidFill>
                  <a:schemeClr val="tx2">
                    <a:satMod val="200000"/>
                  </a:schemeClr>
                </a:solidFill>
              </a:rPr>
              <a:t>rd</a:t>
            </a:r>
            <a:r>
              <a:rPr lang="en-CA" smtClean="0">
                <a:solidFill>
                  <a:schemeClr val="tx2">
                    <a:satMod val="200000"/>
                  </a:schemeClr>
                </a:solidFill>
              </a:rPr>
              <a:t> Parties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mtClean="0"/>
              <a:t>The innocent 3</a:t>
            </a:r>
            <a:r>
              <a:rPr lang="en-CA" baseline="30000" smtClean="0"/>
              <a:t>rd</a:t>
            </a:r>
            <a:r>
              <a:rPr lang="en-CA" smtClean="0"/>
              <a:t> party must be that – innocent</a:t>
            </a:r>
          </a:p>
          <a:p>
            <a:pPr lvl="1" eaLnBrk="1" hangingPunct="1"/>
            <a:r>
              <a:rPr lang="en-CA" smtClean="0"/>
              <a:t>Must be a BFPVWN: </a:t>
            </a:r>
            <a:r>
              <a:rPr lang="en-CA" i="1" smtClean="0"/>
              <a:t>Bona Fide</a:t>
            </a:r>
            <a:r>
              <a:rPr lang="en-CA" smtClean="0"/>
              <a:t> Purchaser for Value Without Notice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D47888C-DEAA-4E37-B6F1-44AA121C93BA}" type="slidenum">
              <a:rPr lang="en-CA" smtClean="0"/>
              <a:pPr/>
              <a:t>14</a:t>
            </a:fld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i="1" smtClean="0">
                <a:solidFill>
                  <a:schemeClr val="tx2">
                    <a:satMod val="200000"/>
                  </a:schemeClr>
                </a:solidFill>
              </a:rPr>
              <a:t>Non Est Factum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mtClean="0"/>
              <a:t>Another type of mistake = “Not my deed”</a:t>
            </a:r>
          </a:p>
          <a:p>
            <a:pPr eaLnBrk="1" hangingPunct="1"/>
            <a:r>
              <a:rPr lang="en-CA" smtClean="0"/>
              <a:t>Historical defence devised in a time when people were largely illiterate</a:t>
            </a:r>
          </a:p>
          <a:p>
            <a:pPr eaLnBrk="1" hangingPunct="1"/>
            <a:r>
              <a:rPr lang="en-CA" smtClean="0"/>
              <a:t>Claim of </a:t>
            </a:r>
            <a:r>
              <a:rPr lang="en-CA" i="1" smtClean="0"/>
              <a:t>non est factum</a:t>
            </a:r>
            <a:r>
              <a:rPr lang="en-CA" smtClean="0"/>
              <a:t> = this is not the contract I agreed to</a:t>
            </a:r>
          </a:p>
          <a:p>
            <a:pPr eaLnBrk="1" hangingPunct="1"/>
            <a:r>
              <a:rPr lang="en-CA" smtClean="0"/>
              <a:t>Reliance on another person’s word that the document contains the terms agree to</a:t>
            </a:r>
          </a:p>
          <a:p>
            <a:pPr lvl="1" eaLnBrk="1" hangingPunct="1"/>
            <a:r>
              <a:rPr lang="en-CA" smtClean="0"/>
              <a:t>Works for the blind or illiterate</a:t>
            </a:r>
          </a:p>
          <a:p>
            <a:pPr eaLnBrk="1" hangingPunct="1"/>
            <a:endParaRPr lang="en-CA" smtClean="0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BBAC9B7-F6B2-42D3-9F09-CD3786409316}" type="slidenum">
              <a:rPr lang="en-CA" smtClean="0"/>
              <a:pPr/>
              <a:t>15</a:t>
            </a:fld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smtClean="0">
                <a:solidFill>
                  <a:schemeClr val="tx2">
                    <a:satMod val="200000"/>
                  </a:schemeClr>
                </a:solidFill>
              </a:rPr>
              <a:t>Misrepresentation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CA" smtClean="0"/>
          </a:p>
          <a:p>
            <a:pPr eaLnBrk="1" hangingPunct="1"/>
            <a:endParaRPr lang="en-CA" smtClean="0"/>
          </a:p>
          <a:p>
            <a:pPr eaLnBrk="1" hangingPunct="1"/>
            <a:r>
              <a:rPr lang="en-CA" smtClean="0"/>
              <a:t>A statement/representation made during negotiation of a contract, before formation of the contract, that turns out to be false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108093D-3CF6-488D-83B8-62DF352E9030}" type="slidenum">
              <a:rPr lang="en-CA" smtClean="0"/>
              <a:pPr/>
              <a:t>16</a:t>
            </a:fld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smtClean="0">
                <a:solidFill>
                  <a:schemeClr val="tx2">
                    <a:satMod val="200000"/>
                  </a:schemeClr>
                </a:solidFill>
              </a:rPr>
              <a:t>Misrepresentation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mtClean="0"/>
              <a:t>Can be:</a:t>
            </a:r>
          </a:p>
          <a:p>
            <a:pPr lvl="1" eaLnBrk="1" hangingPunct="1"/>
            <a:r>
              <a:rPr lang="en-CA" smtClean="0"/>
              <a:t>Innocent</a:t>
            </a:r>
          </a:p>
          <a:p>
            <a:pPr lvl="1" eaLnBrk="1" hangingPunct="1"/>
            <a:r>
              <a:rPr lang="en-CA" smtClean="0"/>
              <a:t>Negligent</a:t>
            </a:r>
          </a:p>
          <a:p>
            <a:pPr lvl="1" eaLnBrk="1" hangingPunct="1"/>
            <a:r>
              <a:rPr lang="en-CA" smtClean="0"/>
              <a:t>Fraudulent</a:t>
            </a:r>
          </a:p>
          <a:p>
            <a:pPr lvl="1" eaLnBrk="1" hangingPunct="1">
              <a:buFontTx/>
              <a:buNone/>
            </a:pPr>
            <a:endParaRPr lang="en-CA" smtClean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2733463-455E-4E47-A2B1-234C29E90F59}" type="slidenum">
              <a:rPr lang="en-CA" smtClean="0"/>
              <a:pPr/>
              <a:t>17</a:t>
            </a:fld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smtClean="0">
                <a:solidFill>
                  <a:schemeClr val="tx2">
                    <a:satMod val="200000"/>
                  </a:schemeClr>
                </a:solidFill>
              </a:rPr>
              <a:t>Misrepresentation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CA" smtClean="0"/>
              <a:t>Elements: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CA" smtClean="0"/>
              <a:t>Statement/Representation made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CA" smtClean="0"/>
              <a:t>Statement is False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CA" smtClean="0"/>
              <a:t>Intent (if fraudulent); Duty of Care owed/Standard breached (if negligent)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CA" smtClean="0"/>
              <a:t>Reliance on the statement caused the injured party to enter the contract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CA" smtClean="0"/>
              <a:t>Caused Harm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BED81E5-ED5E-4570-95AF-8318A2E4BB0B}" type="slidenum">
              <a:rPr lang="en-CA" smtClean="0"/>
              <a:pPr/>
              <a:t>18</a:t>
            </a:fld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smtClean="0">
                <a:solidFill>
                  <a:schemeClr val="tx2">
                    <a:satMod val="200000"/>
                  </a:schemeClr>
                </a:solidFill>
              </a:rPr>
              <a:t>Misrepresentation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mtClean="0"/>
              <a:t>Experts:</a:t>
            </a:r>
          </a:p>
          <a:p>
            <a:pPr lvl="1" eaLnBrk="1" hangingPunct="1"/>
            <a:r>
              <a:rPr lang="en-CA" smtClean="0"/>
              <a:t>Representation is a statement of fact NOT opinion</a:t>
            </a:r>
          </a:p>
          <a:p>
            <a:pPr lvl="1" eaLnBrk="1" hangingPunct="1"/>
            <a:r>
              <a:rPr lang="en-CA" smtClean="0"/>
              <a:t>Expert opinions are considered to be a statement of fact 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361CC50-57AB-4AAF-AAE2-CA0CBB49DEDF}" type="slidenum">
              <a:rPr lang="en-CA" smtClean="0"/>
              <a:pPr/>
              <a:t>19</a:t>
            </a:fld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smtClean="0">
                <a:solidFill>
                  <a:schemeClr val="tx2">
                    <a:satMod val="200000"/>
                  </a:schemeClr>
                </a:solidFill>
              </a:rPr>
              <a:t>Rescission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CA" smtClean="0"/>
          </a:p>
          <a:p>
            <a:pPr eaLnBrk="1" hangingPunct="1"/>
            <a:r>
              <a:rPr lang="en-CA" smtClean="0"/>
              <a:t>The setting aside of a contract because of some defect affecting its formation such as mistake, misrepresentation, duress or undue influence</a:t>
            </a:r>
          </a:p>
          <a:p>
            <a:pPr eaLnBrk="1" hangingPunct="1"/>
            <a:r>
              <a:rPr lang="en-CA" smtClean="0"/>
              <a:t>Or, the discharge of the contract by the subsequent agreement of the parties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24425D5-D939-44CE-93CE-60C74F96EDAA}" type="slidenum">
              <a:rPr lang="en-CA" smtClean="0"/>
              <a:pPr/>
              <a:t>2</a:t>
            </a:fld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smtClean="0">
                <a:solidFill>
                  <a:schemeClr val="tx2">
                    <a:satMod val="200000"/>
                  </a:schemeClr>
                </a:solidFill>
              </a:rPr>
              <a:t>Misrepresentation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mtClean="0"/>
              <a:t>Omissions:</a:t>
            </a:r>
          </a:p>
          <a:p>
            <a:pPr lvl="1" eaLnBrk="1" hangingPunct="1"/>
            <a:r>
              <a:rPr lang="en-CA" smtClean="0"/>
              <a:t>Not necessarily a misrepresentation UNLESS there is a duty of utmost good faith owed, e.g. fiduciary </a:t>
            </a:r>
          </a:p>
          <a:p>
            <a:pPr lvl="1" eaLnBrk="1" hangingPunct="1"/>
            <a:r>
              <a:rPr lang="en-CA" smtClean="0"/>
              <a:t>Doctrine of </a:t>
            </a:r>
            <a:r>
              <a:rPr lang="en-CA" i="1" smtClean="0"/>
              <a:t>Caveat Emptor</a:t>
            </a:r>
            <a:r>
              <a:rPr lang="en-CA" smtClean="0"/>
              <a:t> applies (less so with consumer goods re: </a:t>
            </a:r>
            <a:r>
              <a:rPr lang="en-CA" i="1" smtClean="0"/>
              <a:t>Sale of Goods Act, </a:t>
            </a:r>
            <a:r>
              <a:rPr lang="en-CA" smtClean="0"/>
              <a:t> s. 15)</a:t>
            </a:r>
          </a:p>
          <a:p>
            <a:pPr eaLnBrk="1" hangingPunct="1"/>
            <a:endParaRPr lang="en-CA" smtClean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CF82A2C-D61C-47AC-9623-3BC4DFA72D96}" type="slidenum">
              <a:rPr lang="en-CA" smtClean="0"/>
              <a:pPr/>
              <a:t>20</a:t>
            </a:fld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smtClean="0">
                <a:solidFill>
                  <a:schemeClr val="tx2">
                    <a:satMod val="200000"/>
                  </a:schemeClr>
                </a:solidFill>
              </a:rPr>
              <a:t>Misrepresentation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mtClean="0"/>
              <a:t>Omissions – Other Contracts that Require Disclosure</a:t>
            </a:r>
          </a:p>
          <a:p>
            <a:pPr lvl="1" eaLnBrk="1" hangingPunct="1"/>
            <a:r>
              <a:rPr lang="en-CA" smtClean="0"/>
              <a:t>Directors of companies owe a duty of utmost good faith to their corporations</a:t>
            </a:r>
          </a:p>
          <a:p>
            <a:pPr lvl="1" eaLnBrk="1" hangingPunct="1"/>
            <a:r>
              <a:rPr lang="en-CA" smtClean="0"/>
              <a:t>Partners in a partnership</a:t>
            </a:r>
          </a:p>
          <a:p>
            <a:pPr lvl="1" eaLnBrk="1" hangingPunct="1"/>
            <a:r>
              <a:rPr lang="en-CA" smtClean="0"/>
              <a:t>Insureds to their insurance company</a:t>
            </a:r>
          </a:p>
          <a:p>
            <a:pPr lvl="1" eaLnBrk="1" hangingPunct="1"/>
            <a:r>
              <a:rPr lang="en-CA" smtClean="0"/>
              <a:t>Professionals owe a duty to their clients and must disclose conflicts of interest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77FCCFF-A6C6-405C-B0E8-1B699BE4537C}" type="slidenum">
              <a:rPr lang="en-CA" smtClean="0"/>
              <a:pPr/>
              <a:t>21</a:t>
            </a:fld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smtClean="0">
                <a:solidFill>
                  <a:schemeClr val="tx2">
                    <a:satMod val="200000"/>
                  </a:schemeClr>
                </a:solidFill>
              </a:rPr>
              <a:t>Undue Influence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CA" smtClean="0"/>
          </a:p>
          <a:p>
            <a:pPr eaLnBrk="1" hangingPunct="1"/>
            <a:r>
              <a:rPr lang="en-CA" smtClean="0"/>
              <a:t>The domination of one party over the mind of another to such a degree as to deprive the latter of the will to make an independent decision</a:t>
            </a:r>
          </a:p>
          <a:p>
            <a:pPr eaLnBrk="1" hangingPunct="1"/>
            <a:r>
              <a:rPr lang="en-CA" smtClean="0"/>
              <a:t>K formed under undue influence would be voidable at the option of the victim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8721BB1-8673-4165-B3E6-DB217C76E761}" type="slidenum">
              <a:rPr lang="en-CA" smtClean="0"/>
              <a:pPr/>
              <a:t>22</a:t>
            </a:fld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smtClean="0">
                <a:solidFill>
                  <a:schemeClr val="tx2">
                    <a:satMod val="200000"/>
                  </a:schemeClr>
                </a:solidFill>
              </a:rPr>
              <a:t>Undue Influence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2400" smtClean="0"/>
              <a:t>Special Relationships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smtClean="0"/>
              <a:t>Often fiduciary relationships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smtClean="0"/>
              <a:t>Special case – husband and wife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smtClean="0"/>
              <a:t>Need for ILA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smtClean="0"/>
              <a:t>Dire Circumstances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smtClean="0"/>
              <a:t>Where one party is temporarily desperate and will agree to any terms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smtClean="0"/>
              <a:t>Threat of Prosecution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smtClean="0"/>
              <a:t>Agreeing to terms to avoid prosecution of a family member</a:t>
            </a:r>
          </a:p>
          <a:p>
            <a:pPr eaLnBrk="1" hangingPunct="1">
              <a:lnSpc>
                <a:spcPct val="90000"/>
              </a:lnSpc>
            </a:pPr>
            <a:r>
              <a:rPr lang="en-CA" sz="2400" smtClean="0"/>
              <a:t>Unconscionable Contracts </a:t>
            </a:r>
          </a:p>
          <a:p>
            <a:pPr lvl="1" eaLnBrk="1" hangingPunct="1">
              <a:lnSpc>
                <a:spcPct val="90000"/>
              </a:lnSpc>
            </a:pPr>
            <a:r>
              <a:rPr lang="en-CA" sz="2000" smtClean="0"/>
              <a:t>Arising from inequality of bargaining power – but the court is reluctant to look at the bad bargain as being a result of unconscionability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7229535-98C8-4B45-B888-E71F303280A7}" type="slidenum">
              <a:rPr lang="en-CA" smtClean="0"/>
              <a:pPr/>
              <a:t>23</a:t>
            </a:fld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smtClean="0">
                <a:solidFill>
                  <a:schemeClr val="tx2">
                    <a:satMod val="200000"/>
                  </a:schemeClr>
                </a:solidFill>
              </a:rPr>
              <a:t>Undue Influence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CA" sz="2800" smtClean="0"/>
              <a:t>Burden of Proof:</a:t>
            </a:r>
          </a:p>
          <a:p>
            <a:pPr marL="990600" lvl="1" indent="-533400" eaLnBrk="1" hangingPunct="1"/>
            <a:r>
              <a:rPr lang="en-CA" sz="2400" smtClean="0"/>
              <a:t>Plaintiff who desires to claim undue influence and have the contract voidable at his/her option must show on a balance of probabilities that:</a:t>
            </a:r>
          </a:p>
          <a:p>
            <a:pPr marL="1371600" lvl="2" indent="-457200" eaLnBrk="1" hangingPunct="1">
              <a:buFontTx/>
              <a:buAutoNum type="arabicParenR"/>
            </a:pPr>
            <a:r>
              <a:rPr lang="en-CA" sz="2000" smtClean="0"/>
              <a:t>There was domination by the other party in the circumstances</a:t>
            </a:r>
          </a:p>
          <a:p>
            <a:pPr marL="1752600" lvl="3" indent="-381000" eaLnBrk="1" hangingPunct="1">
              <a:buFontTx/>
              <a:buAutoNum type="alphaLcParenR"/>
            </a:pPr>
            <a:r>
              <a:rPr lang="en-CA" sz="1800" smtClean="0"/>
              <a:t>By showing the special relationship exists; or</a:t>
            </a:r>
          </a:p>
          <a:p>
            <a:pPr marL="1752600" lvl="3" indent="-381000" eaLnBrk="1" hangingPunct="1">
              <a:buFontTx/>
              <a:buAutoNum type="alphaLcParenR"/>
            </a:pPr>
            <a:r>
              <a:rPr lang="en-CA" sz="1800" smtClean="0"/>
              <a:t>That s/he was in desperate circumstances at the time of contract formation</a:t>
            </a:r>
          </a:p>
          <a:p>
            <a:pPr marL="1371600" lvl="2" indent="-457200" eaLnBrk="1" hangingPunct="1">
              <a:buFontTx/>
              <a:buAutoNum type="arabicParenR"/>
            </a:pPr>
            <a:r>
              <a:rPr lang="en-CA" sz="2000" smtClean="0"/>
              <a:t>That the contract is unfair or disadvantageous to the weaker party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138825B-57FA-425B-82B6-3183B7CC054F}" type="slidenum">
              <a:rPr lang="en-CA" smtClean="0"/>
              <a:pPr/>
              <a:t>24</a:t>
            </a:fld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smtClean="0">
                <a:solidFill>
                  <a:schemeClr val="tx2">
                    <a:satMod val="200000"/>
                  </a:schemeClr>
                </a:solidFill>
              </a:rPr>
              <a:t>Duress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mtClean="0"/>
              <a:t>Actual or threatened violence or imprisonment as a means of coercing a party to enter a contract</a:t>
            </a:r>
          </a:p>
          <a:p>
            <a:pPr eaLnBrk="1" hangingPunct="1"/>
            <a:r>
              <a:rPr lang="en-CA" smtClean="0"/>
              <a:t>Contract would be voidable at the option of the victim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DDDA239-0006-477C-A2F8-CC25AA685894}" type="slidenum">
              <a:rPr lang="en-CA" smtClean="0"/>
              <a:pPr/>
              <a:t>25</a:t>
            </a:fld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smtClean="0">
                <a:solidFill>
                  <a:schemeClr val="tx2">
                    <a:satMod val="200000"/>
                  </a:schemeClr>
                </a:solidFill>
              </a:rPr>
              <a:t>Rescission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CA" smtClean="0"/>
          </a:p>
          <a:p>
            <a:pPr eaLnBrk="1" hangingPunct="1"/>
            <a:r>
              <a:rPr lang="en-CA" smtClean="0"/>
              <a:t>It is NOT where an innocent party is discharged from his/her obligations under a contract because of the other party’s serious breach of contract or failure to perform under the contract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653F2F6-CCF0-4650-9E2D-74F3E7116BDE}" type="slidenum">
              <a:rPr lang="en-CA" smtClean="0"/>
              <a:pPr/>
              <a:t>3</a:t>
            </a:fld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smtClean="0">
                <a:solidFill>
                  <a:schemeClr val="tx2">
                    <a:satMod val="200000"/>
                  </a:schemeClr>
                </a:solidFill>
              </a:rPr>
              <a:t>Rescission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mtClean="0"/>
              <a:t>Court’s decision that even though a contract has been formed, it should not be enforced due to a defect</a:t>
            </a:r>
          </a:p>
          <a:p>
            <a:pPr eaLnBrk="1" hangingPunct="1"/>
            <a:r>
              <a:rPr lang="en-CA" smtClean="0"/>
              <a:t>Object:</a:t>
            </a:r>
          </a:p>
          <a:p>
            <a:pPr lvl="1" eaLnBrk="1" hangingPunct="1"/>
            <a:r>
              <a:rPr lang="en-CA" smtClean="0"/>
              <a:t>To place the parties as closely as possible back to their pre-contractual positions</a:t>
            </a:r>
          </a:p>
          <a:p>
            <a:pPr lvl="1" eaLnBrk="1" hangingPunct="1"/>
            <a:r>
              <a:rPr lang="en-CA" smtClean="0"/>
              <a:t>NOT damages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C1CD625-3349-4D31-B338-81069340E5EF}" type="slidenum">
              <a:rPr lang="en-CA" smtClean="0"/>
              <a:pPr/>
              <a:t>4</a:t>
            </a:fld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smtClean="0">
                <a:solidFill>
                  <a:schemeClr val="tx2">
                    <a:satMod val="200000"/>
                  </a:schemeClr>
                </a:solidFill>
              </a:rPr>
              <a:t>Mistake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mtClean="0"/>
              <a:t>Generally, types of mistake recognized in law:</a:t>
            </a:r>
          </a:p>
          <a:p>
            <a:pPr lvl="1" eaLnBrk="1" hangingPunct="1"/>
            <a:r>
              <a:rPr lang="en-CA" smtClean="0"/>
              <a:t>Mistake in the terms of the contract</a:t>
            </a:r>
          </a:p>
          <a:p>
            <a:pPr lvl="1" eaLnBrk="1" hangingPunct="1"/>
            <a:r>
              <a:rPr lang="en-CA" smtClean="0"/>
              <a:t>Mistake in assumptions about the subject matter of the contract</a:t>
            </a:r>
          </a:p>
          <a:p>
            <a:pPr lvl="1" eaLnBrk="1" hangingPunct="1"/>
            <a:r>
              <a:rPr lang="en-CA" smtClean="0"/>
              <a:t>Mistake about the identity of a party to the contract</a:t>
            </a:r>
          </a:p>
          <a:p>
            <a:pPr lvl="1" eaLnBrk="1" hangingPunct="1"/>
            <a:r>
              <a:rPr lang="en-CA" smtClean="0"/>
              <a:t>Mistakes about the nature of a signed document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3316BFC-1050-4B79-AB0B-BA1814231E48}" type="slidenum">
              <a:rPr lang="en-CA" smtClean="0"/>
              <a:pPr/>
              <a:t>5</a:t>
            </a:fld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smtClean="0">
                <a:solidFill>
                  <a:schemeClr val="tx2">
                    <a:satMod val="200000"/>
                  </a:schemeClr>
                </a:solidFill>
              </a:rPr>
              <a:t>Mistake in Terms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mtClean="0"/>
              <a:t>Typographical errors</a:t>
            </a:r>
          </a:p>
          <a:p>
            <a:pPr lvl="1" eaLnBrk="1" hangingPunct="1"/>
            <a:r>
              <a:rPr lang="en-CA" smtClean="0"/>
              <a:t>Test: Would a reasonable bystander recognize it as a mistake?</a:t>
            </a:r>
          </a:p>
          <a:p>
            <a:pPr lvl="1" eaLnBrk="1" hangingPunct="1"/>
            <a:r>
              <a:rPr lang="en-CA" smtClean="0"/>
              <a:t>If yes, then despite proper formation, K would not be enforceable – it would be </a:t>
            </a:r>
            <a:r>
              <a:rPr lang="en-CA" i="1" smtClean="0"/>
              <a:t>voidable</a:t>
            </a:r>
            <a:r>
              <a:rPr lang="en-CA" smtClean="0"/>
              <a:t> at the option of the party that made the mistake</a:t>
            </a:r>
            <a:endParaRPr lang="en-CA" i="1" smtClean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1E08D96-B666-4D4C-AB40-64FFC163EE8F}" type="slidenum">
              <a:rPr lang="en-CA" smtClean="0"/>
              <a:pPr/>
              <a:t>6</a:t>
            </a:fld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smtClean="0">
                <a:solidFill>
                  <a:schemeClr val="tx2">
                    <a:satMod val="200000"/>
                  </a:schemeClr>
                </a:solidFill>
              </a:rPr>
              <a:t>Mistake in Terms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mtClean="0"/>
              <a:t>Mistake when reducing the terms to writing</a:t>
            </a:r>
          </a:p>
          <a:p>
            <a:pPr eaLnBrk="1" hangingPunct="1"/>
            <a:r>
              <a:rPr lang="en-CA" smtClean="0"/>
              <a:t>Court may grant </a:t>
            </a:r>
            <a:r>
              <a:rPr lang="en-CA" i="1" smtClean="0"/>
              <a:t>rectification</a:t>
            </a:r>
            <a:r>
              <a:rPr lang="en-CA" smtClean="0"/>
              <a:t>, but only where:</a:t>
            </a:r>
          </a:p>
          <a:p>
            <a:pPr lvl="1" eaLnBrk="1" hangingPunct="1"/>
            <a:r>
              <a:rPr lang="en-CA" smtClean="0"/>
              <a:t>Court is satisfied that there was a complete agreement;</a:t>
            </a:r>
          </a:p>
          <a:p>
            <a:pPr lvl="1" eaLnBrk="1" hangingPunct="1"/>
            <a:r>
              <a:rPr lang="en-CA" smtClean="0"/>
              <a:t>The parties did not engage in further negotiations; and</a:t>
            </a:r>
          </a:p>
          <a:p>
            <a:pPr lvl="1" eaLnBrk="1" hangingPunct="1"/>
            <a:r>
              <a:rPr lang="en-CA" smtClean="0"/>
              <a:t>The change in the written document appears to be an error in recording.</a:t>
            </a:r>
          </a:p>
          <a:p>
            <a:pPr lvl="1" eaLnBrk="1" hangingPunct="1"/>
            <a:endParaRPr lang="en-CA" smtClean="0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A1F2668-EB4B-4BCB-8BC2-3E886B8FEF5B}" type="slidenum">
              <a:rPr lang="en-CA" smtClean="0"/>
              <a:pPr/>
              <a:t>7</a:t>
            </a:fld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smtClean="0">
                <a:solidFill>
                  <a:schemeClr val="tx2">
                    <a:satMod val="200000"/>
                  </a:schemeClr>
                </a:solidFill>
              </a:rPr>
              <a:t>Mistake in Terms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eaLnBrk="1" hangingPunct="1"/>
            <a:r>
              <a:rPr lang="en-CA" smtClean="0"/>
              <a:t>Ambiguity – multiple interpretations of the same term</a:t>
            </a:r>
          </a:p>
          <a:p>
            <a:pPr lvl="1" eaLnBrk="1" hangingPunct="1"/>
            <a:r>
              <a:rPr lang="en-CA" i="1" smtClean="0"/>
              <a:t>Raffles </a:t>
            </a:r>
            <a:r>
              <a:rPr lang="en-CA" smtClean="0"/>
              <a:t>v </a:t>
            </a:r>
            <a:r>
              <a:rPr lang="en-CA" i="1" smtClean="0"/>
              <a:t>Wichelhaus</a:t>
            </a:r>
            <a:r>
              <a:rPr lang="en-CA" smtClean="0"/>
              <a:t> (1864), 159 E.R 375</a:t>
            </a:r>
          </a:p>
          <a:p>
            <a:pPr lvl="2" eaLnBrk="1" hangingPunct="1"/>
            <a:r>
              <a:rPr lang="en-CA" smtClean="0"/>
              <a:t>A ship called “Peerless”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E69870C-E155-4A06-881C-A15823C1A45D}" type="slidenum">
              <a:rPr lang="en-CA" smtClean="0"/>
              <a:pPr/>
              <a:t>8</a:t>
            </a:fld>
            <a:endParaRPr lang="en-CA" smtClean="0"/>
          </a:p>
        </p:txBody>
      </p:sp>
      <p:pic>
        <p:nvPicPr>
          <p:cNvPr id="15365" name="Picture 5" descr="MC900251359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625" y="3860800"/>
            <a:ext cx="2016125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smtClean="0">
                <a:solidFill>
                  <a:schemeClr val="tx2">
                    <a:satMod val="200000"/>
                  </a:schemeClr>
                </a:solidFill>
              </a:rPr>
              <a:t>Mistake in Assumption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mtClean="0"/>
              <a:t>Refers to the subject matter of the contract</a:t>
            </a:r>
          </a:p>
          <a:p>
            <a:pPr eaLnBrk="1" hangingPunct="1"/>
            <a:endParaRPr lang="en-CA" smtClean="0"/>
          </a:p>
          <a:p>
            <a:pPr eaLnBrk="1" hangingPunct="1"/>
            <a:r>
              <a:rPr lang="en-CA" smtClean="0"/>
              <a:t>Mistake in assumption as to the existence of the subject matter – K is </a:t>
            </a:r>
            <a:r>
              <a:rPr lang="en-CA" i="1" smtClean="0"/>
              <a:t>void</a:t>
            </a:r>
          </a:p>
          <a:p>
            <a:pPr eaLnBrk="1" hangingPunct="1"/>
            <a:r>
              <a:rPr lang="en-CA" smtClean="0"/>
              <a:t>Mistake as to the value </a:t>
            </a:r>
          </a:p>
          <a:p>
            <a:pPr lvl="1" eaLnBrk="1" hangingPunct="1"/>
            <a:r>
              <a:rPr lang="en-CA" smtClean="0"/>
              <a:t>Court will not interfere in a fluctuating market</a:t>
            </a:r>
          </a:p>
          <a:p>
            <a:pPr lvl="1" eaLnBrk="1" hangingPunct="1"/>
            <a:r>
              <a:rPr lang="en-CA" smtClean="0"/>
              <a:t>Court will interfere if the mistake in value was present from the outset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61027F5-3815-416A-9D1C-94F2AE256265}" type="slidenum">
              <a:rPr lang="en-CA" smtClean="0"/>
              <a:pPr/>
              <a:t>9</a:t>
            </a:fld>
            <a:endParaRPr lang="en-C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451</TotalTime>
  <Words>1062</Words>
  <Application>Microsoft Office PowerPoint</Application>
  <PresentationFormat>On-screen Show (4:3)</PresentationFormat>
  <Paragraphs>152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Metro</vt:lpstr>
      <vt:lpstr>Slide 1</vt:lpstr>
      <vt:lpstr>Rescission</vt:lpstr>
      <vt:lpstr>Rescission</vt:lpstr>
      <vt:lpstr>Rescission</vt:lpstr>
      <vt:lpstr>Mistake</vt:lpstr>
      <vt:lpstr>Mistake in Terms</vt:lpstr>
      <vt:lpstr>Mistake in Terms</vt:lpstr>
      <vt:lpstr>Mistake in Terms</vt:lpstr>
      <vt:lpstr>Mistake in Assumption</vt:lpstr>
      <vt:lpstr>Mistake in Assumptions</vt:lpstr>
      <vt:lpstr>Mistake in Identity</vt:lpstr>
      <vt:lpstr>Mistake and Innocent 3rd Parties</vt:lpstr>
      <vt:lpstr>Mistake and Innocent 3Rd Parties</vt:lpstr>
      <vt:lpstr>Mistake and Innocent 3rd Parties</vt:lpstr>
      <vt:lpstr>Non Est Factum</vt:lpstr>
      <vt:lpstr>Misrepresentation</vt:lpstr>
      <vt:lpstr>Misrepresentation</vt:lpstr>
      <vt:lpstr>Misrepresentation</vt:lpstr>
      <vt:lpstr>Misrepresentation</vt:lpstr>
      <vt:lpstr>Misrepresentation</vt:lpstr>
      <vt:lpstr>Misrepresentation</vt:lpstr>
      <vt:lpstr>Undue Influence</vt:lpstr>
      <vt:lpstr>Undue Influence</vt:lpstr>
      <vt:lpstr>Undue Influence</vt:lpstr>
      <vt:lpstr>Duress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BU231</dc:title>
  <dc:creator>Valerie Irie</dc:creator>
  <cp:lastModifiedBy>Carole</cp:lastModifiedBy>
  <cp:revision>47</cp:revision>
  <dcterms:created xsi:type="dcterms:W3CDTF">2010-09-14T15:49:22Z</dcterms:created>
  <dcterms:modified xsi:type="dcterms:W3CDTF">2013-06-02T14:19:40Z</dcterms:modified>
</cp:coreProperties>
</file>