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 autoAdjust="0"/>
    <p:restoredTop sz="86433" autoAdjust="0"/>
  </p:normalViewPr>
  <p:slideViewPr>
    <p:cSldViewPr>
      <p:cViewPr>
        <p:scale>
          <a:sx n="70" d="100"/>
          <a:sy n="70" d="100"/>
        </p:scale>
        <p:origin x="-19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2013-06-25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Case Report Format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540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Circumvention of Potential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potential problems </a:t>
            </a:r>
            <a:r>
              <a:rPr lang="en-CA" i="1" dirty="0" smtClean="0"/>
              <a:t>with your recommendation</a:t>
            </a:r>
            <a:r>
              <a:rPr lang="en-CA" dirty="0" smtClean="0"/>
              <a:t>.</a:t>
            </a:r>
          </a:p>
          <a:p>
            <a:r>
              <a:rPr lang="en-CA" dirty="0" smtClean="0"/>
              <a:t>Suggest ways to overcome these problems (i.e., a contingency plan to address potential difficulties). </a:t>
            </a:r>
          </a:p>
          <a:p>
            <a:r>
              <a:rPr lang="en-CA" dirty="0" smtClean="0"/>
              <a:t>Be brief with this section.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689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 case report is marked?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no one correct answer.</a:t>
            </a:r>
          </a:p>
          <a:p>
            <a:r>
              <a:rPr lang="en-CA" dirty="0" smtClean="0"/>
              <a:t>But there are better and worse answers.</a:t>
            </a:r>
          </a:p>
          <a:p>
            <a:pPr lvl="1"/>
            <a:r>
              <a:rPr lang="en-CA" dirty="0" smtClean="0"/>
              <a:t>Quality of a case report hinges on the process you follow and how you communicate this process. </a:t>
            </a:r>
          </a:p>
          <a:p>
            <a:r>
              <a:rPr lang="en-CA" dirty="0" smtClean="0"/>
              <a:t>“A good case analysis will provides evidence that you have applied sound diagnostic skills to the correct information, considered a reasonable set of alternatives, and made a reasonable recommendation (Richardson 2008)”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3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2-4 pages without appendix</a:t>
            </a:r>
          </a:p>
          <a:p>
            <a:r>
              <a:rPr lang="en-US" dirty="0" smtClean="0"/>
              <a:t>Double spaced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Issue identification</a:t>
            </a:r>
          </a:p>
          <a:p>
            <a:r>
              <a:rPr lang="en-CA" dirty="0" smtClean="0"/>
              <a:t>Identification of key success factors</a:t>
            </a:r>
          </a:p>
          <a:p>
            <a:r>
              <a:rPr lang="en-CA" dirty="0" smtClean="0"/>
              <a:t>Identification of alternatives</a:t>
            </a:r>
          </a:p>
          <a:p>
            <a:r>
              <a:rPr lang="en-CA" dirty="0" smtClean="0"/>
              <a:t>Quantitative analysis</a:t>
            </a:r>
          </a:p>
          <a:p>
            <a:r>
              <a:rPr lang="en-CA" dirty="0" smtClean="0"/>
              <a:t>Sensitivity analysis</a:t>
            </a:r>
          </a:p>
          <a:p>
            <a:r>
              <a:rPr lang="en-CA" dirty="0" smtClean="0"/>
              <a:t>Qualitative analysis</a:t>
            </a:r>
          </a:p>
          <a:p>
            <a:r>
              <a:rPr lang="en-CA" dirty="0" smtClean="0"/>
              <a:t>Recommendation</a:t>
            </a:r>
          </a:p>
          <a:p>
            <a:r>
              <a:rPr lang="en-CA" dirty="0" smtClean="0"/>
              <a:t>Circumvention of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13134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Issue Identification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the most important issue(s) or problem(s) that must be resolved or decisions that must be made;</a:t>
            </a:r>
          </a:p>
          <a:p>
            <a:r>
              <a:rPr lang="en-CA" dirty="0" smtClean="0"/>
              <a:t>Sometimes more than one issue can be identified, in which case you should prioritize them (i.e., list them in order of importance).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SHORT section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428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Success Factors (KSFs)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term KSF can be used in different ways. </a:t>
            </a:r>
          </a:p>
          <a:p>
            <a:r>
              <a:rPr lang="en-CA" dirty="0" smtClean="0"/>
              <a:t>We adopt the following view of KSF:</a:t>
            </a:r>
          </a:p>
          <a:p>
            <a:pPr lvl="1"/>
            <a:r>
              <a:rPr lang="en-CA" dirty="0" smtClean="0"/>
              <a:t>Every organization has to find its own unique way to copy with its environment</a:t>
            </a:r>
          </a:p>
          <a:p>
            <a:pPr lvl="1"/>
            <a:r>
              <a:rPr lang="en-CA" dirty="0" smtClean="0"/>
              <a:t>Thus, KSFs are </a:t>
            </a:r>
            <a:r>
              <a:rPr lang="en-CA" i="1" dirty="0" smtClean="0"/>
              <a:t>organization-specific factors </a:t>
            </a:r>
            <a:r>
              <a:rPr lang="en-CA" dirty="0" smtClean="0"/>
              <a:t>that must be managed </a:t>
            </a:r>
            <a:r>
              <a:rPr lang="en-CA" dirty="0" smtClean="0"/>
              <a:t>successfully</a:t>
            </a:r>
          </a:p>
          <a:p>
            <a:pPr lvl="1"/>
            <a:r>
              <a:rPr lang="en-CA" dirty="0" smtClean="0"/>
              <a:t>Type 1: competitive advantage:</a:t>
            </a:r>
          </a:p>
          <a:p>
            <a:pPr lvl="2"/>
            <a:r>
              <a:rPr lang="en-CA" dirty="0" smtClean="0"/>
              <a:t>Quality service, speedy service, cheap prices</a:t>
            </a:r>
          </a:p>
          <a:p>
            <a:pPr lvl="1"/>
            <a:r>
              <a:rPr lang="en-CA" dirty="0" smtClean="0"/>
              <a:t>Type 2: main constraints or challenges being faced by the company</a:t>
            </a:r>
          </a:p>
          <a:p>
            <a:pPr lvl="2"/>
            <a:r>
              <a:rPr lang="en-CA" dirty="0" smtClean="0"/>
              <a:t>Must manage these effectively for the company to run successfully</a:t>
            </a:r>
          </a:p>
          <a:p>
            <a:pPr lvl="1"/>
            <a:r>
              <a:rPr lang="en-CA" dirty="0" smtClean="0"/>
              <a:t>Identif</a:t>
            </a:r>
            <a:r>
              <a:rPr lang="en-CA" dirty="0" smtClean="0"/>
              <a:t>y 3 to 6 KSFs</a:t>
            </a:r>
          </a:p>
          <a:p>
            <a:pPr marL="41148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9363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Identification of Alternatives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at least two alternatives:</a:t>
            </a:r>
          </a:p>
          <a:p>
            <a:pPr lvl="1"/>
            <a:r>
              <a:rPr lang="en-CA" dirty="0" smtClean="0"/>
              <a:t>The alternatives should be reasonable and feasible given the context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Should they take the order… should we not</a:t>
            </a:r>
            <a:endParaRPr lang="en-CA" dirty="0" smtClean="0"/>
          </a:p>
          <a:p>
            <a:pPr marL="411480" lvl="1" indent="0">
              <a:buNone/>
            </a:pPr>
            <a:r>
              <a:rPr lang="en-CA" dirty="0" smtClean="0"/>
              <a:t>BRIEF</a:t>
            </a:r>
          </a:p>
          <a:p>
            <a:pPr marL="411480" lvl="1" indent="0">
              <a:buNone/>
            </a:pPr>
            <a:r>
              <a:rPr lang="en-CA" dirty="0" smtClean="0"/>
              <a:t>Always write in full sentences</a:t>
            </a:r>
          </a:p>
          <a:p>
            <a:pPr marL="41148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8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Quantitative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purpose of this section is to compare the financial outcome of each alternative. </a:t>
            </a:r>
          </a:p>
          <a:p>
            <a:r>
              <a:rPr lang="en-CA" dirty="0" smtClean="0"/>
              <a:t>This section typically weighs most</a:t>
            </a:r>
            <a:r>
              <a:rPr lang="en-CA" dirty="0" smtClean="0"/>
              <a:t>. (35-40%)</a:t>
            </a:r>
          </a:p>
          <a:p>
            <a:r>
              <a:rPr lang="en-CA" dirty="0" smtClean="0"/>
              <a:t>Financial consequences of all the identified alternatives</a:t>
            </a:r>
          </a:p>
          <a:p>
            <a:r>
              <a:rPr lang="en-CA" dirty="0" smtClean="0"/>
              <a:t>Use the tools we’ve learned and quantitatively compare alternatives</a:t>
            </a:r>
          </a:p>
          <a:p>
            <a:r>
              <a:rPr lang="en-CA" dirty="0" smtClean="0"/>
              <a:t>Use tables, figures </a:t>
            </a:r>
            <a:r>
              <a:rPr lang="en-CA" dirty="0" smtClean="0">
                <a:sym typeface="Wingdings"/>
              </a:rPr>
              <a:t> put in the appendix</a:t>
            </a:r>
          </a:p>
          <a:p>
            <a:r>
              <a:rPr lang="en-CA" dirty="0" smtClean="0">
                <a:sym typeface="Wingdings"/>
              </a:rPr>
              <a:t>Report should be textual, reads and flows well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3954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Sensitivity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Pick a </a:t>
            </a:r>
            <a:r>
              <a:rPr lang="en-CA" i="1" dirty="0" smtClean="0"/>
              <a:t>key </a:t>
            </a:r>
            <a:r>
              <a:rPr lang="en-CA" dirty="0" smtClean="0"/>
              <a:t>estimate (e.g., unit direct labor cost) to vary and re-do the quantitative analysis to see whether the conclusion holds, or to identify the range over which the conclusion holds. </a:t>
            </a:r>
          </a:p>
          <a:p>
            <a:r>
              <a:rPr lang="en-CA" dirty="0" smtClean="0"/>
              <a:t>If the decision changes as a result of the change in that key estimate, we say that the decision is sensitive to that estimate.</a:t>
            </a:r>
          </a:p>
          <a:p>
            <a:r>
              <a:rPr lang="en-CA" dirty="0" smtClean="0"/>
              <a:t>Examples: </a:t>
            </a:r>
            <a:r>
              <a:rPr lang="en-CA" dirty="0"/>
              <a:t>W</a:t>
            </a:r>
            <a:r>
              <a:rPr lang="en-CA" dirty="0" smtClean="0"/>
              <a:t>hat if unit </a:t>
            </a:r>
            <a:r>
              <a:rPr lang="en-CA" dirty="0"/>
              <a:t>l</a:t>
            </a:r>
            <a:r>
              <a:rPr lang="en-CA" dirty="0" smtClean="0"/>
              <a:t>abour cost increases by 10% next year due to the higher demand for skillful workers? Or, what is the highest unit labour cost under which Alternative A is preferred</a:t>
            </a:r>
            <a:r>
              <a:rPr lang="en-CA" dirty="0" smtClean="0"/>
              <a:t>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400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Qualitative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the non-financial consequences of the alternatives:</a:t>
            </a:r>
          </a:p>
          <a:p>
            <a:pPr lvl="1"/>
            <a:r>
              <a:rPr lang="en-CA" dirty="0" smtClean="0"/>
              <a:t>One way to present your qualitative analysis is to identify the important pros and cons of the alternatives. </a:t>
            </a:r>
          </a:p>
          <a:p>
            <a:pPr lvl="1"/>
            <a:r>
              <a:rPr lang="en-CA" dirty="0" smtClean="0"/>
              <a:t>You may analyze the alternatives in light of the key success factors (e.g., will this alternative fit with the KSFs?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At least 3 or 4 factors</a:t>
            </a:r>
          </a:p>
          <a:p>
            <a:pPr lvl="1"/>
            <a:r>
              <a:rPr lang="en-CA" dirty="0" smtClean="0"/>
              <a:t>Consider any non-financial factors that seem important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471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your recommendation using 1-2 sentences.</a:t>
            </a:r>
          </a:p>
          <a:p>
            <a:r>
              <a:rPr lang="en-CA" dirty="0" smtClean="0"/>
              <a:t>State briefly the justification for your recommendation: </a:t>
            </a:r>
          </a:p>
          <a:p>
            <a:pPr lvl="1"/>
            <a:r>
              <a:rPr lang="en-CA" dirty="0" smtClean="0"/>
              <a:t>Your recommendation should flow out of your quantitative and qualitative analyses.</a:t>
            </a:r>
          </a:p>
          <a:p>
            <a:r>
              <a:rPr lang="en-CA" dirty="0"/>
              <a:t>The recommendation is a summary of your </a:t>
            </a:r>
            <a:r>
              <a:rPr lang="en-CA" dirty="0" smtClean="0"/>
              <a:t>analysis, so do not add any additional reasons or details in this section! </a:t>
            </a:r>
            <a:endParaRPr lang="en-CA" dirty="0" smtClean="0"/>
          </a:p>
          <a:p>
            <a:r>
              <a:rPr lang="en-CA" dirty="0" smtClean="0"/>
              <a:t>Brief </a:t>
            </a:r>
            <a:r>
              <a:rPr lang="en-CA" dirty="0" smtClean="0">
                <a:sym typeface="Wingdings"/>
              </a:rPr>
              <a:t> two sentences are enough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72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369</TotalTime>
  <Words>628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Case Report Format</vt:lpstr>
      <vt:lpstr>Outline</vt:lpstr>
      <vt:lpstr>Issue Identification</vt:lpstr>
      <vt:lpstr>Key Success Factors (KSFs)</vt:lpstr>
      <vt:lpstr>Identification of Alternatives</vt:lpstr>
      <vt:lpstr>Quantitative Analysis</vt:lpstr>
      <vt:lpstr>Sensitivity Analysis</vt:lpstr>
      <vt:lpstr>Qualitative Analysis</vt:lpstr>
      <vt:lpstr>Recommendation</vt:lpstr>
      <vt:lpstr>Circumvention of Potential Problems</vt:lpstr>
      <vt:lpstr>How a case report is marked?</vt:lpstr>
      <vt:lpstr>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Format</dc:title>
  <dc:creator>laguo</dc:creator>
  <cp:lastModifiedBy>George</cp:lastModifiedBy>
  <cp:revision>37</cp:revision>
  <dcterms:created xsi:type="dcterms:W3CDTF">2006-08-16T00:00:00Z</dcterms:created>
  <dcterms:modified xsi:type="dcterms:W3CDTF">2013-06-25T23:07:59Z</dcterms:modified>
</cp:coreProperties>
</file>