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sldIdLst>
    <p:sldId id="256" r:id="rId2"/>
    <p:sldId id="268" r:id="rId3"/>
    <p:sldId id="258" r:id="rId4"/>
    <p:sldId id="261" r:id="rId5"/>
    <p:sldId id="260" r:id="rId6"/>
    <p:sldId id="267" r:id="rId7"/>
    <p:sldId id="259" r:id="rId8"/>
    <p:sldId id="275" r:id="rId9"/>
    <p:sldId id="264" r:id="rId10"/>
    <p:sldId id="270" r:id="rId11"/>
    <p:sldId id="273" r:id="rId12"/>
    <p:sldId id="274" r:id="rId13"/>
    <p:sldId id="269" r:id="rId14"/>
    <p:sldId id="257"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5610"/>
  </p:normalViewPr>
  <p:slideViewPr>
    <p:cSldViewPr snapToGrid="0" snapToObjects="1">
      <p:cViewPr varScale="1">
        <p:scale>
          <a:sx n="80" d="100"/>
          <a:sy n="80" d="100"/>
        </p:scale>
        <p:origin x="24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55602D-883D-CC4D-93B3-DEDFCD22325B}" type="datetimeFigureOut">
              <a:rPr lang="en-US" smtClean="0"/>
              <a:t>3/22/21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BC6DBA-3023-8A45-AEFA-36DB5A24FF80}" type="slidenum">
              <a:rPr lang="en-US" smtClean="0"/>
              <a:t>‹#›</a:t>
            </a:fld>
            <a:endParaRPr lang="en-US"/>
          </a:p>
        </p:txBody>
      </p:sp>
    </p:spTree>
    <p:extLst>
      <p:ext uri="{BB962C8B-B14F-4D97-AF65-F5344CB8AC3E}">
        <p14:creationId xmlns:p14="http://schemas.microsoft.com/office/powerpoint/2010/main" val="2899080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Fig. 3. The life cycle of SARS-CoV-2 in host cells; begins its life cycle when S protein binds to the cellular receptor ACE2. After receptor binding, the conformation change in the S protein facilitates viral envelope fusion with the cell membrane through the endosomal pathway. Then SARS-CoV-2 releases RNA into the host cell. Genome RNA is translated into viral replicase polyproteins pp1a and 1ab, which are then cleaved into small products by viral proteinases. The polymerase produces a series of </a:t>
            </a:r>
            <a:r>
              <a:rPr lang="en-US" dirty="0" err="1"/>
              <a:t>subgenomic</a:t>
            </a:r>
            <a:r>
              <a:rPr lang="en-US" dirty="0"/>
              <a:t> mRNAs by discontinuous transcription and finally translated into relevant viral proteins. Viral proteins and genome RNA are subsequently assembled into virions in the ER and Golgi and then transported via vesicles and released out of the cell. ACE2, angiotensin-converting enzyme 2; ER, endoplasmic reticulum; ERGIC, ER–Golgi intermediate compartment.</a:t>
            </a:r>
          </a:p>
        </p:txBody>
      </p:sp>
      <p:sp>
        <p:nvSpPr>
          <p:cNvPr id="4" name="Slide Number Placeholder 3"/>
          <p:cNvSpPr>
            <a:spLocks noGrp="1"/>
          </p:cNvSpPr>
          <p:nvPr>
            <p:ph type="sldNum" sz="quarter" idx="5"/>
          </p:nvPr>
        </p:nvSpPr>
        <p:spPr/>
        <p:txBody>
          <a:bodyPr/>
          <a:lstStyle/>
          <a:p>
            <a:fld id="{05BC6DBA-3023-8A45-AEFA-36DB5A24FF80}" type="slidenum">
              <a:rPr lang="en-US" smtClean="0"/>
              <a:t>5</a:t>
            </a:fld>
            <a:endParaRPr lang="en-US"/>
          </a:p>
        </p:txBody>
      </p:sp>
    </p:spTree>
    <p:extLst>
      <p:ext uri="{BB962C8B-B14F-4D97-AF65-F5344CB8AC3E}">
        <p14:creationId xmlns:p14="http://schemas.microsoft.com/office/powerpoint/2010/main" val="3628400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8A62DC-34B9-8C44-926F-1DFCE40A3D12}" type="datetimeFigureOut">
              <a:rPr lang="en-US" smtClean="0"/>
              <a:t>3/22/21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743758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A62DC-34B9-8C44-926F-1DFCE40A3D12}" type="datetimeFigureOut">
              <a:rPr lang="en-US" smtClean="0"/>
              <a:t>3/22/21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1397444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A62DC-34B9-8C44-926F-1DFCE40A3D12}" type="datetimeFigureOut">
              <a:rPr lang="en-US" smtClean="0"/>
              <a:t>3/22/21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1415514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A62DC-34B9-8C44-926F-1DFCE40A3D12}" type="datetimeFigureOut">
              <a:rPr lang="en-US" smtClean="0"/>
              <a:t>3/22/21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2000569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8A62DC-34B9-8C44-926F-1DFCE40A3D12}" type="datetimeFigureOut">
              <a:rPr lang="en-US" smtClean="0"/>
              <a:t>3/22/21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3343530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8A62DC-34B9-8C44-926F-1DFCE40A3D12}" type="datetimeFigureOut">
              <a:rPr lang="en-US" smtClean="0"/>
              <a:t>3/22/21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260907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8A62DC-34B9-8C44-926F-1DFCE40A3D12}" type="datetimeFigureOut">
              <a:rPr lang="en-US" smtClean="0"/>
              <a:t>3/22/21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243090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8A62DC-34B9-8C44-926F-1DFCE40A3D12}" type="datetimeFigureOut">
              <a:rPr lang="en-US" smtClean="0"/>
              <a:t>3/22/21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3481314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8A62DC-34B9-8C44-926F-1DFCE40A3D12}" type="datetimeFigureOut">
              <a:rPr lang="en-US" smtClean="0"/>
              <a:t>3/22/21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3503728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8A62DC-34B9-8C44-926F-1DFCE40A3D12}" type="datetimeFigureOut">
              <a:rPr lang="en-US" smtClean="0"/>
              <a:t>3/22/21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834599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8A62DC-34B9-8C44-926F-1DFCE40A3D12}" type="datetimeFigureOut">
              <a:rPr lang="en-US" smtClean="0"/>
              <a:t>3/22/21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3415384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8A62DC-34B9-8C44-926F-1DFCE40A3D12}" type="datetimeFigureOut">
              <a:rPr lang="en-US" smtClean="0"/>
              <a:t>3/22/21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4FABD7-D190-DB49-B4D7-1E06951B23FA}" type="slidenum">
              <a:rPr lang="en-US" smtClean="0"/>
              <a:t>‹#›</a:t>
            </a:fld>
            <a:endParaRPr lang="en-US"/>
          </a:p>
        </p:txBody>
      </p:sp>
    </p:spTree>
    <p:extLst>
      <p:ext uri="{BB962C8B-B14F-4D97-AF65-F5344CB8AC3E}">
        <p14:creationId xmlns:p14="http://schemas.microsoft.com/office/powerpoint/2010/main" val="17658732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itol.embl.de/"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ncbi.nlm.nih.gov/Taxonomy/Browser/wwwtax.cgi?mode=Info&amp;id=2697049&amp;lvl=3&amp;lin=f&amp;keep=1&amp;srchmode=1&amp;unlock"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7C483-B2DF-7248-9887-BA9AFC32AA83}"/>
              </a:ext>
            </a:extLst>
          </p:cNvPr>
          <p:cNvSpPr>
            <a:spLocks noGrp="1"/>
          </p:cNvSpPr>
          <p:nvPr>
            <p:ph type="ctrTitle"/>
          </p:nvPr>
        </p:nvSpPr>
        <p:spPr>
          <a:xfrm>
            <a:off x="685800" y="1122363"/>
            <a:ext cx="7772400" cy="1793832"/>
          </a:xfrm>
        </p:spPr>
        <p:txBody>
          <a:bodyPr>
            <a:normAutofit/>
          </a:bodyPr>
          <a:lstStyle/>
          <a:p>
            <a:r>
              <a:rPr lang="en-US" dirty="0"/>
              <a:t>Phylogenetic tree practice</a:t>
            </a:r>
          </a:p>
        </p:txBody>
      </p:sp>
      <p:sp>
        <p:nvSpPr>
          <p:cNvPr id="3" name="Subtitle 2">
            <a:extLst>
              <a:ext uri="{FF2B5EF4-FFF2-40B4-BE49-F238E27FC236}">
                <a16:creationId xmlns:a16="http://schemas.microsoft.com/office/drawing/2014/main" id="{996E5623-F89B-B744-BE15-3CF85EDAC26B}"/>
              </a:ext>
            </a:extLst>
          </p:cNvPr>
          <p:cNvSpPr>
            <a:spLocks noGrp="1"/>
          </p:cNvSpPr>
          <p:nvPr>
            <p:ph type="subTitle" idx="1"/>
          </p:nvPr>
        </p:nvSpPr>
        <p:spPr>
          <a:xfrm>
            <a:off x="1143000" y="3109668"/>
            <a:ext cx="6858000" cy="3138731"/>
          </a:xfrm>
        </p:spPr>
        <p:txBody>
          <a:bodyPr>
            <a:noAutofit/>
          </a:bodyPr>
          <a:lstStyle/>
          <a:p>
            <a:r>
              <a:rPr lang="en-US" sz="2800" dirty="0"/>
              <a:t>Bioinformatics Applications (PLPTH813)</a:t>
            </a:r>
          </a:p>
          <a:p>
            <a:endParaRPr lang="en-US" sz="2800" dirty="0"/>
          </a:p>
          <a:p>
            <a:endParaRPr lang="en-US" sz="2800" dirty="0"/>
          </a:p>
          <a:p>
            <a:r>
              <a:rPr lang="en-US" sz="3200" dirty="0" err="1"/>
              <a:t>Sanzhen</a:t>
            </a:r>
            <a:r>
              <a:rPr lang="en-US" sz="3200" dirty="0"/>
              <a:t> Liu</a:t>
            </a:r>
          </a:p>
          <a:p>
            <a:r>
              <a:rPr lang="en-US" sz="3200" dirty="0"/>
              <a:t>3/23/2021</a:t>
            </a:r>
          </a:p>
        </p:txBody>
      </p:sp>
    </p:spTree>
    <p:extLst>
      <p:ext uri="{BB962C8B-B14F-4D97-AF65-F5344CB8AC3E}">
        <p14:creationId xmlns:p14="http://schemas.microsoft.com/office/powerpoint/2010/main" val="3405141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919CE-B243-524C-874B-A33CC022852A}"/>
              </a:ext>
            </a:extLst>
          </p:cNvPr>
          <p:cNvSpPr>
            <a:spLocks noGrp="1"/>
          </p:cNvSpPr>
          <p:nvPr>
            <p:ph type="title"/>
          </p:nvPr>
        </p:nvSpPr>
        <p:spPr>
          <a:xfrm>
            <a:off x="628650" y="203342"/>
            <a:ext cx="7886700" cy="1325563"/>
          </a:xfrm>
        </p:spPr>
        <p:txBody>
          <a:bodyPr vert="horz" lIns="91440" tIns="45720" rIns="91440" bIns="45720" rtlCol="0" anchor="ctr">
            <a:noAutofit/>
          </a:bodyPr>
          <a:lstStyle/>
          <a:p>
            <a:r>
              <a:rPr lang="en-US" sz="3200" dirty="0" err="1"/>
              <a:t>Clustalw</a:t>
            </a:r>
            <a:r>
              <a:rPr lang="en-US" sz="3200" dirty="0"/>
              <a:t> </a:t>
            </a:r>
            <a:r>
              <a:rPr lang="en-US" sz="2400" dirty="0"/>
              <a:t>(/homes/liu3zhen/software/</a:t>
            </a:r>
            <a:r>
              <a:rPr lang="en-US" sz="2400" dirty="0" err="1"/>
              <a:t>clustalw</a:t>
            </a:r>
            <a:r>
              <a:rPr lang="en-US" sz="2400" dirty="0"/>
              <a:t>/</a:t>
            </a:r>
            <a:r>
              <a:rPr lang="en-US" sz="2400" dirty="0" err="1"/>
              <a:t>clustalw</a:t>
            </a:r>
            <a:r>
              <a:rPr lang="en-US" sz="2400" dirty="0"/>
              <a:t>/clustalw2)</a:t>
            </a:r>
          </a:p>
        </p:txBody>
      </p:sp>
      <p:sp>
        <p:nvSpPr>
          <p:cNvPr id="4" name="Rectangle 3">
            <a:extLst>
              <a:ext uri="{FF2B5EF4-FFF2-40B4-BE49-F238E27FC236}">
                <a16:creationId xmlns:a16="http://schemas.microsoft.com/office/drawing/2014/main" id="{78C9818D-2335-424A-B1C7-06AEEDC77AC7}"/>
              </a:ext>
            </a:extLst>
          </p:cNvPr>
          <p:cNvSpPr/>
          <p:nvPr/>
        </p:nvSpPr>
        <p:spPr>
          <a:xfrm>
            <a:off x="4771420" y="1863719"/>
            <a:ext cx="3889979" cy="610203"/>
          </a:xfrm>
          <a:prstGeom prst="rect">
            <a:avLst/>
          </a:prstGeom>
        </p:spPr>
        <p:txBody>
          <a:bodyPr vert="horz" lIns="91440" tIns="45720" rIns="91440" bIns="45720" rtlCol="0">
            <a:noAutofit/>
          </a:bodyPr>
          <a:lstStyle/>
          <a:p>
            <a:pPr defTabSz="914400">
              <a:lnSpc>
                <a:spcPct val="90000"/>
              </a:lnSpc>
              <a:spcAft>
                <a:spcPts val="600"/>
              </a:spcAft>
            </a:pPr>
            <a:r>
              <a:rPr lang="en-US" sz="2800" dirty="0"/>
              <a:t>SARS_CoV2_isolates.fasta</a:t>
            </a:r>
            <a:endParaRPr lang="en-US" sz="2800" dirty="0">
              <a:effectLst/>
            </a:endParaRPr>
          </a:p>
        </p:txBody>
      </p:sp>
      <p:pic>
        <p:nvPicPr>
          <p:cNvPr id="8" name="Picture 7" descr="Text&#10;&#10;Description automatically generated">
            <a:extLst>
              <a:ext uri="{FF2B5EF4-FFF2-40B4-BE49-F238E27FC236}">
                <a16:creationId xmlns:a16="http://schemas.microsoft.com/office/drawing/2014/main" id="{C1C0D304-1CC7-7142-B56D-157372CFCF6E}"/>
              </a:ext>
            </a:extLst>
          </p:cNvPr>
          <p:cNvPicPr>
            <a:picLocks noChangeAspect="1"/>
          </p:cNvPicPr>
          <p:nvPr/>
        </p:nvPicPr>
        <p:blipFill>
          <a:blip r:embed="rId2"/>
          <a:stretch>
            <a:fillRect/>
          </a:stretch>
        </p:blipFill>
        <p:spPr>
          <a:xfrm>
            <a:off x="256699" y="1547952"/>
            <a:ext cx="4479341" cy="2120900"/>
          </a:xfrm>
          <a:prstGeom prst="rect">
            <a:avLst/>
          </a:prstGeom>
        </p:spPr>
      </p:pic>
      <p:pic>
        <p:nvPicPr>
          <p:cNvPr id="6" name="Picture 5" descr="Text&#10;&#10;Description automatically generated">
            <a:extLst>
              <a:ext uri="{FF2B5EF4-FFF2-40B4-BE49-F238E27FC236}">
                <a16:creationId xmlns:a16="http://schemas.microsoft.com/office/drawing/2014/main" id="{3B5B6F05-1DEC-FA4E-B1B0-AE4DB25E3997}"/>
              </a:ext>
            </a:extLst>
          </p:cNvPr>
          <p:cNvPicPr>
            <a:picLocks noChangeAspect="1"/>
          </p:cNvPicPr>
          <p:nvPr/>
        </p:nvPicPr>
        <p:blipFill>
          <a:blip r:embed="rId3"/>
          <a:stretch>
            <a:fillRect/>
          </a:stretch>
        </p:blipFill>
        <p:spPr>
          <a:xfrm>
            <a:off x="2603906" y="2762729"/>
            <a:ext cx="6245100" cy="3856349"/>
          </a:xfrm>
          <a:prstGeom prst="rect">
            <a:avLst/>
          </a:prstGeom>
        </p:spPr>
      </p:pic>
      <p:sp>
        <p:nvSpPr>
          <p:cNvPr id="9" name="Rectangle 8">
            <a:extLst>
              <a:ext uri="{FF2B5EF4-FFF2-40B4-BE49-F238E27FC236}">
                <a16:creationId xmlns:a16="http://schemas.microsoft.com/office/drawing/2014/main" id="{B499D72F-A7B8-BA40-92A8-BBD4D9E8AE4F}"/>
              </a:ext>
            </a:extLst>
          </p:cNvPr>
          <p:cNvSpPr/>
          <p:nvPr/>
        </p:nvSpPr>
        <p:spPr>
          <a:xfrm>
            <a:off x="328246" y="1861115"/>
            <a:ext cx="3036277" cy="3086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3550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919CE-B243-524C-874B-A33CC022852A}"/>
              </a:ext>
            </a:extLst>
          </p:cNvPr>
          <p:cNvSpPr>
            <a:spLocks noGrp="1"/>
          </p:cNvSpPr>
          <p:nvPr>
            <p:ph type="title"/>
          </p:nvPr>
        </p:nvSpPr>
        <p:spPr>
          <a:xfrm>
            <a:off x="628650" y="203342"/>
            <a:ext cx="7886700" cy="1325563"/>
          </a:xfrm>
        </p:spPr>
        <p:txBody>
          <a:bodyPr vert="horz" lIns="91440" tIns="45720" rIns="91440" bIns="45720" rtlCol="0" anchor="ctr">
            <a:noAutofit/>
          </a:bodyPr>
          <a:lstStyle/>
          <a:p>
            <a:r>
              <a:rPr lang="en-US" sz="3200" dirty="0" err="1"/>
              <a:t>Clustalw</a:t>
            </a:r>
            <a:r>
              <a:rPr lang="en-US" sz="3200" dirty="0"/>
              <a:t> </a:t>
            </a:r>
            <a:r>
              <a:rPr lang="en-US" sz="2400" dirty="0"/>
              <a:t>(/homes/liu3zhen/software/</a:t>
            </a:r>
            <a:r>
              <a:rPr lang="en-US" sz="2400" dirty="0" err="1"/>
              <a:t>clustalw</a:t>
            </a:r>
            <a:r>
              <a:rPr lang="en-US" sz="2400" dirty="0"/>
              <a:t>/</a:t>
            </a:r>
            <a:r>
              <a:rPr lang="en-US" sz="2400" dirty="0" err="1"/>
              <a:t>clustalw</a:t>
            </a:r>
            <a:r>
              <a:rPr lang="en-US" sz="2400" dirty="0"/>
              <a:t>/clustalw2)</a:t>
            </a:r>
          </a:p>
        </p:txBody>
      </p:sp>
      <p:sp>
        <p:nvSpPr>
          <p:cNvPr id="4" name="Rectangle 3">
            <a:extLst>
              <a:ext uri="{FF2B5EF4-FFF2-40B4-BE49-F238E27FC236}">
                <a16:creationId xmlns:a16="http://schemas.microsoft.com/office/drawing/2014/main" id="{78C9818D-2335-424A-B1C7-06AEEDC77AC7}"/>
              </a:ext>
            </a:extLst>
          </p:cNvPr>
          <p:cNvSpPr/>
          <p:nvPr/>
        </p:nvSpPr>
        <p:spPr>
          <a:xfrm>
            <a:off x="4771420" y="1863719"/>
            <a:ext cx="3889979" cy="610203"/>
          </a:xfrm>
          <a:prstGeom prst="rect">
            <a:avLst/>
          </a:prstGeom>
        </p:spPr>
        <p:txBody>
          <a:bodyPr vert="horz" lIns="91440" tIns="45720" rIns="91440" bIns="45720" rtlCol="0">
            <a:noAutofit/>
          </a:bodyPr>
          <a:lstStyle/>
          <a:p>
            <a:pPr defTabSz="914400">
              <a:lnSpc>
                <a:spcPct val="90000"/>
              </a:lnSpc>
              <a:spcAft>
                <a:spcPts val="600"/>
              </a:spcAft>
            </a:pPr>
            <a:r>
              <a:rPr lang="en-US" sz="2800" dirty="0"/>
              <a:t>SARS_CoV2_isolates.fasta</a:t>
            </a:r>
            <a:endParaRPr lang="en-US" sz="2800" dirty="0">
              <a:effectLst/>
            </a:endParaRPr>
          </a:p>
        </p:txBody>
      </p:sp>
      <p:pic>
        <p:nvPicPr>
          <p:cNvPr id="8" name="Picture 7" descr="Text&#10;&#10;Description automatically generated">
            <a:extLst>
              <a:ext uri="{FF2B5EF4-FFF2-40B4-BE49-F238E27FC236}">
                <a16:creationId xmlns:a16="http://schemas.microsoft.com/office/drawing/2014/main" id="{C1C0D304-1CC7-7142-B56D-157372CFCF6E}"/>
              </a:ext>
            </a:extLst>
          </p:cNvPr>
          <p:cNvPicPr>
            <a:picLocks noChangeAspect="1"/>
          </p:cNvPicPr>
          <p:nvPr/>
        </p:nvPicPr>
        <p:blipFill>
          <a:blip r:embed="rId2"/>
          <a:stretch>
            <a:fillRect/>
          </a:stretch>
        </p:blipFill>
        <p:spPr>
          <a:xfrm>
            <a:off x="256699" y="1547952"/>
            <a:ext cx="4479341" cy="2120900"/>
          </a:xfrm>
          <a:prstGeom prst="rect">
            <a:avLst/>
          </a:prstGeom>
        </p:spPr>
      </p:pic>
      <p:sp>
        <p:nvSpPr>
          <p:cNvPr id="9" name="Rectangle 8">
            <a:extLst>
              <a:ext uri="{FF2B5EF4-FFF2-40B4-BE49-F238E27FC236}">
                <a16:creationId xmlns:a16="http://schemas.microsoft.com/office/drawing/2014/main" id="{B499D72F-A7B8-BA40-92A8-BBD4D9E8AE4F}"/>
              </a:ext>
            </a:extLst>
          </p:cNvPr>
          <p:cNvSpPr/>
          <p:nvPr/>
        </p:nvSpPr>
        <p:spPr>
          <a:xfrm>
            <a:off x="328246" y="2318312"/>
            <a:ext cx="3036277" cy="3086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Text&#10;&#10;Description automatically generated">
            <a:extLst>
              <a:ext uri="{FF2B5EF4-FFF2-40B4-BE49-F238E27FC236}">
                <a16:creationId xmlns:a16="http://schemas.microsoft.com/office/drawing/2014/main" id="{CBABC5C6-8330-4548-AD72-71A29A8F2AE6}"/>
              </a:ext>
            </a:extLst>
          </p:cNvPr>
          <p:cNvPicPr>
            <a:picLocks noChangeAspect="1"/>
          </p:cNvPicPr>
          <p:nvPr/>
        </p:nvPicPr>
        <p:blipFill>
          <a:blip r:embed="rId3"/>
          <a:stretch>
            <a:fillRect/>
          </a:stretch>
        </p:blipFill>
        <p:spPr>
          <a:xfrm>
            <a:off x="256699" y="3797958"/>
            <a:ext cx="8839200" cy="2768600"/>
          </a:xfrm>
          <a:prstGeom prst="rect">
            <a:avLst/>
          </a:prstGeom>
        </p:spPr>
      </p:pic>
    </p:spTree>
    <p:extLst>
      <p:ext uri="{BB962C8B-B14F-4D97-AF65-F5344CB8AC3E}">
        <p14:creationId xmlns:p14="http://schemas.microsoft.com/office/powerpoint/2010/main" val="3828898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7744C-C21E-3744-B061-ABE929F0184E}"/>
              </a:ext>
            </a:extLst>
          </p:cNvPr>
          <p:cNvSpPr>
            <a:spLocks noGrp="1"/>
          </p:cNvSpPr>
          <p:nvPr>
            <p:ph type="title"/>
          </p:nvPr>
        </p:nvSpPr>
        <p:spPr>
          <a:xfrm>
            <a:off x="628650" y="365126"/>
            <a:ext cx="7886700" cy="901001"/>
          </a:xfrm>
        </p:spPr>
        <p:txBody>
          <a:bodyPr/>
          <a:lstStyle/>
          <a:p>
            <a:pPr algn="ctr"/>
            <a:r>
              <a:rPr lang="en-US" dirty="0"/>
              <a:t>Output and visualization</a:t>
            </a:r>
          </a:p>
        </p:txBody>
      </p:sp>
      <p:sp>
        <p:nvSpPr>
          <p:cNvPr id="3" name="Content Placeholder 2">
            <a:extLst>
              <a:ext uri="{FF2B5EF4-FFF2-40B4-BE49-F238E27FC236}">
                <a16:creationId xmlns:a16="http://schemas.microsoft.com/office/drawing/2014/main" id="{B8025E2D-84A0-1C4E-8916-4A00B7C7E1DE}"/>
              </a:ext>
            </a:extLst>
          </p:cNvPr>
          <p:cNvSpPr>
            <a:spLocks noGrp="1"/>
          </p:cNvSpPr>
          <p:nvPr>
            <p:ph idx="1"/>
          </p:nvPr>
        </p:nvSpPr>
        <p:spPr>
          <a:xfrm>
            <a:off x="419832" y="5270438"/>
            <a:ext cx="7886700" cy="1140381"/>
          </a:xfrm>
        </p:spPr>
        <p:txBody>
          <a:bodyPr>
            <a:noAutofit/>
          </a:bodyPr>
          <a:lstStyle/>
          <a:p>
            <a:pPr marL="0" indent="0">
              <a:buNone/>
            </a:pPr>
            <a:r>
              <a:rPr lang="en-US" sz="3200" dirty="0"/>
              <a:t>Output tree: SARS_CoV2_isolates.phb</a:t>
            </a:r>
          </a:p>
          <a:p>
            <a:pPr marL="0" indent="0">
              <a:buNone/>
            </a:pPr>
            <a:r>
              <a:rPr lang="en-US" sz="3200" dirty="0"/>
              <a:t>Visualization at </a:t>
            </a:r>
            <a:r>
              <a:rPr lang="en-US" sz="3200" dirty="0">
                <a:hlinkClick r:id="rId2"/>
              </a:rPr>
              <a:t>itol</a:t>
            </a:r>
            <a:endParaRPr lang="en-US" sz="3200" dirty="0"/>
          </a:p>
        </p:txBody>
      </p:sp>
      <p:pic>
        <p:nvPicPr>
          <p:cNvPr id="7" name="Picture 6" descr="Graphical user interface, application&#10;&#10;Description automatically generated with medium confidence">
            <a:extLst>
              <a:ext uri="{FF2B5EF4-FFF2-40B4-BE49-F238E27FC236}">
                <a16:creationId xmlns:a16="http://schemas.microsoft.com/office/drawing/2014/main" id="{708A061B-2452-B04F-8545-108BE7F7AF19}"/>
              </a:ext>
            </a:extLst>
          </p:cNvPr>
          <p:cNvPicPr>
            <a:picLocks noChangeAspect="1"/>
          </p:cNvPicPr>
          <p:nvPr/>
        </p:nvPicPr>
        <p:blipFill>
          <a:blip r:embed="rId3"/>
          <a:stretch>
            <a:fillRect/>
          </a:stretch>
        </p:blipFill>
        <p:spPr>
          <a:xfrm>
            <a:off x="419832" y="1627335"/>
            <a:ext cx="8515350" cy="1440457"/>
          </a:xfrm>
          <a:prstGeom prst="rect">
            <a:avLst/>
          </a:prstGeom>
        </p:spPr>
      </p:pic>
      <p:pic>
        <p:nvPicPr>
          <p:cNvPr id="9" name="Picture 8" descr="A picture containing rectangle&#10;&#10;Description automatically generated">
            <a:extLst>
              <a:ext uri="{FF2B5EF4-FFF2-40B4-BE49-F238E27FC236}">
                <a16:creationId xmlns:a16="http://schemas.microsoft.com/office/drawing/2014/main" id="{5372C716-46DE-A042-AE37-C4B84309716A}"/>
              </a:ext>
            </a:extLst>
          </p:cNvPr>
          <p:cNvPicPr>
            <a:picLocks noChangeAspect="1"/>
          </p:cNvPicPr>
          <p:nvPr/>
        </p:nvPicPr>
        <p:blipFill>
          <a:blip r:embed="rId4"/>
          <a:stretch>
            <a:fillRect/>
          </a:stretch>
        </p:blipFill>
        <p:spPr>
          <a:xfrm>
            <a:off x="419832" y="3429000"/>
            <a:ext cx="8515350" cy="1461737"/>
          </a:xfrm>
          <a:prstGeom prst="rect">
            <a:avLst/>
          </a:prstGeom>
        </p:spPr>
      </p:pic>
    </p:spTree>
    <p:extLst>
      <p:ext uri="{BB962C8B-B14F-4D97-AF65-F5344CB8AC3E}">
        <p14:creationId xmlns:p14="http://schemas.microsoft.com/office/powerpoint/2010/main" val="2275990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B86FB-A73E-264B-8E2D-51EDCE147D50}"/>
              </a:ext>
            </a:extLst>
          </p:cNvPr>
          <p:cNvSpPr>
            <a:spLocks noGrp="1"/>
          </p:cNvSpPr>
          <p:nvPr>
            <p:ph type="title"/>
          </p:nvPr>
        </p:nvSpPr>
        <p:spPr>
          <a:xfrm>
            <a:off x="390525" y="253877"/>
            <a:ext cx="8362950" cy="1325563"/>
          </a:xfrm>
        </p:spPr>
        <p:txBody>
          <a:bodyPr>
            <a:normAutofit fontScale="90000"/>
          </a:bodyPr>
          <a:lstStyle/>
          <a:p>
            <a:r>
              <a:rPr lang="en-US" dirty="0"/>
              <a:t>Alignment to a reference, discovery of SNP, and tree construction with ape</a:t>
            </a:r>
          </a:p>
        </p:txBody>
      </p:sp>
      <p:sp>
        <p:nvSpPr>
          <p:cNvPr id="3" name="Content Placeholder 2">
            <a:extLst>
              <a:ext uri="{FF2B5EF4-FFF2-40B4-BE49-F238E27FC236}">
                <a16:creationId xmlns:a16="http://schemas.microsoft.com/office/drawing/2014/main" id="{A5A19FB5-D381-A94A-8562-68FD3C31C778}"/>
              </a:ext>
            </a:extLst>
          </p:cNvPr>
          <p:cNvSpPr>
            <a:spLocks noGrp="1"/>
          </p:cNvSpPr>
          <p:nvPr>
            <p:ph idx="1"/>
          </p:nvPr>
        </p:nvSpPr>
        <p:spPr>
          <a:xfrm>
            <a:off x="628649" y="1626332"/>
            <a:ext cx="8362949" cy="4351338"/>
          </a:xfrm>
        </p:spPr>
        <p:txBody>
          <a:bodyPr>
            <a:normAutofit/>
          </a:bodyPr>
          <a:lstStyle/>
          <a:p>
            <a:pPr>
              <a:lnSpc>
                <a:spcPct val="150000"/>
              </a:lnSpc>
            </a:pPr>
            <a:r>
              <a:rPr lang="en-US" sz="3200" dirty="0"/>
              <a:t>Each genome or sequence aligned to the reference genome</a:t>
            </a:r>
          </a:p>
          <a:p>
            <a:pPr>
              <a:lnSpc>
                <a:spcPct val="150000"/>
              </a:lnSpc>
            </a:pPr>
            <a:r>
              <a:rPr lang="en-US" sz="3200" dirty="0"/>
              <a:t>Alignments used for SNP discovery, or genotyping</a:t>
            </a:r>
          </a:p>
          <a:p>
            <a:pPr>
              <a:lnSpc>
                <a:spcPct val="150000"/>
              </a:lnSpc>
            </a:pPr>
            <a:r>
              <a:rPr lang="en-US" sz="3200" dirty="0"/>
              <a:t>Construction of a phylogenetic tree using </a:t>
            </a:r>
            <a:r>
              <a:rPr lang="en-US" sz="3200" i="1" dirty="0"/>
              <a:t>ape</a:t>
            </a:r>
          </a:p>
        </p:txBody>
      </p:sp>
    </p:spTree>
    <p:extLst>
      <p:ext uri="{BB962C8B-B14F-4D97-AF65-F5344CB8AC3E}">
        <p14:creationId xmlns:p14="http://schemas.microsoft.com/office/powerpoint/2010/main" val="1216882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47F45-0B9B-5047-9234-6226DEE6404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5A39FE1-79A0-1744-8D02-7A834014EC95}"/>
              </a:ext>
            </a:extLst>
          </p:cNvPr>
          <p:cNvSpPr>
            <a:spLocks noGrp="1"/>
          </p:cNvSpPr>
          <p:nvPr>
            <p:ph idx="1"/>
          </p:nvPr>
        </p:nvSpPr>
        <p:spPr/>
        <p:txBody>
          <a:bodyPr>
            <a:normAutofit/>
          </a:bodyPr>
          <a:lstStyle/>
          <a:p>
            <a:r>
              <a:rPr lang="en-US" dirty="0"/>
              <a:t>Hu et al., Characteristics of SARS-CoV-2 and COVID-19, 2020, Nature Review Microbiology, 19: 1410154</a:t>
            </a:r>
          </a:p>
          <a:p>
            <a:r>
              <a:rPr lang="en-US" dirty="0"/>
              <a:t>Shereen et al., COVID-19 infection: Emergence, transmission, and characteristics of human coronaviruses, 2020, Journal of Advanced Research, 24:91-98</a:t>
            </a:r>
          </a:p>
          <a:p>
            <a:pPr marL="0" indent="0">
              <a:buNone/>
            </a:pPr>
            <a:endParaRPr lang="en-US" b="1" dirty="0"/>
          </a:p>
        </p:txBody>
      </p:sp>
    </p:spTree>
    <p:extLst>
      <p:ext uri="{BB962C8B-B14F-4D97-AF65-F5344CB8AC3E}">
        <p14:creationId xmlns:p14="http://schemas.microsoft.com/office/powerpoint/2010/main" val="2288673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E8882-9171-DC42-BF39-2E7FA98C7CB8}"/>
              </a:ext>
            </a:extLst>
          </p:cNvPr>
          <p:cNvSpPr>
            <a:spLocks noGrp="1"/>
          </p:cNvSpPr>
          <p:nvPr>
            <p:ph type="title"/>
          </p:nvPr>
        </p:nvSpPr>
        <p:spPr/>
        <p:txBody>
          <a:bodyPr/>
          <a:lstStyle/>
          <a:p>
            <a:pPr algn="ctr"/>
            <a:r>
              <a:rPr lang="en-US" dirty="0"/>
              <a:t>Outline</a:t>
            </a:r>
          </a:p>
        </p:txBody>
      </p:sp>
      <p:sp>
        <p:nvSpPr>
          <p:cNvPr id="3" name="Content Placeholder 2">
            <a:extLst>
              <a:ext uri="{FF2B5EF4-FFF2-40B4-BE49-F238E27FC236}">
                <a16:creationId xmlns:a16="http://schemas.microsoft.com/office/drawing/2014/main" id="{FBEB6F0D-0BB0-E74D-92C8-34EFE96BC543}"/>
              </a:ext>
            </a:extLst>
          </p:cNvPr>
          <p:cNvSpPr>
            <a:spLocks noGrp="1"/>
          </p:cNvSpPr>
          <p:nvPr>
            <p:ph idx="1"/>
          </p:nvPr>
        </p:nvSpPr>
        <p:spPr>
          <a:xfrm>
            <a:off x="407000" y="1825625"/>
            <a:ext cx="8329999" cy="3463067"/>
          </a:xfrm>
        </p:spPr>
        <p:txBody>
          <a:bodyPr/>
          <a:lstStyle/>
          <a:p>
            <a:pPr>
              <a:lnSpc>
                <a:spcPct val="150000"/>
              </a:lnSpc>
            </a:pPr>
            <a:r>
              <a:rPr lang="en-US" dirty="0"/>
              <a:t>Introduction about Covid-19</a:t>
            </a:r>
          </a:p>
          <a:p>
            <a:pPr>
              <a:lnSpc>
                <a:spcPct val="150000"/>
              </a:lnSpc>
            </a:pPr>
            <a:r>
              <a:rPr lang="en-US" dirty="0"/>
              <a:t>Build a tree through Multiple Sequence Alignment</a:t>
            </a:r>
          </a:p>
          <a:p>
            <a:pPr>
              <a:lnSpc>
                <a:spcPct val="150000"/>
              </a:lnSpc>
            </a:pPr>
            <a:r>
              <a:rPr lang="en-US" dirty="0"/>
              <a:t>Built a tree through SNP discovery and R package ape</a:t>
            </a:r>
          </a:p>
        </p:txBody>
      </p:sp>
    </p:spTree>
    <p:extLst>
      <p:ext uri="{BB962C8B-B14F-4D97-AF65-F5344CB8AC3E}">
        <p14:creationId xmlns:p14="http://schemas.microsoft.com/office/powerpoint/2010/main" val="1030352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2E63D-0D2D-064E-8ADC-418430A0BC6A}"/>
              </a:ext>
            </a:extLst>
          </p:cNvPr>
          <p:cNvSpPr>
            <a:spLocks noGrp="1"/>
          </p:cNvSpPr>
          <p:nvPr>
            <p:ph type="title"/>
          </p:nvPr>
        </p:nvSpPr>
        <p:spPr>
          <a:xfrm>
            <a:off x="628650" y="365127"/>
            <a:ext cx="7886700" cy="709912"/>
          </a:xfrm>
        </p:spPr>
        <p:txBody>
          <a:bodyPr/>
          <a:lstStyle/>
          <a:p>
            <a:pPr algn="ctr"/>
            <a:r>
              <a:rPr lang="en-US" dirty="0"/>
              <a:t>COVID-19</a:t>
            </a:r>
          </a:p>
        </p:txBody>
      </p:sp>
      <p:pic>
        <p:nvPicPr>
          <p:cNvPr id="1026" name="Picture 2" descr="figure1">
            <a:extLst>
              <a:ext uri="{FF2B5EF4-FFF2-40B4-BE49-F238E27FC236}">
                <a16:creationId xmlns:a16="http://schemas.microsoft.com/office/drawing/2014/main" id="{265D298B-9409-E44C-8561-DB6A5FEB48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887" y="1234648"/>
            <a:ext cx="7414225" cy="357181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7">
            <a:extLst>
              <a:ext uri="{FF2B5EF4-FFF2-40B4-BE49-F238E27FC236}">
                <a16:creationId xmlns:a16="http://schemas.microsoft.com/office/drawing/2014/main" id="{A5025DCF-1CD9-3542-9A8B-735CD1FD9CD2}"/>
              </a:ext>
            </a:extLst>
          </p:cNvPr>
          <p:cNvGraphicFramePr>
            <a:graphicFrameLocks noGrp="1"/>
          </p:cNvGraphicFramePr>
          <p:nvPr>
            <p:extLst>
              <p:ext uri="{D42A27DB-BD31-4B8C-83A1-F6EECF244321}">
                <p14:modId xmlns:p14="http://schemas.microsoft.com/office/powerpoint/2010/main" val="929732437"/>
              </p:ext>
            </p:extLst>
          </p:nvPr>
        </p:nvGraphicFramePr>
        <p:xfrm>
          <a:off x="2549611" y="5067092"/>
          <a:ext cx="4267200" cy="1371600"/>
        </p:xfrm>
        <a:graphic>
          <a:graphicData uri="http://schemas.openxmlformats.org/drawingml/2006/table">
            <a:tbl>
              <a:tblPr firstRow="1" bandRow="1">
                <a:tableStyleId>{C083E6E3-FA7D-4D7B-A595-EF9225AFEA82}</a:tableStyleId>
              </a:tblPr>
              <a:tblGrid>
                <a:gridCol w="1422400">
                  <a:extLst>
                    <a:ext uri="{9D8B030D-6E8A-4147-A177-3AD203B41FA5}">
                      <a16:colId xmlns:a16="http://schemas.microsoft.com/office/drawing/2014/main" val="3283262778"/>
                    </a:ext>
                  </a:extLst>
                </a:gridCol>
                <a:gridCol w="1422400">
                  <a:extLst>
                    <a:ext uri="{9D8B030D-6E8A-4147-A177-3AD203B41FA5}">
                      <a16:colId xmlns:a16="http://schemas.microsoft.com/office/drawing/2014/main" val="2001641344"/>
                    </a:ext>
                  </a:extLst>
                </a:gridCol>
                <a:gridCol w="1422400">
                  <a:extLst>
                    <a:ext uri="{9D8B030D-6E8A-4147-A177-3AD203B41FA5}">
                      <a16:colId xmlns:a16="http://schemas.microsoft.com/office/drawing/2014/main" val="1143488729"/>
                    </a:ext>
                  </a:extLst>
                </a:gridCol>
              </a:tblGrid>
              <a:tr h="370840">
                <a:tc>
                  <a:txBody>
                    <a:bodyPr/>
                    <a:lstStyle/>
                    <a:p>
                      <a:r>
                        <a:rPr lang="en-US" sz="2400" dirty="0"/>
                        <a:t>Area</a:t>
                      </a:r>
                    </a:p>
                  </a:txBody>
                  <a:tcPr/>
                </a:tc>
                <a:tc>
                  <a:txBody>
                    <a:bodyPr/>
                    <a:lstStyle/>
                    <a:p>
                      <a:r>
                        <a:rPr lang="en-US" sz="2400" dirty="0"/>
                        <a:t>Cases</a:t>
                      </a:r>
                    </a:p>
                  </a:txBody>
                  <a:tcPr/>
                </a:tc>
                <a:tc>
                  <a:txBody>
                    <a:bodyPr/>
                    <a:lstStyle/>
                    <a:p>
                      <a:r>
                        <a:rPr lang="en-US" sz="2400" dirty="0"/>
                        <a:t>Deaths</a:t>
                      </a:r>
                    </a:p>
                  </a:txBody>
                  <a:tcPr/>
                </a:tc>
                <a:extLst>
                  <a:ext uri="{0D108BD9-81ED-4DB2-BD59-A6C34878D82A}">
                    <a16:rowId xmlns:a16="http://schemas.microsoft.com/office/drawing/2014/main" val="2843646278"/>
                  </a:ext>
                </a:extLst>
              </a:tr>
              <a:tr h="370840">
                <a:tc>
                  <a:txBody>
                    <a:bodyPr/>
                    <a:lstStyle/>
                    <a:p>
                      <a:r>
                        <a:rPr lang="en-US" sz="2400" dirty="0"/>
                        <a:t>World</a:t>
                      </a:r>
                    </a:p>
                  </a:txBody>
                  <a:tcPr/>
                </a:tc>
                <a:tc>
                  <a:txBody>
                    <a:bodyPr/>
                    <a:lstStyle/>
                    <a:p>
                      <a:r>
                        <a:rPr lang="en-US" sz="2400" dirty="0"/>
                        <a:t>123 M</a:t>
                      </a:r>
                    </a:p>
                  </a:txBody>
                  <a:tcPr/>
                </a:tc>
                <a:tc>
                  <a:txBody>
                    <a:bodyPr/>
                    <a:lstStyle/>
                    <a:p>
                      <a:r>
                        <a:rPr lang="en-US" sz="2400" dirty="0"/>
                        <a:t>2.71 M</a:t>
                      </a:r>
                    </a:p>
                  </a:txBody>
                  <a:tcPr/>
                </a:tc>
                <a:extLst>
                  <a:ext uri="{0D108BD9-81ED-4DB2-BD59-A6C34878D82A}">
                    <a16:rowId xmlns:a16="http://schemas.microsoft.com/office/drawing/2014/main" val="2844266360"/>
                  </a:ext>
                </a:extLst>
              </a:tr>
              <a:tr h="370840">
                <a:tc>
                  <a:txBody>
                    <a:bodyPr/>
                    <a:lstStyle/>
                    <a:p>
                      <a:r>
                        <a:rPr lang="en-US" sz="2400" dirty="0"/>
                        <a:t>US</a:t>
                      </a:r>
                    </a:p>
                  </a:txBody>
                  <a:tcPr/>
                </a:tc>
                <a:tc>
                  <a:txBody>
                    <a:bodyPr/>
                    <a:lstStyle/>
                    <a:p>
                      <a:r>
                        <a:rPr lang="en-US" sz="2400" dirty="0"/>
                        <a:t>29.8 M</a:t>
                      </a:r>
                    </a:p>
                  </a:txBody>
                  <a:tcPr/>
                </a:tc>
                <a:tc>
                  <a:txBody>
                    <a:bodyPr/>
                    <a:lstStyle/>
                    <a:p>
                      <a:r>
                        <a:rPr lang="en-US" sz="2400" dirty="0"/>
                        <a:t>542 K</a:t>
                      </a:r>
                    </a:p>
                  </a:txBody>
                  <a:tcPr/>
                </a:tc>
                <a:extLst>
                  <a:ext uri="{0D108BD9-81ED-4DB2-BD59-A6C34878D82A}">
                    <a16:rowId xmlns:a16="http://schemas.microsoft.com/office/drawing/2014/main" val="1620887473"/>
                  </a:ext>
                </a:extLst>
              </a:tr>
            </a:tbl>
          </a:graphicData>
        </a:graphic>
      </p:graphicFrame>
      <p:sp>
        <p:nvSpPr>
          <p:cNvPr id="8" name="TextBox 7">
            <a:extLst>
              <a:ext uri="{FF2B5EF4-FFF2-40B4-BE49-F238E27FC236}">
                <a16:creationId xmlns:a16="http://schemas.microsoft.com/office/drawing/2014/main" id="{D5DBA2B4-050E-D94E-8D6B-05E53BD06632}"/>
              </a:ext>
            </a:extLst>
          </p:cNvPr>
          <p:cNvSpPr txBox="1"/>
          <p:nvPr/>
        </p:nvSpPr>
        <p:spPr>
          <a:xfrm>
            <a:off x="2549611" y="6440239"/>
            <a:ext cx="1850186" cy="369332"/>
          </a:xfrm>
          <a:prstGeom prst="rect">
            <a:avLst/>
          </a:prstGeom>
          <a:noFill/>
        </p:spPr>
        <p:txBody>
          <a:bodyPr wrap="none" rtlCol="0">
            <a:spAutoFit/>
          </a:bodyPr>
          <a:lstStyle/>
          <a:p>
            <a:r>
              <a:rPr lang="en-US" dirty="0"/>
              <a:t>* as of 3/21/2021</a:t>
            </a:r>
          </a:p>
        </p:txBody>
      </p:sp>
    </p:spTree>
    <p:extLst>
      <p:ext uri="{BB962C8B-B14F-4D97-AF65-F5344CB8AC3E}">
        <p14:creationId xmlns:p14="http://schemas.microsoft.com/office/powerpoint/2010/main" val="3710162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B8E18-8254-1048-AA21-F09FB667E1B5}"/>
              </a:ext>
            </a:extLst>
          </p:cNvPr>
          <p:cNvSpPr>
            <a:spLocks noGrp="1"/>
          </p:cNvSpPr>
          <p:nvPr>
            <p:ph type="title"/>
          </p:nvPr>
        </p:nvSpPr>
        <p:spPr>
          <a:xfrm>
            <a:off x="290776" y="235984"/>
            <a:ext cx="8309527" cy="907022"/>
          </a:xfrm>
        </p:spPr>
        <p:txBody>
          <a:bodyPr>
            <a:normAutofit fontScale="90000"/>
          </a:bodyPr>
          <a:lstStyle/>
          <a:p>
            <a:r>
              <a:rPr lang="en-US" dirty="0"/>
              <a:t>Severe acute respiratory syndrome coronavirus 2 (SARS-CoV2)</a:t>
            </a:r>
          </a:p>
        </p:txBody>
      </p:sp>
      <p:pic>
        <p:nvPicPr>
          <p:cNvPr id="5" name="Picture 4" descr="Diagram&#10;&#10;Description automatically generated">
            <a:extLst>
              <a:ext uri="{FF2B5EF4-FFF2-40B4-BE49-F238E27FC236}">
                <a16:creationId xmlns:a16="http://schemas.microsoft.com/office/drawing/2014/main" id="{6E914CCB-00D7-7545-B432-42C2F368543F}"/>
              </a:ext>
            </a:extLst>
          </p:cNvPr>
          <p:cNvPicPr>
            <a:picLocks noChangeAspect="1"/>
          </p:cNvPicPr>
          <p:nvPr/>
        </p:nvPicPr>
        <p:blipFill>
          <a:blip r:embed="rId2"/>
          <a:stretch>
            <a:fillRect/>
          </a:stretch>
        </p:blipFill>
        <p:spPr>
          <a:xfrm>
            <a:off x="1713754" y="1641574"/>
            <a:ext cx="6762981" cy="4738965"/>
          </a:xfrm>
          <a:prstGeom prst="rect">
            <a:avLst/>
          </a:prstGeom>
        </p:spPr>
      </p:pic>
    </p:spTree>
    <p:extLst>
      <p:ext uri="{BB962C8B-B14F-4D97-AF65-F5344CB8AC3E}">
        <p14:creationId xmlns:p14="http://schemas.microsoft.com/office/powerpoint/2010/main" val="2680481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176BF-7198-F74C-BDCA-13DE5CE7AF2E}"/>
              </a:ext>
            </a:extLst>
          </p:cNvPr>
          <p:cNvSpPr>
            <a:spLocks noGrp="1"/>
          </p:cNvSpPr>
          <p:nvPr>
            <p:ph type="title"/>
          </p:nvPr>
        </p:nvSpPr>
        <p:spPr>
          <a:xfrm>
            <a:off x="628650" y="365126"/>
            <a:ext cx="7886700" cy="734625"/>
          </a:xfrm>
        </p:spPr>
        <p:txBody>
          <a:bodyPr/>
          <a:lstStyle/>
          <a:p>
            <a:pPr algn="ctr"/>
            <a:r>
              <a:rPr lang="en-US" dirty="0"/>
              <a:t>Infection and replication</a:t>
            </a:r>
          </a:p>
        </p:txBody>
      </p:sp>
      <p:pic>
        <p:nvPicPr>
          <p:cNvPr id="3076" name="Picture 4">
            <a:extLst>
              <a:ext uri="{FF2B5EF4-FFF2-40B4-BE49-F238E27FC236}">
                <a16:creationId xmlns:a16="http://schemas.microsoft.com/office/drawing/2014/main" id="{F6C7FF7F-D297-7A4B-910C-7E8BA2236D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545" y="1075036"/>
            <a:ext cx="8195113" cy="5672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462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1FDB-88A0-6E42-97DC-965C49624CC8}"/>
              </a:ext>
            </a:extLst>
          </p:cNvPr>
          <p:cNvSpPr>
            <a:spLocks noGrp="1"/>
          </p:cNvSpPr>
          <p:nvPr>
            <p:ph type="title"/>
          </p:nvPr>
        </p:nvSpPr>
        <p:spPr>
          <a:xfrm>
            <a:off x="628650" y="365127"/>
            <a:ext cx="7886700" cy="923330"/>
          </a:xfrm>
        </p:spPr>
        <p:txBody>
          <a:bodyPr/>
          <a:lstStyle/>
          <a:p>
            <a:pPr algn="ctr"/>
            <a:r>
              <a:rPr lang="en-US" dirty="0"/>
              <a:t>Reference genome</a:t>
            </a:r>
          </a:p>
        </p:txBody>
      </p:sp>
      <p:sp>
        <p:nvSpPr>
          <p:cNvPr id="3" name="Content Placeholder 2">
            <a:extLst>
              <a:ext uri="{FF2B5EF4-FFF2-40B4-BE49-F238E27FC236}">
                <a16:creationId xmlns:a16="http://schemas.microsoft.com/office/drawing/2014/main" id="{69154024-58EF-9B4E-B81B-89DBD64F8216}"/>
              </a:ext>
            </a:extLst>
          </p:cNvPr>
          <p:cNvSpPr>
            <a:spLocks noGrp="1"/>
          </p:cNvSpPr>
          <p:nvPr>
            <p:ph idx="1"/>
          </p:nvPr>
        </p:nvSpPr>
        <p:spPr>
          <a:xfrm>
            <a:off x="628650" y="1288457"/>
            <a:ext cx="7886700" cy="3586634"/>
          </a:xfrm>
        </p:spPr>
        <p:txBody>
          <a:bodyPr>
            <a:normAutofit/>
          </a:bodyPr>
          <a:lstStyle/>
          <a:p>
            <a:r>
              <a:rPr lang="en-US" b="1" dirty="0">
                <a:latin typeface="+mj-lt"/>
              </a:rPr>
              <a:t>ASM985889v3</a:t>
            </a:r>
          </a:p>
          <a:p>
            <a:r>
              <a:rPr lang="en-US" dirty="0">
                <a:latin typeface="+mj-lt"/>
              </a:rPr>
              <a:t>Organism name: </a:t>
            </a:r>
            <a:r>
              <a:rPr lang="en-US" dirty="0">
                <a:latin typeface="+mj-lt"/>
                <a:hlinkClick r:id="rId2"/>
              </a:rPr>
              <a:t>Severe acute respiratory syndrome coronavirus</a:t>
            </a:r>
            <a:endParaRPr lang="en-US" dirty="0">
              <a:latin typeface="+mj-lt"/>
            </a:endParaRPr>
          </a:p>
          <a:p>
            <a:r>
              <a:rPr lang="en-US" dirty="0">
                <a:latin typeface="+mj-lt"/>
              </a:rPr>
              <a:t>Date: 2020/01/13</a:t>
            </a:r>
          </a:p>
          <a:p>
            <a:r>
              <a:rPr lang="en-US" dirty="0" err="1">
                <a:latin typeface="+mj-lt"/>
              </a:rPr>
              <a:t>Genbank</a:t>
            </a:r>
            <a:r>
              <a:rPr lang="en-US" dirty="0">
                <a:latin typeface="+mj-lt"/>
              </a:rPr>
              <a:t> assembly accession: GCA_009858895</a:t>
            </a:r>
          </a:p>
          <a:p>
            <a:r>
              <a:rPr lang="en-US" dirty="0">
                <a:latin typeface="+mj-lt"/>
              </a:rPr>
              <a:t>Assembly method: Megahit v. V1.1.3</a:t>
            </a:r>
          </a:p>
          <a:p>
            <a:r>
              <a:rPr lang="en-US" dirty="0">
                <a:latin typeface="+mj-lt"/>
              </a:rPr>
              <a:t>Sequencing technology: Illumina</a:t>
            </a:r>
          </a:p>
        </p:txBody>
      </p:sp>
      <p:sp>
        <p:nvSpPr>
          <p:cNvPr id="4" name="TextBox 3">
            <a:extLst>
              <a:ext uri="{FF2B5EF4-FFF2-40B4-BE49-F238E27FC236}">
                <a16:creationId xmlns:a16="http://schemas.microsoft.com/office/drawing/2014/main" id="{1F3A18BB-1C43-6F4A-A2B4-AF04996A8C15}"/>
              </a:ext>
            </a:extLst>
          </p:cNvPr>
          <p:cNvSpPr txBox="1"/>
          <p:nvPr/>
        </p:nvSpPr>
        <p:spPr>
          <a:xfrm>
            <a:off x="2105417" y="6200485"/>
            <a:ext cx="5623870" cy="584775"/>
          </a:xfrm>
          <a:prstGeom prst="rect">
            <a:avLst/>
          </a:prstGeom>
          <a:noFill/>
        </p:spPr>
        <p:txBody>
          <a:bodyPr wrap="square" rtlCol="0">
            <a:spAutoFit/>
          </a:bodyPr>
          <a:lstStyle/>
          <a:p>
            <a:r>
              <a:rPr lang="en-US" sz="3200" b="1" dirty="0">
                <a:latin typeface="+mj-lt"/>
              </a:rPr>
              <a:t>~29.9 </a:t>
            </a:r>
            <a:r>
              <a:rPr lang="en-US" sz="3200" b="1" dirty="0" err="1">
                <a:latin typeface="+mj-lt"/>
              </a:rPr>
              <a:t>Kb</a:t>
            </a:r>
            <a:r>
              <a:rPr lang="en-US" sz="3200" b="1" dirty="0">
                <a:latin typeface="+mj-lt"/>
              </a:rPr>
              <a:t>, 1 fragment, 11 genes</a:t>
            </a:r>
          </a:p>
        </p:txBody>
      </p:sp>
      <p:pic>
        <p:nvPicPr>
          <p:cNvPr id="5" name="Picture 4" descr="A picture containing chart&#10;&#10;Description automatically generated">
            <a:extLst>
              <a:ext uri="{FF2B5EF4-FFF2-40B4-BE49-F238E27FC236}">
                <a16:creationId xmlns:a16="http://schemas.microsoft.com/office/drawing/2014/main" id="{2AA64165-4A5B-A644-9695-FB59C1BF8202}"/>
              </a:ext>
            </a:extLst>
          </p:cNvPr>
          <p:cNvPicPr>
            <a:picLocks noChangeAspect="1"/>
          </p:cNvPicPr>
          <p:nvPr/>
        </p:nvPicPr>
        <p:blipFill>
          <a:blip r:embed="rId3"/>
          <a:stretch>
            <a:fillRect/>
          </a:stretch>
        </p:blipFill>
        <p:spPr>
          <a:xfrm>
            <a:off x="50828" y="4875091"/>
            <a:ext cx="9029004" cy="1142356"/>
          </a:xfrm>
          <a:prstGeom prst="rect">
            <a:avLst/>
          </a:prstGeom>
        </p:spPr>
      </p:pic>
    </p:spTree>
    <p:extLst>
      <p:ext uri="{BB962C8B-B14F-4D97-AF65-F5344CB8AC3E}">
        <p14:creationId xmlns:p14="http://schemas.microsoft.com/office/powerpoint/2010/main" val="1814387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igure2">
            <a:extLst>
              <a:ext uri="{FF2B5EF4-FFF2-40B4-BE49-F238E27FC236}">
                <a16:creationId xmlns:a16="http://schemas.microsoft.com/office/drawing/2014/main" id="{976C6ACE-D0A5-A04F-8116-BA1A2F9B09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6677" y="1431061"/>
            <a:ext cx="5383776" cy="513987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FBBC476-55D0-7240-889A-B53E4DF1F674}"/>
              </a:ext>
            </a:extLst>
          </p:cNvPr>
          <p:cNvSpPr>
            <a:spLocks noGrp="1"/>
          </p:cNvSpPr>
          <p:nvPr>
            <p:ph type="title"/>
          </p:nvPr>
        </p:nvSpPr>
        <p:spPr>
          <a:xfrm>
            <a:off x="0" y="287069"/>
            <a:ext cx="9143999" cy="964128"/>
          </a:xfrm>
        </p:spPr>
        <p:txBody>
          <a:bodyPr>
            <a:normAutofit/>
          </a:bodyPr>
          <a:lstStyle/>
          <a:p>
            <a:pPr algn="ctr"/>
            <a:r>
              <a:rPr lang="en-US" dirty="0"/>
              <a:t>Genetic relationship with other virus</a:t>
            </a:r>
          </a:p>
        </p:txBody>
      </p:sp>
      <p:sp>
        <p:nvSpPr>
          <p:cNvPr id="5" name="TextBox 4">
            <a:extLst>
              <a:ext uri="{FF2B5EF4-FFF2-40B4-BE49-F238E27FC236}">
                <a16:creationId xmlns:a16="http://schemas.microsoft.com/office/drawing/2014/main" id="{0785633D-F59F-F74E-9A14-D04E39E0EA3A}"/>
              </a:ext>
            </a:extLst>
          </p:cNvPr>
          <p:cNvSpPr txBox="1"/>
          <p:nvPr/>
        </p:nvSpPr>
        <p:spPr>
          <a:xfrm>
            <a:off x="113548" y="1431061"/>
            <a:ext cx="3951826" cy="3477875"/>
          </a:xfrm>
          <a:prstGeom prst="rect">
            <a:avLst/>
          </a:prstGeom>
          <a:noFill/>
        </p:spPr>
        <p:txBody>
          <a:bodyPr wrap="square" rtlCol="0">
            <a:spAutoFit/>
          </a:bodyPr>
          <a:lstStyle/>
          <a:p>
            <a:r>
              <a:rPr lang="en-US" sz="2800" dirty="0">
                <a:latin typeface="+mj-lt"/>
              </a:rPr>
              <a:t>Genomic comparison</a:t>
            </a:r>
          </a:p>
          <a:p>
            <a:endParaRPr lang="en-US" sz="2800" dirty="0">
              <a:latin typeface="+mj-lt"/>
            </a:endParaRPr>
          </a:p>
          <a:p>
            <a:r>
              <a:rPr lang="en-US" sz="2800" dirty="0">
                <a:latin typeface="+mj-lt"/>
              </a:rPr>
              <a:t>SARS-CoV-2 shares 79% with SARS-</a:t>
            </a:r>
            <a:r>
              <a:rPr lang="en-US" sz="2800" dirty="0" err="1">
                <a:latin typeface="+mj-lt"/>
              </a:rPr>
              <a:t>CoV</a:t>
            </a:r>
            <a:endParaRPr lang="en-US" sz="2800" dirty="0">
              <a:latin typeface="+mj-lt"/>
            </a:endParaRPr>
          </a:p>
          <a:p>
            <a:endParaRPr lang="en-US" sz="2800" dirty="0">
              <a:latin typeface="+mj-lt"/>
            </a:endParaRPr>
          </a:p>
          <a:p>
            <a:r>
              <a:rPr lang="en-US" sz="2800" dirty="0">
                <a:latin typeface="+mj-lt"/>
              </a:rPr>
              <a:t>SARS-CoV-2 shares 50% with MERS-</a:t>
            </a:r>
            <a:r>
              <a:rPr lang="en-US" sz="2800" dirty="0" err="1">
                <a:latin typeface="+mj-lt"/>
              </a:rPr>
              <a:t>CoV</a:t>
            </a:r>
            <a:endParaRPr lang="en-US" sz="2400" dirty="0">
              <a:latin typeface="+mj-lt"/>
            </a:endParaRPr>
          </a:p>
          <a:p>
            <a:endParaRPr lang="en-US" sz="2400" dirty="0">
              <a:latin typeface="+mj-lt"/>
            </a:endParaRPr>
          </a:p>
        </p:txBody>
      </p:sp>
    </p:spTree>
    <p:extLst>
      <p:ext uri="{BB962C8B-B14F-4D97-AF65-F5344CB8AC3E}">
        <p14:creationId xmlns:p14="http://schemas.microsoft.com/office/powerpoint/2010/main" val="3124484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EA0AC-EF30-B045-BB30-D186F07F35DC}"/>
              </a:ext>
            </a:extLst>
          </p:cNvPr>
          <p:cNvSpPr>
            <a:spLocks noGrp="1"/>
          </p:cNvSpPr>
          <p:nvPr>
            <p:ph type="title"/>
          </p:nvPr>
        </p:nvSpPr>
        <p:spPr/>
        <p:txBody>
          <a:bodyPr/>
          <a:lstStyle/>
          <a:p>
            <a:pPr algn="ctr"/>
            <a:r>
              <a:rPr lang="en-US" dirty="0"/>
              <a:t>Genomes downloaded</a:t>
            </a:r>
          </a:p>
        </p:txBody>
      </p:sp>
      <p:sp>
        <p:nvSpPr>
          <p:cNvPr id="3" name="Content Placeholder 2">
            <a:extLst>
              <a:ext uri="{FF2B5EF4-FFF2-40B4-BE49-F238E27FC236}">
                <a16:creationId xmlns:a16="http://schemas.microsoft.com/office/drawing/2014/main" id="{A6DAFD35-AA78-5344-A608-4FDB921499BD}"/>
              </a:ext>
            </a:extLst>
          </p:cNvPr>
          <p:cNvSpPr>
            <a:spLocks noGrp="1"/>
          </p:cNvSpPr>
          <p:nvPr>
            <p:ph idx="1"/>
          </p:nvPr>
        </p:nvSpPr>
        <p:spPr>
          <a:xfrm>
            <a:off x="628650" y="2036640"/>
            <a:ext cx="8163658" cy="3191852"/>
          </a:xfrm>
        </p:spPr>
        <p:txBody>
          <a:bodyPr/>
          <a:lstStyle/>
          <a:p>
            <a:pPr marL="514350" indent="-514350">
              <a:buFont typeface="+mj-lt"/>
              <a:buAutoNum type="arabicPeriod"/>
            </a:pPr>
            <a:r>
              <a:rPr lang="en-US" dirty="0">
                <a:latin typeface="Courier" pitchFamily="2" charset="0"/>
              </a:rPr>
              <a:t>Reference_CN_Wuhan_Jan012020.fasta</a:t>
            </a:r>
          </a:p>
          <a:p>
            <a:pPr marL="514350" indent="-514350">
              <a:buFont typeface="+mj-lt"/>
              <a:buAutoNum type="arabicPeriod"/>
            </a:pPr>
            <a:r>
              <a:rPr lang="en-US" dirty="0">
                <a:latin typeface="Courier" pitchFamily="2" charset="0"/>
              </a:rPr>
              <a:t>MT192773_VN_HCM_Jan222020.fasta</a:t>
            </a:r>
          </a:p>
          <a:p>
            <a:pPr marL="514350" indent="-514350">
              <a:buFont typeface="+mj-lt"/>
              <a:buAutoNum type="arabicPeriod"/>
            </a:pPr>
            <a:r>
              <a:rPr lang="en-US" dirty="0">
                <a:latin typeface="Courier" pitchFamily="2" charset="0"/>
              </a:rPr>
              <a:t>MT422807_US_UF_Mar272020.fasta</a:t>
            </a:r>
          </a:p>
          <a:p>
            <a:pPr marL="514350" indent="-514350">
              <a:buFont typeface="+mj-lt"/>
              <a:buAutoNum type="arabicPeriod"/>
            </a:pPr>
            <a:r>
              <a:rPr lang="en-US" dirty="0">
                <a:latin typeface="Courier" pitchFamily="2" charset="0"/>
              </a:rPr>
              <a:t>MW241178_US_UT_Oct012020.fasta</a:t>
            </a:r>
          </a:p>
          <a:p>
            <a:pPr marL="514350" indent="-514350">
              <a:buFont typeface="+mj-lt"/>
              <a:buAutoNum type="arabicPeriod"/>
            </a:pPr>
            <a:r>
              <a:rPr lang="en-US" dirty="0">
                <a:latin typeface="Courier" pitchFamily="2" charset="0"/>
              </a:rPr>
              <a:t>MW776944_US_NC_Feb142021.fasta</a:t>
            </a:r>
          </a:p>
        </p:txBody>
      </p:sp>
    </p:spTree>
    <p:extLst>
      <p:ext uri="{BB962C8B-B14F-4D97-AF65-F5344CB8AC3E}">
        <p14:creationId xmlns:p14="http://schemas.microsoft.com/office/powerpoint/2010/main" val="1374588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6F452-D9C1-044A-B667-E3539FB34F61}"/>
              </a:ext>
            </a:extLst>
          </p:cNvPr>
          <p:cNvSpPr>
            <a:spLocks noGrp="1"/>
          </p:cNvSpPr>
          <p:nvPr>
            <p:ph type="title"/>
          </p:nvPr>
        </p:nvSpPr>
        <p:spPr>
          <a:xfrm>
            <a:off x="628649" y="365126"/>
            <a:ext cx="8367069" cy="1325563"/>
          </a:xfrm>
        </p:spPr>
        <p:txBody>
          <a:bodyPr/>
          <a:lstStyle/>
          <a:p>
            <a:r>
              <a:rPr lang="en-US" dirty="0"/>
              <a:t>MSA: multiple sequence alignment</a:t>
            </a:r>
          </a:p>
        </p:txBody>
      </p:sp>
      <p:sp>
        <p:nvSpPr>
          <p:cNvPr id="3" name="Content Placeholder 2">
            <a:extLst>
              <a:ext uri="{FF2B5EF4-FFF2-40B4-BE49-F238E27FC236}">
                <a16:creationId xmlns:a16="http://schemas.microsoft.com/office/drawing/2014/main" id="{DCBF0D94-E805-0345-A2BA-F83BA8E2A764}"/>
              </a:ext>
            </a:extLst>
          </p:cNvPr>
          <p:cNvSpPr>
            <a:spLocks noGrp="1"/>
          </p:cNvSpPr>
          <p:nvPr>
            <p:ph idx="1"/>
          </p:nvPr>
        </p:nvSpPr>
        <p:spPr/>
        <p:txBody>
          <a:bodyPr>
            <a:normAutofit/>
          </a:bodyPr>
          <a:lstStyle/>
          <a:p>
            <a:pPr marL="0" indent="0">
              <a:buNone/>
            </a:pPr>
            <a:r>
              <a:rPr lang="en-US" dirty="0">
                <a:latin typeface="+mj-lt"/>
              </a:rPr>
              <a:t>The publication of </a:t>
            </a:r>
            <a:r>
              <a:rPr lang="en-US" dirty="0" err="1">
                <a:latin typeface="+mj-lt"/>
              </a:rPr>
              <a:t>ClustalW</a:t>
            </a:r>
            <a:r>
              <a:rPr lang="en-US" dirty="0">
                <a:latin typeface="+mj-lt"/>
              </a:rPr>
              <a:t>, a MSA algorithm, is at the 10</a:t>
            </a:r>
            <a:r>
              <a:rPr lang="en-US" baseline="30000" dirty="0">
                <a:latin typeface="+mj-lt"/>
              </a:rPr>
              <a:t>th</a:t>
            </a:r>
            <a:r>
              <a:rPr lang="en-US" dirty="0">
                <a:latin typeface="+mj-lt"/>
              </a:rPr>
              <a:t> most cited scientific papers of all time.</a:t>
            </a:r>
          </a:p>
          <a:p>
            <a:pPr marL="0" indent="0">
              <a:buNone/>
            </a:pPr>
            <a:endParaRPr lang="en-US" dirty="0">
              <a:latin typeface="+mj-lt"/>
            </a:endParaRPr>
          </a:p>
          <a:p>
            <a:pPr marL="0" indent="0">
              <a:buNone/>
            </a:pPr>
            <a:r>
              <a:rPr lang="en-US" dirty="0">
                <a:latin typeface="+mj-lt"/>
              </a:rPr>
              <a:t>MSA applications:</a:t>
            </a:r>
          </a:p>
          <a:p>
            <a:pPr marL="514350" indent="-514350">
              <a:buFont typeface="+mj-lt"/>
              <a:buAutoNum type="arabicPeriod"/>
            </a:pPr>
            <a:r>
              <a:rPr lang="en-US" dirty="0">
                <a:latin typeface="+mj-lt"/>
              </a:rPr>
              <a:t>domain analysis</a:t>
            </a:r>
          </a:p>
          <a:p>
            <a:pPr marL="514350" indent="-514350">
              <a:buFont typeface="+mj-lt"/>
              <a:buAutoNum type="arabicPeriod"/>
            </a:pPr>
            <a:r>
              <a:rPr lang="en-US" dirty="0">
                <a:latin typeface="+mj-lt"/>
              </a:rPr>
              <a:t>motif finding</a:t>
            </a:r>
          </a:p>
          <a:p>
            <a:pPr marL="514350" indent="-514350">
              <a:buFont typeface="+mj-lt"/>
              <a:buAutoNum type="arabicPeriod"/>
            </a:pPr>
            <a:r>
              <a:rPr lang="en-US" dirty="0">
                <a:latin typeface="+mj-lt"/>
              </a:rPr>
              <a:t>phylogenetic reconstruction</a:t>
            </a:r>
          </a:p>
          <a:p>
            <a:pPr marL="514350" indent="-514350">
              <a:buFont typeface="+mj-lt"/>
              <a:buAutoNum type="arabicPeriod"/>
            </a:pPr>
            <a:r>
              <a:rPr lang="en-US" dirty="0">
                <a:latin typeface="+mj-lt"/>
              </a:rPr>
              <a:t>…</a:t>
            </a:r>
          </a:p>
        </p:txBody>
      </p:sp>
    </p:spTree>
    <p:extLst>
      <p:ext uri="{BB962C8B-B14F-4D97-AF65-F5344CB8AC3E}">
        <p14:creationId xmlns:p14="http://schemas.microsoft.com/office/powerpoint/2010/main" val="39954888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2856</TotalTime>
  <Words>495</Words>
  <Application>Microsoft Macintosh PowerPoint</Application>
  <PresentationFormat>On-screen Show (4:3)</PresentationFormat>
  <Paragraphs>67</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Courier</vt:lpstr>
      <vt:lpstr>Office Theme</vt:lpstr>
      <vt:lpstr>Phylogenetic tree practice</vt:lpstr>
      <vt:lpstr>Outline</vt:lpstr>
      <vt:lpstr>COVID-19</vt:lpstr>
      <vt:lpstr>Severe acute respiratory syndrome coronavirus 2 (SARS-CoV2)</vt:lpstr>
      <vt:lpstr>Infection and replication</vt:lpstr>
      <vt:lpstr>Reference genome</vt:lpstr>
      <vt:lpstr>Genetic relationship with other virus</vt:lpstr>
      <vt:lpstr>Genomes downloaded</vt:lpstr>
      <vt:lpstr>MSA: multiple sequence alignment</vt:lpstr>
      <vt:lpstr>Clustalw (/homes/liu3zhen/software/clustalw/clustalw/clustalw2)</vt:lpstr>
      <vt:lpstr>Clustalw (/homes/liu3zhen/software/clustalw/clustalw/clustalw2)</vt:lpstr>
      <vt:lpstr>Output and visualization</vt:lpstr>
      <vt:lpstr>Alignment to a reference, discovery of SNP, and tree construction with ape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Sanzhen Liu</dc:creator>
  <cp:lastModifiedBy>Sanzhen Liu</cp:lastModifiedBy>
  <cp:revision>30</cp:revision>
  <dcterms:created xsi:type="dcterms:W3CDTF">2021-03-20T23:01:46Z</dcterms:created>
  <dcterms:modified xsi:type="dcterms:W3CDTF">2021-03-23T04:05:06Z</dcterms:modified>
</cp:coreProperties>
</file>