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9" r:id="rId3"/>
    <p:sldId id="273" r:id="rId4"/>
    <p:sldId id="271" r:id="rId5"/>
    <p:sldId id="275" r:id="rId6"/>
    <p:sldId id="297" r:id="rId7"/>
    <p:sldId id="299" r:id="rId8"/>
    <p:sldId id="296" r:id="rId9"/>
    <p:sldId id="289" r:id="rId10"/>
    <p:sldId id="280" r:id="rId11"/>
    <p:sldId id="276" r:id="rId12"/>
    <p:sldId id="277" r:id="rId13"/>
    <p:sldId id="278" r:id="rId14"/>
    <p:sldId id="279" r:id="rId15"/>
    <p:sldId id="281" r:id="rId16"/>
    <p:sldId id="282" r:id="rId17"/>
    <p:sldId id="298" r:id="rId18"/>
    <p:sldId id="283" r:id="rId19"/>
    <p:sldId id="285" r:id="rId20"/>
    <p:sldId id="287" r:id="rId21"/>
    <p:sldId id="28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81" autoAdjust="0"/>
    <p:restoredTop sz="94723" autoAdjust="0"/>
  </p:normalViewPr>
  <p:slideViewPr>
    <p:cSldViewPr snapToGrid="0" snapToObjects="1">
      <p:cViewPr varScale="1">
        <p:scale>
          <a:sx n="178" d="100"/>
          <a:sy n="178" d="100"/>
        </p:scale>
        <p:origin x="184" y="4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3/3/21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/>
              <a:t>NGS Tools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altLang="zh-CN" sz="2800" dirty="0"/>
              <a:t>3</a:t>
            </a:r>
            <a:r>
              <a:rPr lang="en-US" sz="2800" dirty="0"/>
              <a:t>/</a:t>
            </a:r>
            <a:r>
              <a:rPr lang="en-US" altLang="zh-CN" sz="2800" dirty="0"/>
              <a:t>4</a:t>
            </a:r>
            <a:r>
              <a:rPr lang="en-US" sz="2800" dirty="0"/>
              <a:t>/20</a:t>
            </a:r>
            <a:r>
              <a:rPr lang="en-US" altLang="zh-CN" sz="2800" dirty="0"/>
              <a:t>21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seqtk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15076"/>
            <a:ext cx="8229600" cy="3257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list of modules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/homes/liu3zhen/local/bin/</a:t>
            </a:r>
            <a:r>
              <a:rPr lang="en-US" dirty="0" err="1">
                <a:latin typeface="Courier"/>
                <a:cs typeface="Courier"/>
              </a:rPr>
              <a:t>seqtk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detail for each module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/homes/liu3zhen/local/bin/</a:t>
            </a: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seq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7805" y="1337468"/>
            <a:ext cx="8641719" cy="533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err="1">
                <a:solidFill>
                  <a:srgbClr val="17375E"/>
                </a:solidFill>
              </a:rPr>
              <a:t>seqtk</a:t>
            </a:r>
            <a:r>
              <a:rPr lang="en-US" dirty="0"/>
              <a:t> is a fast tool for processing sequences in the FASTA/Q format.</a:t>
            </a:r>
          </a:p>
        </p:txBody>
      </p:sp>
    </p:spTree>
    <p:extLst>
      <p:ext uri="{BB962C8B-B14F-4D97-AF65-F5344CB8AC3E}">
        <p14:creationId xmlns:p14="http://schemas.microsoft.com/office/powerpoint/2010/main" val="1227912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seqtk</a:t>
            </a:r>
            <a:r>
              <a:rPr lang="en-US" dirty="0"/>
              <a:t> -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29809"/>
            <a:ext cx="8447747" cy="4227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 randomly sample 10 reads: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sample DH10B.pair1.fq 10 &gt;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endParaRPr lang="en-US" sz="2000" dirty="0">
              <a:latin typeface="Courier"/>
              <a:cs typeface="Courier"/>
            </a:endParaRP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# convert FASTQ to FASTA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seq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-A &gt; </a:t>
            </a:r>
            <a:r>
              <a:rPr lang="en-US" sz="2000" dirty="0" err="1">
                <a:latin typeface="Courier"/>
                <a:cs typeface="Courier"/>
              </a:rPr>
              <a:t>example.fa</a:t>
            </a:r>
            <a:endParaRPr lang="en-US" sz="2000" dirty="0">
              <a:latin typeface="Courier"/>
              <a:cs typeface="Courier"/>
            </a:endParaRP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# format FASTA file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seq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example.fa</a:t>
            </a:r>
            <a:r>
              <a:rPr lang="en-US" sz="2000" dirty="0">
                <a:latin typeface="Courier"/>
                <a:cs typeface="Courier"/>
              </a:rPr>
              <a:t> -l 60 &gt; example.60perline.fa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reverse complement each sequence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seq</a:t>
            </a:r>
            <a:r>
              <a:rPr lang="en-US" sz="2000" dirty="0">
                <a:latin typeface="Courier"/>
                <a:cs typeface="Courier"/>
              </a:rPr>
              <a:t> -r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&gt; </a:t>
            </a:r>
            <a:r>
              <a:rPr lang="en-US" sz="2000" dirty="0" err="1">
                <a:latin typeface="Courier"/>
                <a:cs typeface="Courier"/>
              </a:rPr>
              <a:t>example.revcom.fq</a:t>
            </a:r>
            <a:endParaRPr lang="en-US" sz="2000" dirty="0">
              <a:latin typeface="Courier"/>
              <a:cs typeface="Courier"/>
            </a:endParaRP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2236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seqtk</a:t>
            </a:r>
            <a:r>
              <a:rPr lang="en-US" dirty="0"/>
              <a:t>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418" y="1381538"/>
            <a:ext cx="8686800" cy="3270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 create a file to include the following text:</a:t>
            </a:r>
          </a:p>
          <a:p>
            <a:pPr marL="0" indent="0">
              <a:buNone/>
            </a:pPr>
            <a:r>
              <a:rPr lang="en-US" sz="2000" dirty="0"/>
              <a:t>HWI-ST897:104:C015GACXX:6:1108:10503:138138/1</a:t>
            </a:r>
          </a:p>
          <a:p>
            <a:pPr marL="0" indent="0">
              <a:buNone/>
            </a:pPr>
            <a:r>
              <a:rPr lang="en-US" sz="2000" dirty="0"/>
              <a:t>HWI-ST897:104:C015GACXX:6:1203:8710:91463/1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vi </a:t>
            </a:r>
            <a:r>
              <a:rPr lang="en-US" sz="2000" dirty="0" err="1">
                <a:latin typeface="Courier"/>
                <a:cs typeface="Courier"/>
              </a:rPr>
              <a:t>namelist.txt</a:t>
            </a:r>
            <a:r>
              <a:rPr lang="en-US" sz="2000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extracted sequences based on the sequence list: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subseq</a:t>
            </a:r>
            <a:r>
              <a:rPr lang="en-US" sz="2000" dirty="0">
                <a:latin typeface="Courier"/>
                <a:cs typeface="Courier"/>
              </a:rPr>
              <a:t> DH10B.pair1.fq </a:t>
            </a:r>
            <a:r>
              <a:rPr lang="en-US" sz="2000" dirty="0" err="1">
                <a:latin typeface="Courier"/>
                <a:cs typeface="Courier"/>
              </a:rPr>
              <a:t>namelist.txt</a:t>
            </a:r>
            <a:r>
              <a:rPr lang="en-US" sz="2000" dirty="0">
                <a:latin typeface="Courier"/>
                <a:cs typeface="Courier"/>
              </a:rPr>
              <a:t> &gt; </a:t>
            </a:r>
            <a:r>
              <a:rPr lang="en-US" sz="2000" dirty="0" err="1">
                <a:latin typeface="Courier"/>
                <a:cs typeface="Courier"/>
              </a:rPr>
              <a:t>extracted.fq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397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seqtk</a:t>
            </a:r>
            <a:r>
              <a:rPr lang="en-US" dirty="0"/>
              <a:t> -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048" y="1298704"/>
            <a:ext cx="8575953" cy="48858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merge paired-end reads in a file: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mergepe</a:t>
            </a:r>
            <a:r>
              <a:rPr lang="en-US" sz="2000" dirty="0">
                <a:latin typeface="Courier"/>
                <a:cs typeface="Courier"/>
              </a:rPr>
              <a:t> DH10B.pair1.fq DH10B.pair2.fq &gt; DH10B.interleaved.fq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/>
              <a:t># sample paired sequences: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sample -s100 DH10B.pair1.fq 2 &gt; example.pair1.fq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sample -s100 DH10B.pair2.fq 2 &gt; example.pair2.fq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sample -s200 DH10B.pair2.fq 2 &gt; </a:t>
            </a:r>
            <a:r>
              <a:rPr lang="en-US" sz="2000" dirty="0" err="1">
                <a:latin typeface="Courier"/>
                <a:cs typeface="Courier"/>
              </a:rPr>
              <a:t>example.pair_test.fq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33708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seqtk</a:t>
            </a:r>
            <a:r>
              <a:rPr lang="en-US" dirty="0"/>
              <a:t> 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423" y="1384876"/>
            <a:ext cx="8860305" cy="47412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quality trimming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-q 0.05 &gt; qual.trim.05.fq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-q 0.01 &gt; qual.trim.01.fq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/>
              <a:t>### hard trimming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-b 5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&gt; trim5b.fq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-e 5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&gt; trim5e.fq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-b 5 -e 5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&gt; trim5b5e.fq</a:t>
            </a:r>
          </a:p>
        </p:txBody>
      </p:sp>
    </p:spTree>
    <p:extLst>
      <p:ext uri="{BB962C8B-B14F-4D97-AF65-F5344CB8AC3E}">
        <p14:creationId xmlns:p14="http://schemas.microsoft.com/office/powerpoint/2010/main" val="1831469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78" y="1444562"/>
            <a:ext cx="8229600" cy="96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cp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/>
              <a:t>/homes/liu3zhen/teaching/datasets/</a:t>
            </a:r>
            <a:r>
              <a:rPr lang="en-US" sz="1600" dirty="0" err="1"/>
              <a:t>trimmomatic</a:t>
            </a:r>
            <a:r>
              <a:rPr lang="en-US" sz="1600" dirty="0">
                <a:latin typeface="Courier"/>
                <a:cs typeface="Courier"/>
              </a:rPr>
              <a:t>/p*</a:t>
            </a:r>
            <a:r>
              <a:rPr lang="en-US" sz="1600" dirty="0" err="1">
                <a:latin typeface="Courier"/>
                <a:cs typeface="Courier"/>
              </a:rPr>
              <a:t>fq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cp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/>
              <a:t>/homes/liu3zhen/teaching/datasets/</a:t>
            </a:r>
            <a:r>
              <a:rPr lang="en-US" sz="1600" dirty="0" err="1"/>
              <a:t>trimmomatic</a:t>
            </a:r>
            <a:r>
              <a:rPr lang="en-US" sz="1600" dirty="0">
                <a:latin typeface="Courier"/>
                <a:cs typeface="Courier"/>
              </a:rPr>
              <a:t>/TruSeq3-PE.fa .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0939" y="2777577"/>
            <a:ext cx="505625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"/>
                <a:cs typeface="Courier"/>
              </a:rPr>
              <a:t>p1.fq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ACTAGATGTAGAGATATTAATGTTGATGTTATTCATGATCACCTTGCCTTAG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DDDDDDDDDDDDDDDDDDDDDDDDEEDDDDDDDDDDDDDDDDDDDDDDDDDD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p2.fq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AAGGCAAGGTGATCATGAATAACATCAACATTAATATCTCTACATCTAGTAG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DDDDDDDDDDDDDDDDDDDDDDDDDDDDDDDDDDDDDDDDDDDDDDDDDDDD</a:t>
            </a:r>
          </a:p>
        </p:txBody>
      </p:sp>
      <p:sp>
        <p:nvSpPr>
          <p:cNvPr id="5" name="Rectangle 4"/>
          <p:cNvSpPr/>
          <p:nvPr/>
        </p:nvSpPr>
        <p:spPr>
          <a:xfrm>
            <a:off x="630611" y="5533047"/>
            <a:ext cx="80787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  ACTAGATGTAGAGATATTAATGTTGATGTTATTCATGATCACCTTGCCTTAG</a:t>
            </a:r>
          </a:p>
          <a:p>
            <a:r>
              <a:rPr lang="en-US" dirty="0">
                <a:latin typeface="Courier"/>
                <a:cs typeface="Courier"/>
              </a:rPr>
              <a:t>  ||||||||||||||||||||||||||||||||||||||||||||||||||</a:t>
            </a:r>
          </a:p>
          <a:p>
            <a:r>
              <a:rPr lang="en-US" dirty="0">
                <a:latin typeface="Courier"/>
                <a:cs typeface="Courier"/>
              </a:rPr>
              <a:t>GATGATCTACATCTCTATAATTACAACTACAATAAGTACTAGTGGAACGGAA</a:t>
            </a:r>
          </a:p>
        </p:txBody>
      </p:sp>
    </p:spTree>
    <p:extLst>
      <p:ext uri="{BB962C8B-B14F-4D97-AF65-F5344CB8AC3E}">
        <p14:creationId xmlns:p14="http://schemas.microsoft.com/office/powerpoint/2010/main" val="4275709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9" y="1384876"/>
            <a:ext cx="8986881" cy="49198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 adaptor trimming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module load Java/1.8.0_192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trimJar</a:t>
            </a:r>
            <a:r>
              <a:rPr lang="en-US" sz="1400" dirty="0">
                <a:latin typeface="Courier"/>
                <a:cs typeface="Courier"/>
              </a:rPr>
              <a:t>=/homes/liu3zhen/software/</a:t>
            </a:r>
            <a:r>
              <a:rPr lang="en-US" sz="1400" dirty="0" err="1">
                <a:latin typeface="Courier"/>
                <a:cs typeface="Courier"/>
              </a:rPr>
              <a:t>trimmomatic</a:t>
            </a:r>
            <a:r>
              <a:rPr lang="en-US" sz="1400" dirty="0">
                <a:latin typeface="Courier"/>
                <a:cs typeface="Courier"/>
              </a:rPr>
              <a:t>/Trimmomatic-0.38/trimmomatic-0.38.jar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java -jar $</a:t>
            </a:r>
            <a:r>
              <a:rPr lang="en-US" dirty="0" err="1">
                <a:latin typeface="Courier"/>
                <a:cs typeface="Courier"/>
              </a:rPr>
              <a:t>trimJar</a:t>
            </a:r>
            <a:r>
              <a:rPr lang="en-US" dirty="0">
                <a:latin typeface="Courier"/>
                <a:cs typeface="Courier"/>
              </a:rPr>
              <a:t> PE \</a:t>
            </a: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  -phred33 \</a:t>
            </a: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  p1.fq p2.fq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out.p1.fq out.s1.fq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out.p2.fq out.s2.fq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SLIDINGWINDOW:4:0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MINLEN:0</a:t>
            </a:r>
          </a:p>
        </p:txBody>
      </p:sp>
    </p:spTree>
    <p:extLst>
      <p:ext uri="{BB962C8B-B14F-4D97-AF65-F5344CB8AC3E}">
        <p14:creationId xmlns:p14="http://schemas.microsoft.com/office/powerpoint/2010/main" val="735177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97910"/>
          </a:xfrm>
        </p:spPr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8284"/>
            <a:ext cx="8229600" cy="5227611"/>
          </a:xfrm>
        </p:spPr>
        <p:txBody>
          <a:bodyPr/>
          <a:lstStyle/>
          <a:p>
            <a:r>
              <a:rPr lang="en-US" dirty="0"/>
              <a:t>ILLUMINACLIP:TruSeq3-PE.fa:3:20:10:1:true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</a:rPr>
              <a:t>ILLUMINACLIP:&lt;</a:t>
            </a:r>
            <a:r>
              <a:rPr lang="en-US" sz="1800" dirty="0" err="1">
                <a:solidFill>
                  <a:srgbClr val="008000"/>
                </a:solidFill>
              </a:rPr>
              <a:t>fastaWithAdaptersEtc</a:t>
            </a:r>
            <a:r>
              <a:rPr lang="en-US" sz="1800" dirty="0">
                <a:solidFill>
                  <a:srgbClr val="008000"/>
                </a:solidFill>
              </a:rPr>
              <a:t>&gt;:&lt;seed mismatches&gt;:&lt;palindrome clip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</a:rPr>
              <a:t>threshold&gt;:&lt;simple clip threshold&gt;:&lt;</a:t>
            </a:r>
            <a:r>
              <a:rPr lang="en-US" sz="1800" dirty="0" err="1">
                <a:solidFill>
                  <a:srgbClr val="008000"/>
                </a:solidFill>
              </a:rPr>
              <a:t>minAdapterLength</a:t>
            </a:r>
            <a:r>
              <a:rPr lang="en-US" sz="1800" dirty="0">
                <a:solidFill>
                  <a:srgbClr val="008000"/>
                </a:solidFill>
              </a:rPr>
              <a:t>&gt;:&lt;</a:t>
            </a:r>
            <a:r>
              <a:rPr lang="en-US" sz="1800" dirty="0" err="1">
                <a:solidFill>
                  <a:srgbClr val="008000"/>
                </a:solidFill>
              </a:rPr>
              <a:t>keepBothReads</a:t>
            </a:r>
            <a:r>
              <a:rPr lang="en-US" sz="1800" dirty="0">
                <a:solidFill>
                  <a:srgbClr val="008000"/>
                </a:solidFill>
              </a:rPr>
              <a:t>&gt; </a:t>
            </a:r>
          </a:p>
          <a:p>
            <a:r>
              <a:rPr lang="en-US" dirty="0"/>
              <a:t>LEADING:3</a:t>
            </a:r>
          </a:p>
          <a:p>
            <a:pPr marL="0" indent="0">
              <a:buNone/>
            </a:pPr>
            <a:r>
              <a:rPr lang="en-US" dirty="0"/>
              <a:t>Remove leading low quality or N bases (below quality 3)</a:t>
            </a:r>
          </a:p>
          <a:p>
            <a:r>
              <a:rPr lang="en-US" dirty="0"/>
              <a:t>TRAILING:3</a:t>
            </a:r>
          </a:p>
          <a:p>
            <a:pPr marL="0" indent="0">
              <a:buNone/>
            </a:pPr>
            <a:r>
              <a:rPr lang="en-US" dirty="0"/>
              <a:t>Remove trailing low quality or N bases (below quality 3)</a:t>
            </a:r>
          </a:p>
          <a:p>
            <a:r>
              <a:rPr lang="en-US" dirty="0"/>
              <a:t>SLIDINGWINDOW:4:0</a:t>
            </a:r>
          </a:p>
          <a:p>
            <a:pPr marL="0" indent="0">
              <a:buNone/>
            </a:pPr>
            <a:r>
              <a:rPr lang="en-US" dirty="0"/>
              <a:t>Scan the read with a 4-base wide sliding window, cutting when the average quality per base drops below 0</a:t>
            </a:r>
          </a:p>
          <a:p>
            <a:r>
              <a:rPr lang="en-US" dirty="0"/>
              <a:t>MINLEN:0</a:t>
            </a:r>
          </a:p>
          <a:p>
            <a:pPr marL="0" indent="0">
              <a:buNone/>
            </a:pPr>
            <a:r>
              <a:rPr lang="en-US" dirty="0"/>
              <a:t>Drop reads below the 0 base long</a:t>
            </a:r>
          </a:p>
        </p:txBody>
      </p:sp>
    </p:spTree>
    <p:extLst>
      <p:ext uri="{BB962C8B-B14F-4D97-AF65-F5344CB8AC3E}">
        <p14:creationId xmlns:p14="http://schemas.microsoft.com/office/powerpoint/2010/main" val="28232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 output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0367" y="1138865"/>
            <a:ext cx="5056253" cy="4339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"/>
                <a:cs typeface="Courier"/>
              </a:rPr>
              <a:t>p1.fq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ACTAGATGTAGAGATATTAATGTTGATGTTATTCATGATCACCTTGCCTTAG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DDDDDDDDDDDDDDDDDDDDDDDDEEDDDDDDDDDDDDDDDDDDDDDDDDDD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pt-BR" sz="1200" b="1" dirty="0">
                <a:latin typeface="Courier"/>
                <a:cs typeface="Courier"/>
              </a:rPr>
              <a:t>out.p1.fq</a:t>
            </a:r>
          </a:p>
          <a:p>
            <a:r>
              <a:rPr lang="pt-BR" sz="1200" dirty="0">
                <a:latin typeface="Courier"/>
                <a:cs typeface="Courier"/>
              </a:rPr>
              <a:t>@read1</a:t>
            </a:r>
          </a:p>
          <a:p>
            <a:r>
              <a:rPr lang="pt-BR" sz="1200" dirty="0">
                <a:latin typeface="Courier"/>
                <a:cs typeface="Courier"/>
              </a:rPr>
              <a:t>ACTAGATGTAGAGATATTAATGTTGATGTTATTCATGATCACCTTGCCTT</a:t>
            </a:r>
          </a:p>
          <a:p>
            <a:r>
              <a:rPr lang="pt-BR" sz="1200" dirty="0">
                <a:latin typeface="Courier"/>
                <a:cs typeface="Courier"/>
              </a:rPr>
              <a:t>+</a:t>
            </a:r>
          </a:p>
          <a:p>
            <a:r>
              <a:rPr lang="pt-BR" sz="1200" dirty="0">
                <a:latin typeface="Courier"/>
                <a:cs typeface="Courier"/>
              </a:rPr>
              <a:t>DDDDDDDDDDDDDDDDDDDDDDDDEEDDDDDDDDDDDDDDDDDDDDDDDD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p2.fq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AAGGCAAGGTGATCATGAATAACATCAACATTAATATCTCTACATCTAGTAG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DDDDDDDDDDDDDDDDDDDDDDDDDDDDDDDDDDDDDDDDDDDDDDDDDDDD</a:t>
            </a:r>
          </a:p>
          <a:p>
            <a:endParaRPr lang="pt-BR" sz="1200" dirty="0">
              <a:latin typeface="Courier"/>
              <a:cs typeface="Courier"/>
            </a:endParaRPr>
          </a:p>
          <a:p>
            <a:r>
              <a:rPr lang="pt-BR" sz="1200" b="1" dirty="0">
                <a:latin typeface="Courier"/>
                <a:cs typeface="Courier"/>
              </a:rPr>
              <a:t>out.p2.fq</a:t>
            </a:r>
          </a:p>
          <a:p>
            <a:r>
              <a:rPr lang="pt-BR" sz="1200" dirty="0">
                <a:latin typeface="Courier"/>
                <a:cs typeface="Courier"/>
              </a:rPr>
              <a:t>@read1</a:t>
            </a:r>
          </a:p>
          <a:p>
            <a:r>
              <a:rPr lang="pt-BR" sz="1200" dirty="0">
                <a:latin typeface="Courier"/>
                <a:cs typeface="Courier"/>
              </a:rPr>
              <a:t>AAGGCAAGGTGATCATGAATAACATCAACATTAATATCTCTACATCTAGT</a:t>
            </a:r>
          </a:p>
          <a:p>
            <a:r>
              <a:rPr lang="pt-BR" sz="1200" dirty="0">
                <a:latin typeface="Courier"/>
                <a:cs typeface="Courier"/>
              </a:rPr>
              <a:t>+</a:t>
            </a:r>
          </a:p>
          <a:p>
            <a:r>
              <a:rPr lang="pt-BR" sz="1200" dirty="0">
                <a:latin typeface="Courier"/>
                <a:cs typeface="Courier"/>
              </a:rPr>
              <a:t>DDDDDDDDDDDDDDDDDDDDDDDDDDDDDDDDDDDDDDDDDDDDDDDDDD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2835" y="5675823"/>
            <a:ext cx="71255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ACTAGATGTAGAGATATTAATGTTGATGTTATTCATGATCACCTTGCCTT</a:t>
            </a:r>
          </a:p>
          <a:p>
            <a:r>
              <a:rPr lang="en-US" dirty="0">
                <a:latin typeface="Courier"/>
                <a:cs typeface="Courier"/>
              </a:rPr>
              <a:t>||||||||||||||||||||||||||||||||||||||||||||||||||</a:t>
            </a:r>
          </a:p>
          <a:p>
            <a:r>
              <a:rPr lang="en-US" dirty="0">
                <a:latin typeface="Courier"/>
                <a:cs typeface="Courier"/>
              </a:rPr>
              <a:t>TGATCTACATCTCTATAATTACAACTACAATAAGTACTAGTGGAACGGAA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628320" y="1444882"/>
            <a:ext cx="15030" cy="4033632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13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II – </a:t>
            </a:r>
            <a:r>
              <a:rPr lang="en-US" b="1" dirty="0">
                <a:solidFill>
                  <a:srgbClr val="FF0000"/>
                </a:solidFill>
              </a:rPr>
              <a:t>without</a:t>
            </a:r>
            <a:r>
              <a:rPr lang="en-US" dirty="0"/>
              <a:t> quality trimming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12" y="2511457"/>
            <a:ext cx="8434432" cy="4035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java -jar $</a:t>
            </a:r>
            <a:r>
              <a:rPr lang="en-US" dirty="0" err="1">
                <a:latin typeface="Courier"/>
                <a:cs typeface="Courier"/>
              </a:rPr>
              <a:t>trimJar</a:t>
            </a:r>
            <a:r>
              <a:rPr lang="en-US" dirty="0">
                <a:latin typeface="Courier"/>
                <a:cs typeface="Courier"/>
              </a:rPr>
              <a:t> PE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MG1655.pair1.fq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MG1655.pair2.fq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MG1655.p1.fq MG1655.s1.fq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MG1655.p2.fq MG1655.s2.fq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SLIDINGWINDOW:4: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0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MINLEN:0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2368" y="1541923"/>
            <a:ext cx="8726061" cy="909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# copy data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cp</a:t>
            </a:r>
            <a:r>
              <a:rPr lang="en-US" sz="1800" dirty="0">
                <a:latin typeface="Courier"/>
                <a:cs typeface="Courier"/>
              </a:rPr>
              <a:t> /homes/liu3zhen/teaching/datasets/</a:t>
            </a:r>
            <a:r>
              <a:rPr lang="en-US" sz="1800" dirty="0" err="1">
                <a:latin typeface="Courier"/>
                <a:cs typeface="Courier"/>
              </a:rPr>
              <a:t>EcoliWGS</a:t>
            </a:r>
            <a:r>
              <a:rPr lang="en-US" sz="1800" dirty="0">
                <a:latin typeface="Courier"/>
                <a:cs typeface="Courier"/>
              </a:rPr>
              <a:t>/MG1655.pair*.</a:t>
            </a:r>
            <a:r>
              <a:rPr lang="en-US" sz="1800" dirty="0" err="1">
                <a:latin typeface="Courier"/>
                <a:cs typeface="Courier"/>
              </a:rPr>
              <a:t>fq</a:t>
            </a:r>
            <a:r>
              <a:rPr lang="en-US" sz="1800" dirty="0">
                <a:latin typeface="Courier"/>
                <a:cs typeface="Courier"/>
              </a:rPr>
              <a:t> .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9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>
            <a:normAutofit/>
          </a:bodyPr>
          <a:lstStyle/>
          <a:p>
            <a:r>
              <a:rPr lang="en-US" sz="32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581" y="1793066"/>
            <a:ext cx="5757386" cy="310410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FASTQC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Sequence data manipulation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Quality Trimming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Adaptor trimming</a:t>
            </a:r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II – </a:t>
            </a:r>
            <a:r>
              <a:rPr lang="en-US" b="1" dirty="0">
                <a:solidFill>
                  <a:srgbClr val="FF0000"/>
                </a:solidFill>
              </a:rPr>
              <a:t>with</a:t>
            </a:r>
            <a:r>
              <a:rPr lang="en-US" dirty="0"/>
              <a:t> quality trimming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67536"/>
            <a:ext cx="8537865" cy="41759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java -jar $</a:t>
            </a:r>
            <a:r>
              <a:rPr lang="en-US" dirty="0" err="1">
                <a:latin typeface="Courier"/>
                <a:cs typeface="Courier"/>
              </a:rPr>
              <a:t>trimJar</a:t>
            </a:r>
            <a:r>
              <a:rPr lang="en-US" dirty="0">
                <a:latin typeface="Courier"/>
                <a:cs typeface="Courier"/>
              </a:rPr>
              <a:t> PE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MG1655.pair1.fq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MG1655.pair2.fq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MG1655.p1.fq MG1655.s1.fq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MG1655.p2.fq MG1655.s2.fq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SLIDINGWINDOW:4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:13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MINLEN:0</a:t>
            </a:r>
          </a:p>
        </p:txBody>
      </p:sp>
    </p:spTree>
    <p:extLst>
      <p:ext uri="{BB962C8B-B14F-4D97-AF65-F5344CB8AC3E}">
        <p14:creationId xmlns:p14="http://schemas.microsoft.com/office/powerpoint/2010/main" val="1002351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II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7595"/>
            <a:ext cx="8229600" cy="3905393"/>
          </a:xfrm>
        </p:spPr>
        <p:txBody>
          <a:bodyPr/>
          <a:lstStyle/>
          <a:p>
            <a:r>
              <a:rPr lang="en-US" dirty="0"/>
              <a:t>Without quality trimming:</a:t>
            </a:r>
          </a:p>
          <a:p>
            <a:pPr marL="0" indent="0">
              <a:buNone/>
            </a:pPr>
            <a:r>
              <a:rPr lang="en-US" dirty="0"/>
              <a:t>Input Read Pairs: 500000 Both Surviving: 495969 (</a:t>
            </a:r>
            <a:r>
              <a:rPr lang="en-US" b="1" dirty="0">
                <a:solidFill>
                  <a:srgbClr val="FF0000"/>
                </a:solidFill>
              </a:rPr>
              <a:t>99.19%</a:t>
            </a:r>
            <a:r>
              <a:rPr lang="en-US" dirty="0"/>
              <a:t>) Forward Only Surviving: 3805 (0.76%) Reverse Only Surviving: 162 (0.03%) Dropped: 64 (0.01%)</a:t>
            </a:r>
          </a:p>
          <a:p>
            <a:endParaRPr lang="en-US" dirty="0"/>
          </a:p>
          <a:p>
            <a:r>
              <a:rPr lang="en-US" dirty="0"/>
              <a:t>With quality trimming</a:t>
            </a:r>
          </a:p>
          <a:p>
            <a:pPr marL="0" indent="0">
              <a:buNone/>
            </a:pPr>
            <a:r>
              <a:rPr lang="en-US" dirty="0"/>
              <a:t>Input Read Pairs: 500000 Both Surviving: 495183 (</a:t>
            </a:r>
            <a:r>
              <a:rPr lang="en-US" b="1" dirty="0">
                <a:solidFill>
                  <a:srgbClr val="FF0000"/>
                </a:solidFill>
              </a:rPr>
              <a:t>99.04%</a:t>
            </a:r>
            <a:r>
              <a:rPr lang="en-US" dirty="0"/>
              <a:t>) Forward Only Surviving: 3803 (0.76%) Reverse Only Surviving: 872 (0.17%) Dropped: 142 (0.03%)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5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</a:t>
            </a:r>
            <a:r>
              <a:rPr lang="en-US" dirty="0" err="1"/>
              <a:t>Beocat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533" y="2144889"/>
            <a:ext cx="7416800" cy="1253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ssh</a:t>
            </a:r>
            <a:r>
              <a:rPr lang="en-US" sz="3200" dirty="0"/>
              <a:t> -l &lt;</a:t>
            </a:r>
            <a:r>
              <a:rPr lang="en-US" sz="3200" dirty="0" err="1"/>
              <a:t>eID</a:t>
            </a:r>
            <a:r>
              <a:rPr lang="en-US" sz="3200" dirty="0"/>
              <a:t>&gt; </a:t>
            </a:r>
            <a:r>
              <a:rPr lang="en-US" sz="3200" dirty="0" err="1"/>
              <a:t>beocat.cis.ksu.edu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password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729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250" y="1341150"/>
            <a:ext cx="7836542" cy="461808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E.coli</a:t>
            </a:r>
            <a:r>
              <a:rPr lang="en-US" dirty="0"/>
              <a:t> whole genome shotgun data (from </a:t>
            </a:r>
            <a:r>
              <a:rPr lang="en-US" dirty="0" err="1"/>
              <a:t>Genbank</a:t>
            </a:r>
            <a:r>
              <a:rPr lang="en-US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Path: /homes/liu3zhen/teaching/datasets/</a:t>
            </a:r>
            <a:r>
              <a:rPr lang="en-US" dirty="0" err="1"/>
              <a:t>EcoliWGS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- Strain DH10B: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DH10B.pair1.fq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DH10B.pair2.fq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Strain MG1655: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MG1655.pair1.fq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MG1655.pair2.fq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QC - FASTQC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299" y="1279673"/>
            <a:ext cx="8514611" cy="2688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QC the FASTQ data and output the result to the current directory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fastqc</a:t>
            </a:r>
            <a:r>
              <a:rPr lang="en-US" dirty="0"/>
              <a:t> &lt;</a:t>
            </a:r>
            <a:r>
              <a:rPr lang="en-US" dirty="0" err="1"/>
              <a:t>fastq</a:t>
            </a:r>
            <a:r>
              <a:rPr lang="en-US" dirty="0"/>
              <a:t>&gt; -o .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700" dirty="0" err="1">
                <a:latin typeface="Courier"/>
                <a:cs typeface="Courier"/>
              </a:rPr>
              <a:t>cp</a:t>
            </a:r>
            <a:r>
              <a:rPr lang="en-US" sz="1700" dirty="0">
                <a:latin typeface="Courier"/>
                <a:cs typeface="Courier"/>
              </a:rPr>
              <a:t> </a:t>
            </a:r>
            <a:r>
              <a:rPr lang="en-US" sz="1700" dirty="0"/>
              <a:t>/homes/liu3zhen/teaching/datasets/</a:t>
            </a:r>
            <a:r>
              <a:rPr lang="en-US" sz="1700" dirty="0" err="1"/>
              <a:t>EcoliWGS</a:t>
            </a:r>
            <a:r>
              <a:rPr lang="en-US" sz="1700" dirty="0"/>
              <a:t>/</a:t>
            </a:r>
            <a:r>
              <a:rPr lang="en-US" sz="1700" dirty="0">
                <a:latin typeface="Courier"/>
                <a:cs typeface="Courier"/>
              </a:rPr>
              <a:t>DH10B.pair*.</a:t>
            </a:r>
            <a:r>
              <a:rPr lang="en-US" sz="1700" dirty="0" err="1">
                <a:latin typeface="Courier"/>
                <a:cs typeface="Courier"/>
              </a:rPr>
              <a:t>fq</a:t>
            </a:r>
            <a:r>
              <a:rPr lang="en-US" sz="1700" dirty="0">
                <a:latin typeface="Courier"/>
                <a:cs typeface="Courier"/>
              </a:rPr>
              <a:t> .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/homes/liu3zhen</a:t>
            </a:r>
            <a:r>
              <a:rPr lang="en-US" sz="1600" dirty="0"/>
              <a:t>/software/</a:t>
            </a:r>
            <a:r>
              <a:rPr lang="en-US" sz="1600" dirty="0" err="1"/>
              <a:t>fastqc</a:t>
            </a:r>
            <a:r>
              <a:rPr lang="en-US" sz="1600" dirty="0"/>
              <a:t>/</a:t>
            </a:r>
            <a:r>
              <a:rPr lang="en-US" sz="1600" dirty="0" err="1"/>
              <a:t>FastQC</a:t>
            </a:r>
            <a:r>
              <a:rPr lang="en-US" sz="1600" dirty="0"/>
              <a:t>/</a:t>
            </a:r>
            <a:r>
              <a:rPr lang="en-US" sz="1600" dirty="0" err="1"/>
              <a:t>fastqc</a:t>
            </a:r>
            <a:r>
              <a:rPr lang="en-US" sz="1600" dirty="0"/>
              <a:t> </a:t>
            </a:r>
            <a:r>
              <a:rPr lang="en-US" sz="1600" dirty="0">
                <a:latin typeface="Courier"/>
                <a:cs typeface="Courier"/>
              </a:rPr>
              <a:t>DH10B.pair1.fq -o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79303" y="3967702"/>
            <a:ext cx="333486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Output:</a:t>
            </a:r>
          </a:p>
          <a:p>
            <a:r>
              <a:rPr lang="en-US" sz="2400" dirty="0"/>
              <a:t>DH10B.pair1_fastqc.html</a:t>
            </a:r>
          </a:p>
          <a:p>
            <a:r>
              <a:rPr lang="en-US" sz="2400" dirty="0"/>
              <a:t>DH10B.pair1_fastqc.zip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2739" y="5686455"/>
            <a:ext cx="464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unzip DH10B.pair1_fastqc.zip</a:t>
            </a:r>
          </a:p>
        </p:txBody>
      </p:sp>
    </p:spTree>
    <p:extLst>
      <p:ext uri="{BB962C8B-B14F-4D97-AF65-F5344CB8AC3E}">
        <p14:creationId xmlns:p14="http://schemas.microsoft.com/office/powerpoint/2010/main" val="327070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transferring between your computer and </a:t>
            </a:r>
            <a:r>
              <a:rPr lang="en-US" dirty="0" err="1"/>
              <a:t>Beocat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238" y="2130502"/>
            <a:ext cx="2710073" cy="99873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 err="1"/>
              <a:t>Cyberduck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076824" y="3690470"/>
            <a:ext cx="5147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Download and Install </a:t>
            </a:r>
            <a:r>
              <a:rPr lang="en-US" sz="2400" dirty="0" err="1"/>
              <a:t>Cyberduck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Login the server to access all the files</a:t>
            </a:r>
          </a:p>
        </p:txBody>
      </p:sp>
    </p:spTree>
    <p:extLst>
      <p:ext uri="{BB962C8B-B14F-4D97-AF65-F5344CB8AC3E}">
        <p14:creationId xmlns:p14="http://schemas.microsoft.com/office/powerpoint/2010/main" val="206770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EC1E-5C72-9044-8CB9-BD2FD358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Ondemand.beocat.ksu.edu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78E917-86B4-E042-96F5-674DE9E2F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" y="2030418"/>
            <a:ext cx="8179594" cy="182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21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2425488"/>
          </a:xfrm>
        </p:spPr>
        <p:txBody>
          <a:bodyPr>
            <a:normAutofit/>
          </a:bodyPr>
          <a:lstStyle/>
          <a:p>
            <a:r>
              <a:rPr lang="en-US" sz="2800" dirty="0"/>
              <a:t>Copy </a:t>
            </a:r>
            <a:r>
              <a:rPr lang="en-US" sz="2800" dirty="0">
                <a:solidFill>
                  <a:srgbClr val="0000FF"/>
                </a:solidFill>
              </a:rPr>
              <a:t>DH10B.pair1.fq_fastqc.html</a:t>
            </a:r>
            <a:r>
              <a:rPr lang="en-US" sz="2800" dirty="0"/>
              <a:t> from </a:t>
            </a:r>
            <a:r>
              <a:rPr lang="en-US" sz="2800" dirty="0" err="1"/>
              <a:t>Beocat</a:t>
            </a:r>
            <a:r>
              <a:rPr lang="en-US" sz="2800" dirty="0"/>
              <a:t> to your local computer using </a:t>
            </a:r>
            <a:r>
              <a:rPr lang="en-US" sz="2800" dirty="0" err="1"/>
              <a:t>Cyberduck</a:t>
            </a:r>
            <a:r>
              <a:rPr lang="en-US" sz="2800" dirty="0"/>
              <a:t> or other tools</a:t>
            </a:r>
          </a:p>
          <a:p>
            <a:endParaRPr lang="en-US" sz="2800" dirty="0"/>
          </a:p>
          <a:p>
            <a:r>
              <a:rPr lang="en-US" sz="2800" dirty="0"/>
              <a:t>Open the file in your browser</a:t>
            </a:r>
          </a:p>
        </p:txBody>
      </p:sp>
    </p:spTree>
    <p:extLst>
      <p:ext uri="{BB962C8B-B14F-4D97-AF65-F5344CB8AC3E}">
        <p14:creationId xmlns:p14="http://schemas.microsoft.com/office/powerpoint/2010/main" val="1276233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path to your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480" y="1609857"/>
            <a:ext cx="7804320" cy="3746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vi ~/.</a:t>
            </a:r>
            <a:r>
              <a:rPr lang="en-US" sz="2800" dirty="0" err="1"/>
              <a:t>bashrc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# add the path:</a:t>
            </a:r>
          </a:p>
          <a:p>
            <a:pPr marL="0" indent="0">
              <a:buNone/>
            </a:pPr>
            <a:r>
              <a:rPr lang="en-US" sz="2800" dirty="0"/>
              <a:t>PATH=$PATH:/homes/liu3zhen/local/bin: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# run</a:t>
            </a:r>
          </a:p>
          <a:p>
            <a:pPr marL="0" indent="0">
              <a:buNone/>
            </a:pPr>
            <a:r>
              <a:rPr lang="en-US" sz="2800" dirty="0"/>
              <a:t>source ~/.</a:t>
            </a:r>
            <a:r>
              <a:rPr lang="en-US" sz="2800" dirty="0" err="1"/>
              <a:t>bashrc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4613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11109</TotalTime>
  <Words>1147</Words>
  <Application>Microsoft Macintosh PowerPoint</Application>
  <PresentationFormat>On-screen Show (4:3)</PresentationFormat>
  <Paragraphs>197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</vt:lpstr>
      <vt:lpstr>Office Theme</vt:lpstr>
      <vt:lpstr>NGS Tools  Bioinformatics Applications (PLPTH813)</vt:lpstr>
      <vt:lpstr>Goal of today’s lab</vt:lpstr>
      <vt:lpstr>Login Beocat</vt:lpstr>
      <vt:lpstr>Data</vt:lpstr>
      <vt:lpstr>Data QC - FASTQC</vt:lpstr>
      <vt:lpstr>Data transferring between your computer and Beocat</vt:lpstr>
      <vt:lpstr>Ondemand.beocat.ksu.edu</vt:lpstr>
      <vt:lpstr>Problem</vt:lpstr>
      <vt:lpstr>Add a path to your PATH</vt:lpstr>
      <vt:lpstr>seqtk</vt:lpstr>
      <vt:lpstr>seqtk - I</vt:lpstr>
      <vt:lpstr>seqtk - II</vt:lpstr>
      <vt:lpstr>seqtk - III</vt:lpstr>
      <vt:lpstr>seqtk IV</vt:lpstr>
      <vt:lpstr>Trimmomatic case I</vt:lpstr>
      <vt:lpstr>Trimmomatic case I command line</vt:lpstr>
      <vt:lpstr>Parameters</vt:lpstr>
      <vt:lpstr>Trimmomatic case I output</vt:lpstr>
      <vt:lpstr>Trimmomatic case II – without quality trimming</vt:lpstr>
      <vt:lpstr>Trimmomatic case II – with quality trimming</vt:lpstr>
      <vt:lpstr>Trimmomatic case II outputs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109</cp:revision>
  <dcterms:created xsi:type="dcterms:W3CDTF">2014-12-15T18:58:14Z</dcterms:created>
  <dcterms:modified xsi:type="dcterms:W3CDTF">2021-03-04T15:43:07Z</dcterms:modified>
</cp:coreProperties>
</file>