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99" d="100"/>
          <a:sy n="99" d="100"/>
        </p:scale>
        <p:origin x="-2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201[2-4]</a:t>
            </a:r>
          </a:p>
          <a:p>
            <a:r>
              <a:rPr lang="en-US" dirty="0" smtClean="0"/>
              <a:t>A{10,}$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f.edu/Pub/Fac/vi.html" TargetMode="External"/><Relationship Id="rId3" Type="http://schemas.openxmlformats.org/officeDocument/2006/relationships/hyperlink" Target="http://www.tutorialspoint.com/unix/unix-vi-editor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u3zhenlab/PLPTH813Bioinformatics/blob/master/labs/lab01a_Excel.xl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i="1" dirty="0"/>
              <a:t>v</a:t>
            </a:r>
            <a:r>
              <a:rPr lang="en-US" sz="3200" i="1" dirty="0" smtClean="0"/>
              <a:t>i</a:t>
            </a:r>
            <a:r>
              <a:rPr lang="en-US" sz="3200" dirty="0" smtClean="0"/>
              <a:t> and regular expression –lab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1/19/2017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\r (or \n)</a:t>
            </a:r>
            <a:r>
              <a:rPr lang="en-US" sz="2800" dirty="0" smtClean="0"/>
              <a:t>: end-of-line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character and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</a:t>
            </a:r>
            <a:r>
              <a:rPr lang="en-US" b="1" dirty="0" smtClean="0">
                <a:solidFill>
                  <a:srgbClr val="17375E"/>
                </a:solidFill>
              </a:rPr>
              <a:t>w </a:t>
            </a:r>
            <a:r>
              <a:rPr lang="en-US" dirty="0" smtClean="0"/>
              <a:t>: a </a:t>
            </a:r>
            <a:r>
              <a:rPr lang="en-US" dirty="0"/>
              <a:t>word character, including letters, numbers and </a:t>
            </a:r>
            <a:r>
              <a:rPr lang="en-US" dirty="0" smtClean="0"/>
              <a:t>underscore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: 1 or more previous regular </a:t>
            </a:r>
            <a:r>
              <a:rPr lang="en-US" dirty="0" smtClean="0"/>
              <a:t>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 smtClean="0"/>
              <a:t> :  </a:t>
            </a:r>
            <a:r>
              <a:rPr lang="en-US" dirty="0"/>
              <a:t>0 or 1 previous regular expression</a:t>
            </a:r>
            <a:endParaRPr lang="en-US" b="1" dirty="0" smtClean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.</a:t>
            </a:r>
            <a:r>
              <a:rPr lang="en-US" dirty="0" smtClean="0"/>
              <a:t>  </a:t>
            </a:r>
            <a:r>
              <a:rPr lang="en-US" dirty="0"/>
              <a:t>: any character except \n \</a:t>
            </a:r>
            <a:r>
              <a:rPr lang="en-US" dirty="0" smtClean="0"/>
              <a:t>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w.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(IV)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</a:t>
            </a:r>
            <a:r>
              <a:rPr lang="en-US" sz="2800" dirty="0" smtClean="0"/>
              <a:t>digits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\1-9</a:t>
            </a:r>
            <a:r>
              <a:rPr lang="en-US" sz="2800" dirty="0" smtClean="0"/>
              <a:t>  </a:t>
            </a:r>
            <a:r>
              <a:rPr lang="en-US" sz="2800" dirty="0"/>
              <a:t>: Nth </a:t>
            </a:r>
            <a:r>
              <a:rPr lang="en-US" sz="2800" dirty="0" smtClean="0"/>
              <a:t>previous </a:t>
            </a:r>
            <a:r>
              <a:rPr lang="en-US" sz="2800" dirty="0"/>
              <a:t>captured </a:t>
            </a:r>
            <a:r>
              <a:rPr lang="en-US" sz="2800" dirty="0" smtClean="0"/>
              <a:t>group by parentheses 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+38 30.5’N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/>
                <a:gridCol w="187806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2012, 2013, 2014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</a:t>
            </a:r>
            <a:r>
              <a:rPr lang="en-US" sz="2400" dirty="0" smtClean="0"/>
              <a:t>. (e.g.,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change all these years to 2000.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GATACGTACTTCAGAAAAAAAA</a:t>
            </a:r>
          </a:p>
          <a:p>
            <a:r>
              <a:rPr lang="en-US" dirty="0" smtClean="0"/>
              <a:t>GATACGTACTTCAGAAAAAAAAAA</a:t>
            </a:r>
          </a:p>
          <a:p>
            <a:r>
              <a:rPr lang="en-US" dirty="0" smtClean="0"/>
              <a:t>GATACGTACTTCAGAAAAAAAAAAAA</a:t>
            </a:r>
          </a:p>
          <a:p>
            <a:r>
              <a:rPr lang="en-US" dirty="0" smtClean="0"/>
              <a:t>GATACGTACTTCAGAAAAAAAAAAAAAAA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2: trim </a:t>
            </a:r>
            <a:r>
              <a:rPr lang="en-US" sz="2400" dirty="0" err="1" smtClean="0">
                <a:solidFill>
                  <a:srgbClr val="008000"/>
                </a:solidFill>
              </a:rPr>
              <a:t>polyA</a:t>
            </a:r>
            <a:r>
              <a:rPr lang="en-US" sz="2400" dirty="0" smtClean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dirty="0" err="1"/>
              <a:t>TextWrangler</a:t>
            </a:r>
            <a:r>
              <a:rPr lang="en-US" dirty="0"/>
              <a:t> Regular Expression Cheat-</a:t>
            </a:r>
            <a:r>
              <a:rPr lang="en-US" dirty="0" smtClean="0"/>
              <a:t>Sheet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://gist.github.com/ccstone/</a:t>
            </a:r>
            <a:r>
              <a:rPr lang="en-US" dirty="0" smtClean="0">
                <a:hlinkClick r:id="rId2"/>
              </a:rPr>
              <a:t>5385334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vi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www.ccsf.edu</a:t>
            </a:r>
            <a:r>
              <a:rPr lang="en-US" dirty="0">
                <a:hlinkClick r:id="rId2"/>
              </a:rPr>
              <a:t>/Pub/Fac/vi.html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www.tutorialspoint.com/unix/unix-vi-editor.htm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Practice </a:t>
            </a:r>
            <a:r>
              <a:rPr lang="en-US" dirty="0"/>
              <a:t>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Practise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dirty="0" smtClean="0"/>
              <a:t>Excel data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Excel file for practice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Practice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the lecture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/>
                <a:gridCol w="612742"/>
                <a:gridCol w="603315"/>
                <a:gridCol w="424206"/>
                <a:gridCol w="735291"/>
                <a:gridCol w="697583"/>
                <a:gridCol w="895546"/>
                <a:gridCol w="725864"/>
                <a:gridCol w="697583"/>
                <a:gridCol w="320511"/>
                <a:gridCol w="1489435"/>
                <a:gridCol w="593889"/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49306"/>
        </p:xfrm>
        <a:graphic>
          <a:graphicData uri="http://schemas.openxmlformats.org/drawingml/2006/table">
            <a:tbl>
              <a:tblPr/>
              <a:tblGrid>
                <a:gridCol w="646010"/>
                <a:gridCol w="646010"/>
                <a:gridCol w="415693"/>
                <a:gridCol w="1112260"/>
                <a:gridCol w="1235844"/>
                <a:gridCol w="365136"/>
                <a:gridCol w="870709"/>
                <a:gridCol w="870709"/>
                <a:gridCol w="2067231"/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Practice </a:t>
            </a:r>
            <a:r>
              <a:rPr lang="en-US" dirty="0"/>
              <a:t>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Separators: Tab and comma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\t</a:t>
            </a:r>
            <a:r>
              <a:rPr lang="en-US" sz="2800" dirty="0" smtClean="0"/>
              <a:t>  : a tab character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Agalma,elegans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err="1"/>
              <a:t>,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beginnings and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 smtClean="0"/>
              <a:t> beginnings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$</a:t>
            </a:r>
            <a:r>
              <a:rPr lang="en-US" dirty="0" smtClean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/>
                <a:gridCol w="238548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691</Words>
  <Application>Microsoft Macintosh PowerPoint</Application>
  <PresentationFormat>On-screen Show (4:3)</PresentationFormat>
  <Paragraphs>343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 and regular expression –lab  Bioinformatics Applications (PLPTH813)</vt:lpstr>
      <vt:lpstr>Goal of today’s lab</vt:lpstr>
      <vt:lpstr>Excel Practise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Reference links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76</cp:revision>
  <dcterms:created xsi:type="dcterms:W3CDTF">2014-12-15T18:58:14Z</dcterms:created>
  <dcterms:modified xsi:type="dcterms:W3CDTF">2017-01-25T18:28:13Z</dcterms:modified>
</cp:coreProperties>
</file>