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299" r:id="rId13"/>
    <p:sldId id="274" r:id="rId14"/>
    <p:sldId id="271" r:id="rId15"/>
    <p:sldId id="321" r:id="rId16"/>
    <p:sldId id="289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6" r:id="rId25"/>
    <p:sldId id="282" r:id="rId26"/>
    <p:sldId id="285" r:id="rId27"/>
    <p:sldId id="284" r:id="rId28"/>
    <p:sldId id="310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 autoAdjust="0"/>
    <p:restoredTop sz="94690" autoAdjust="0"/>
  </p:normalViewPr>
  <p:slideViewPr>
    <p:cSldViewPr snapToGrid="0" snapToObjects="1">
      <p:cViewPr>
        <p:scale>
          <a:sx n="165" d="100"/>
          <a:sy n="165" d="100"/>
        </p:scale>
        <p:origin x="-1864" y="-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5386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UNIX</a:t>
            </a:r>
            <a:br>
              <a:rPr lang="en-US" sz="3200" dirty="0" smtClean="0"/>
            </a:br>
            <a:r>
              <a:rPr lang="en-US" sz="3200" dirty="0" smtClean="0"/>
              <a:t>(Lab practice)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1/26/2017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Deleting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900"/>
            <a:ext cx="8229600" cy="42757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x</a:t>
            </a:r>
            <a:r>
              <a:rPr lang="en-US" dirty="0"/>
              <a:t>	deletes the character under the cursor.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	deletes the character to the left of your cursor</a:t>
            </a:r>
          </a:p>
          <a:p>
            <a:r>
              <a:rPr lang="en-US" b="1" dirty="0" err="1" smtClean="0">
                <a:solidFill>
                  <a:srgbClr val="17375E"/>
                </a:solidFill>
              </a:rPr>
              <a:t>dw</a:t>
            </a:r>
            <a:r>
              <a:rPr lang="en-US" dirty="0" smtClean="0"/>
              <a:t>	deletes </a:t>
            </a:r>
            <a:r>
              <a:rPr lang="en-US" dirty="0"/>
              <a:t>from the character selected to the end of the word.</a:t>
            </a:r>
          </a:p>
          <a:p>
            <a:r>
              <a:rPr lang="en-US" b="1" dirty="0" err="1" smtClean="0">
                <a:solidFill>
                  <a:srgbClr val="17375E"/>
                </a:solidFill>
              </a:rPr>
              <a:t>dd</a:t>
            </a:r>
            <a:r>
              <a:rPr lang="en-US" dirty="0" smtClean="0"/>
              <a:t>	deletes </a:t>
            </a:r>
            <a:r>
              <a:rPr lang="en-US" dirty="0"/>
              <a:t>all the current line.</a:t>
            </a:r>
          </a:p>
          <a:p>
            <a:r>
              <a:rPr lang="en-US" b="1" dirty="0">
                <a:solidFill>
                  <a:srgbClr val="17375E"/>
                </a:solidFill>
              </a:rPr>
              <a:t>D</a:t>
            </a:r>
            <a:r>
              <a:rPr lang="en-US" dirty="0"/>
              <a:t>	deletes from the current character to the end of the 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Try 3dw, 2dd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388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Copy and paste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231" y="1714900"/>
            <a:ext cx="5982976" cy="332546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y</a:t>
            </a:r>
            <a:r>
              <a:rPr lang="en-US" dirty="0"/>
              <a:t>	</a:t>
            </a:r>
            <a:r>
              <a:rPr lang="en-US" dirty="0" smtClean="0"/>
              <a:t>yank (copy); </a:t>
            </a:r>
            <a:r>
              <a:rPr lang="en-US" b="1" dirty="0" smtClean="0"/>
              <a:t>v</a:t>
            </a:r>
            <a:r>
              <a:rPr lang="en-US" dirty="0" smtClean="0"/>
              <a:t> to select and </a:t>
            </a:r>
            <a:r>
              <a:rPr lang="en-US" b="1" dirty="0" smtClean="0"/>
              <a:t>y</a:t>
            </a:r>
            <a:endParaRPr lang="en-US" b="1" dirty="0"/>
          </a:p>
          <a:p>
            <a:r>
              <a:rPr lang="en-US" b="1" dirty="0" err="1" smtClean="0">
                <a:solidFill>
                  <a:srgbClr val="17375E"/>
                </a:solidFill>
              </a:rPr>
              <a:t>yw</a:t>
            </a:r>
            <a:r>
              <a:rPr lang="en-US" dirty="0" smtClean="0"/>
              <a:t>	copies a word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</a:t>
            </a:r>
            <a:r>
              <a:rPr lang="en-US" b="1" dirty="0" smtClean="0">
                <a:solidFill>
                  <a:srgbClr val="17375E"/>
                </a:solidFill>
              </a:rPr>
              <a:t>yw</a:t>
            </a:r>
            <a:r>
              <a:rPr lang="en-US" dirty="0" smtClean="0"/>
              <a:t>	copies 5 words to a buffer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</a:t>
            </a:r>
            <a:r>
              <a:rPr lang="en-US" b="1" dirty="0" err="1" smtClean="0">
                <a:solidFill>
                  <a:srgbClr val="17375E"/>
                </a:solidFill>
              </a:rPr>
              <a:t>y</a:t>
            </a:r>
            <a:r>
              <a:rPr lang="en-US" dirty="0" smtClean="0"/>
              <a:t>	copies a line to a buffer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5yy</a:t>
            </a:r>
            <a:r>
              <a:rPr lang="en-US" dirty="0" smtClean="0"/>
              <a:t>	copies 5 lines to a buffer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	put (paste</a:t>
            </a:r>
            <a:r>
              <a:rPr lang="en-US" dirty="0" smtClean="0"/>
              <a:t>) after the cursor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P</a:t>
            </a:r>
            <a:r>
              <a:rPr lang="en-US" dirty="0"/>
              <a:t>	put (paste</a:t>
            </a:r>
            <a:r>
              <a:rPr lang="en-US" dirty="0" smtClean="0"/>
              <a:t>) before the cursor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539246"/>
            <a:ext cx="7247274" cy="31482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9D9D9"/>
                </a:solidFill>
              </a:rPr>
              <a:t>Practice </a:t>
            </a:r>
            <a:r>
              <a:rPr lang="en-US" sz="2800" dirty="0" smtClean="0">
                <a:solidFill>
                  <a:srgbClr val="D9D9D9"/>
                </a:solidFill>
              </a:rPr>
              <a:t>vi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Familiar to the UNIX environment and basic commands</a:t>
            </a:r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6425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pwd</a:t>
            </a:r>
            <a:r>
              <a:rPr lang="en-US" dirty="0" smtClean="0"/>
              <a:t> and </a:t>
            </a:r>
            <a:r>
              <a:rPr lang="en-US" dirty="0" err="1" smtClean="0"/>
              <a:t>mkdir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401" y="1417126"/>
            <a:ext cx="5720214" cy="4436737"/>
          </a:xfrm>
        </p:spPr>
        <p:txBody>
          <a:bodyPr>
            <a:normAutofit/>
          </a:bodyPr>
          <a:lstStyle/>
          <a:p>
            <a:r>
              <a:rPr lang="en-US" dirty="0" smtClean="0"/>
              <a:t>Display contents (</a:t>
            </a:r>
            <a:r>
              <a:rPr lang="en-US" dirty="0" err="1" smtClean="0"/>
              <a:t>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Show working directory (</a:t>
            </a:r>
            <a:r>
              <a:rPr lang="en-US" dirty="0" err="1" smtClean="0"/>
              <a:t>pwd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 new directory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pwd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unixp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2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data through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707" y="1240260"/>
            <a:ext cx="6368869" cy="53791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your laptop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adult.xlxs</a:t>
            </a:r>
            <a:r>
              <a:rPr lang="en-US" dirty="0"/>
              <a:t> </a:t>
            </a:r>
            <a:r>
              <a:rPr lang="en-US" dirty="0" smtClean="0"/>
              <a:t>from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smtClean="0"/>
              <a:t>https</a:t>
            </a:r>
            <a:r>
              <a:rPr lang="en-US" sz="1300" dirty="0"/>
              <a:t>://</a:t>
            </a:r>
            <a:r>
              <a:rPr lang="en-US" sz="1300" dirty="0" err="1"/>
              <a:t>github.com</a:t>
            </a:r>
            <a:r>
              <a:rPr lang="en-US" sz="1300" dirty="0"/>
              <a:t>/liu3zhenlab/PLPTH813Bioinformatics/blob/master/datasets/</a:t>
            </a:r>
            <a:r>
              <a:rPr lang="en-US" sz="1300" dirty="0" err="1"/>
              <a:t>adult.xlsx</a:t>
            </a:r>
            <a:endParaRPr lang="en-US" sz="1300" dirty="0" smtClean="0"/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en-US" dirty="0" smtClean="0"/>
              <a:t>Open Excel file </a:t>
            </a:r>
            <a:r>
              <a:rPr lang="en-US" dirty="0" err="1" smtClean="0"/>
              <a:t>adult.xlxs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Select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Copy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In your terminal or putty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vi </a:t>
            </a:r>
            <a:r>
              <a:rPr lang="en-US" dirty="0" err="1" smtClean="0"/>
              <a:t>test.txt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paste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sharing in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892"/>
            <a:ext cx="8229600" cy="189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work with your neighbors and see if you can see your neighbor's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0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of file/directory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00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</a:t>
            </a:r>
            <a:r>
              <a:rPr lang="en-US" dirty="0" smtClean="0"/>
              <a:t>- change </a:t>
            </a:r>
            <a:r>
              <a:rPr lang="en-US" dirty="0"/>
              <a:t>the access permissions to </a:t>
            </a:r>
            <a:r>
              <a:rPr lang="en-US" dirty="0" smtClean="0"/>
              <a:t>files </a:t>
            </a:r>
            <a:r>
              <a:rPr lang="en-US" dirty="0"/>
              <a:t>and </a:t>
            </a:r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780950"/>
            <a:ext cx="443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 </a:t>
            </a:r>
            <a:r>
              <a:rPr lang="en-US" sz="2400" dirty="0" err="1" smtClean="0">
                <a:latin typeface="Courier"/>
                <a:cs typeface="Courier"/>
              </a:rPr>
              <a:t>chmod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g+w</a:t>
            </a:r>
            <a:r>
              <a:rPr lang="en-US" sz="2400" dirty="0" smtClean="0">
                <a:latin typeface="Courier"/>
                <a:cs typeface="Courier"/>
              </a:rPr>
              <a:t> &lt;file name&gt;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2800" y="3804919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 </a:t>
            </a:r>
            <a:r>
              <a:rPr lang="en-US" sz="2400" dirty="0" err="1" smtClean="0">
                <a:latin typeface="Courier"/>
                <a:cs typeface="Courier"/>
              </a:rPr>
              <a:t>chmod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w &lt;file name&gt;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2800" y="4968218"/>
            <a:ext cx="535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 </a:t>
            </a:r>
            <a:r>
              <a:rPr lang="en-US" sz="2400" dirty="0" err="1" smtClean="0">
                <a:latin typeface="Courier"/>
                <a:cs typeface="Courier"/>
              </a:rPr>
              <a:t>chmod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u+w,go-</a:t>
            </a:r>
            <a:r>
              <a:rPr lang="en-US" sz="2400" dirty="0" err="1">
                <a:latin typeface="Courier"/>
                <a:cs typeface="Courier"/>
              </a:rPr>
              <a:t>r</a:t>
            </a:r>
            <a:r>
              <a:rPr lang="en-US" sz="2400" dirty="0" smtClean="0">
                <a:latin typeface="Courier"/>
                <a:cs typeface="Courier"/>
              </a:rPr>
              <a:t> &lt;file name&gt;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2554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643" y="1895866"/>
            <a:ext cx="4607978" cy="2830809"/>
          </a:xfrm>
        </p:spPr>
        <p:txBody>
          <a:bodyPr>
            <a:normAutofit/>
          </a:bodyPr>
          <a:lstStyle/>
          <a:p>
            <a:r>
              <a:rPr lang="en-US" dirty="0" smtClean="0"/>
              <a:t>cd </a:t>
            </a:r>
            <a:r>
              <a:rPr lang="en-US" dirty="0"/>
              <a:t>..</a:t>
            </a:r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unixp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# jump to user home directory</a:t>
            </a:r>
            <a:endParaRPr lang="en-US" dirty="0" smtClean="0"/>
          </a:p>
          <a:p>
            <a:r>
              <a:rPr lang="en-US" dirty="0" smtClean="0"/>
              <a:t>cd ~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unixp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282" y="4366081"/>
            <a:ext cx="6126029" cy="937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 err="1"/>
              <a:t>adult.tmp.txt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mv </a:t>
            </a:r>
            <a:r>
              <a:rPr lang="en-US" dirty="0" err="1"/>
              <a:t>adult.tmp.txt</a:t>
            </a:r>
            <a:r>
              <a:rPr lang="en-US" dirty="0"/>
              <a:t> </a:t>
            </a:r>
            <a:r>
              <a:rPr lang="en-US" dirty="0" err="1" smtClean="0"/>
              <a:t>adult.second.txt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1737" y="1330043"/>
            <a:ext cx="552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were stored at:</a:t>
            </a:r>
          </a:p>
          <a:p>
            <a:r>
              <a:rPr lang="en-US" dirty="0"/>
              <a:t>/homes/liu3zhen/teaching/BA17/datasets/cigarette2013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31873" y="2609096"/>
            <a:ext cx="642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cp</a:t>
            </a:r>
            <a:r>
              <a:rPr lang="en-US" dirty="0" smtClean="0"/>
              <a:t>  </a:t>
            </a:r>
            <a:r>
              <a:rPr lang="en-US" dirty="0"/>
              <a:t>/homes/liu3zhen/teaching/BA17/datasets/cigarette2013</a:t>
            </a:r>
            <a:r>
              <a:rPr lang="en-US" dirty="0" smtClean="0"/>
              <a:t>/*txt .</a:t>
            </a:r>
          </a:p>
          <a:p>
            <a:r>
              <a:rPr lang="en-US" dirty="0" err="1" smtClean="0"/>
              <a:t>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3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</a:t>
            </a:r>
            <a:r>
              <a:rPr lang="en-US" dirty="0" smtClean="0"/>
              <a:t>content: more / less/vi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647" y="1299445"/>
            <a:ext cx="6351482" cy="251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more </a:t>
            </a:r>
            <a:r>
              <a:rPr lang="en-US" b="1" dirty="0" err="1" smtClean="0"/>
              <a:t>adult.txt</a:t>
            </a:r>
            <a:endParaRPr lang="en-US" b="1" dirty="0" smtClean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q</a:t>
            </a:r>
            <a:r>
              <a:rPr lang="en-US" dirty="0"/>
              <a:t> to quit if too many pages to show</a:t>
            </a:r>
          </a:p>
          <a:p>
            <a:pPr marL="0" indent="0">
              <a:buNone/>
            </a:pPr>
            <a:r>
              <a:rPr lang="en-US" dirty="0" smtClean="0"/>
              <a:t>&lt;space&gt; to display next page</a:t>
            </a:r>
          </a:p>
          <a:p>
            <a:pPr marL="0" indent="0">
              <a:buNone/>
            </a:pPr>
            <a:r>
              <a:rPr lang="en-US" dirty="0" smtClean="0"/>
              <a:t>&lt;return&gt; to display next line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2647" y="4113244"/>
            <a:ext cx="6351482" cy="2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less </a:t>
            </a:r>
            <a:r>
              <a:rPr lang="en-US" b="1" dirty="0" err="1" smtClean="0"/>
              <a:t>adult.txt</a:t>
            </a:r>
            <a:endParaRPr lang="en-US" b="1" dirty="0" smtClean="0"/>
          </a:p>
          <a:p>
            <a:pPr marL="0" indent="0">
              <a:buNone/>
            </a:pPr>
            <a:r>
              <a:rPr lang="en-US" sz="4000" b="1" dirty="0" smtClean="0">
                <a:solidFill>
                  <a:srgbClr val="17375E"/>
                </a:solidFill>
              </a:rPr>
              <a:t>/</a:t>
            </a:r>
            <a:r>
              <a:rPr lang="en-US" dirty="0" smtClean="0"/>
              <a:t> to search forward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rgbClr val="17375E"/>
                </a:solidFill>
              </a:rPr>
              <a:t>?</a:t>
            </a:r>
            <a:r>
              <a:rPr lang="en-US" dirty="0" smtClean="0"/>
              <a:t> </a:t>
            </a:r>
            <a:r>
              <a:rPr lang="en-US" dirty="0"/>
              <a:t>to search </a:t>
            </a:r>
            <a:r>
              <a:rPr lang="en-US" dirty="0" smtClean="0"/>
              <a:t>backward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6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539246"/>
            <a:ext cx="7247274" cy="31482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Practice vi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rgbClr val="D9D9D9"/>
                </a:solidFill>
              </a:rPr>
              <a:t>Familiar to the UNIX environment and basic commands</a:t>
            </a:r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089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at, paste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439" y="1512623"/>
            <a:ext cx="7922138" cy="3845277"/>
          </a:xfrm>
        </p:spPr>
        <p:txBody>
          <a:bodyPr>
            <a:normAutofit/>
          </a:bodyPr>
          <a:lstStyle/>
          <a:p>
            <a:r>
              <a:rPr lang="en-US" dirty="0" smtClean="0"/>
              <a:t>cat </a:t>
            </a:r>
            <a:r>
              <a:rPr lang="en-US" dirty="0"/>
              <a:t>and "&gt;"</a:t>
            </a:r>
          </a:p>
          <a:p>
            <a:pPr marL="0" indent="0">
              <a:buNone/>
            </a:pPr>
            <a:r>
              <a:rPr lang="en-US" sz="2000" dirty="0"/>
              <a:t>cat </a:t>
            </a:r>
            <a:r>
              <a:rPr lang="en-US" sz="2000" dirty="0" err="1" smtClean="0"/>
              <a:t>adult.txt</a:t>
            </a:r>
            <a:r>
              <a:rPr lang="en-US" sz="2000" dirty="0" smtClean="0"/>
              <a:t> </a:t>
            </a:r>
            <a:r>
              <a:rPr lang="en-US" sz="2000" dirty="0" err="1" smtClean="0"/>
              <a:t>youth.txt</a:t>
            </a:r>
            <a:r>
              <a:rPr lang="en-US" sz="2000" dirty="0" smtClean="0"/>
              <a:t> </a:t>
            </a:r>
            <a:r>
              <a:rPr lang="en-US" sz="2000" dirty="0"/>
              <a:t>&gt; </a:t>
            </a:r>
            <a:r>
              <a:rPr lang="en-US" sz="2000" dirty="0" err="1" smtClean="0"/>
              <a:t>two.cat.txt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less </a:t>
            </a:r>
            <a:r>
              <a:rPr lang="en-US" sz="2000" dirty="0" err="1" smtClean="0"/>
              <a:t>two.cat.txt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paste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paste </a:t>
            </a:r>
            <a:r>
              <a:rPr lang="en-US" sz="2000" dirty="0" err="1" smtClean="0"/>
              <a:t>adult.txt</a:t>
            </a:r>
            <a:r>
              <a:rPr lang="en-US" sz="2000" dirty="0" smtClean="0"/>
              <a:t> </a:t>
            </a:r>
            <a:r>
              <a:rPr lang="en-US" sz="2000" dirty="0" err="1" smtClean="0"/>
              <a:t>youth.txt</a:t>
            </a:r>
            <a:r>
              <a:rPr lang="en-US" sz="2000" dirty="0" smtClean="0"/>
              <a:t> </a:t>
            </a:r>
            <a:r>
              <a:rPr lang="en-US" sz="2000" dirty="0"/>
              <a:t>&gt; </a:t>
            </a:r>
            <a:r>
              <a:rPr lang="en-US" sz="2000" dirty="0" err="1" smtClean="0"/>
              <a:t>two.merge.txt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l</a:t>
            </a:r>
            <a:r>
              <a:rPr lang="en-US" sz="2000" dirty="0" smtClean="0"/>
              <a:t>ess </a:t>
            </a:r>
            <a:r>
              <a:rPr lang="en-US" sz="2000" dirty="0" err="1" smtClean="0"/>
              <a:t>two.merge.txt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3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888" y="1571803"/>
            <a:ext cx="5742759" cy="2748147"/>
          </a:xfrm>
        </p:spPr>
        <p:txBody>
          <a:bodyPr>
            <a:normAutofit/>
          </a:bodyPr>
          <a:lstStyle/>
          <a:p>
            <a:r>
              <a:rPr lang="pl-PL" dirty="0" err="1"/>
              <a:t>w</a:t>
            </a:r>
            <a:r>
              <a:rPr lang="pl-PL" dirty="0" err="1" smtClean="0"/>
              <a:t>c</a:t>
            </a:r>
            <a:r>
              <a:rPr lang="pl-PL" dirty="0" smtClean="0"/>
              <a:t> (lines, </a:t>
            </a:r>
            <a:r>
              <a:rPr lang="pl-PL" dirty="0" err="1" smtClean="0"/>
              <a:t>words</a:t>
            </a:r>
            <a:r>
              <a:rPr lang="pl-PL" dirty="0" smtClean="0"/>
              <a:t>, </a:t>
            </a:r>
            <a:r>
              <a:rPr lang="pl-PL" dirty="0" err="1" smtClean="0"/>
              <a:t>bytes</a:t>
            </a:r>
            <a:r>
              <a:rPr lang="pl-PL" dirty="0" smtClean="0"/>
              <a:t>)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</a:t>
            </a:r>
            <a:r>
              <a:rPr lang="pl-PL" dirty="0" err="1" smtClean="0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 smtClean="0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 smtClean="0"/>
              <a:t>two.cat.txt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w</a:t>
            </a:r>
            <a:r>
              <a:rPr lang="pl-PL" dirty="0" err="1" smtClean="0"/>
              <a:t>c</a:t>
            </a:r>
            <a:r>
              <a:rPr lang="pl-PL" dirty="0" smtClean="0"/>
              <a:t> –L (</a:t>
            </a:r>
            <a:r>
              <a:rPr lang="en-US" dirty="0"/>
              <a:t>print the length of the longest line</a:t>
            </a:r>
            <a:r>
              <a:rPr lang="pl-PL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213" y="1460022"/>
            <a:ext cx="7596908" cy="4656852"/>
          </a:xfrm>
        </p:spPr>
        <p:txBody>
          <a:bodyPr>
            <a:normAutofit/>
          </a:bodyPr>
          <a:lstStyle/>
          <a:p>
            <a:r>
              <a:rPr lang="en-US" dirty="0" err="1" smtClean="0"/>
              <a:t>grep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 smtClean="0"/>
              <a:t>adult.txt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"#" </a:t>
            </a:r>
            <a:r>
              <a:rPr lang="en-US" dirty="0" err="1" smtClean="0"/>
              <a:t>adult.txt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"^#" </a:t>
            </a:r>
            <a:r>
              <a:rPr lang="en-US" dirty="0" err="1" smtClean="0"/>
              <a:t>adult.txt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"^#" -c </a:t>
            </a:r>
            <a:r>
              <a:rPr lang="en-US" dirty="0" err="1" smtClean="0"/>
              <a:t>adult.txt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"#" -v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adult.cig.nocomments.txt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/>
              <a:t>| cut -f 2 | head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"#" -v </a:t>
            </a:r>
            <a:r>
              <a:rPr lang="en-US" dirty="0" err="1"/>
              <a:t>two.merge.txt</a:t>
            </a:r>
            <a:r>
              <a:rPr lang="en-US" dirty="0"/>
              <a:t> | cut -f 1,2,4 | </a:t>
            </a:r>
            <a:r>
              <a:rPr lang="en-US" dirty="0" smtClean="0"/>
              <a:t>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 err="1" smtClean="0"/>
              <a:t>youth.txt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/>
              <a:t>grep</a:t>
            </a:r>
            <a:r>
              <a:rPr lang="en-US" dirty="0"/>
              <a:t> "#" -v | cut -f 1,2,4 | head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"#" -v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/>
              <a:t>| cut -f 2 | sort | head</a:t>
            </a:r>
          </a:p>
        </p:txBody>
      </p:sp>
    </p:spTree>
    <p:extLst>
      <p:ext uri="{BB962C8B-B14F-4D97-AF65-F5344CB8AC3E}">
        <p14:creationId xmlns:p14="http://schemas.microsoft.com/office/powerpoint/2010/main" val="106281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80" y="1567888"/>
            <a:ext cx="8305409" cy="1823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cat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 err="1" smtClean="0"/>
              <a:t>youth.txt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 smtClean="0"/>
              <a:t>two.cat.txt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cut </a:t>
            </a:r>
            <a:r>
              <a:rPr lang="en-US" dirty="0" err="1" smtClean="0"/>
              <a:t>two.cat.txt</a:t>
            </a:r>
            <a:r>
              <a:rPr lang="en-US" dirty="0" smtClean="0"/>
              <a:t> -</a:t>
            </a:r>
            <a:r>
              <a:rPr lang="en-US" dirty="0"/>
              <a:t>f </a:t>
            </a:r>
            <a:r>
              <a:rPr lang="en-US" dirty="0" smtClean="0"/>
              <a:t>2 </a:t>
            </a:r>
            <a:r>
              <a:rPr lang="en-US" dirty="0"/>
              <a:t>| sort | </a:t>
            </a:r>
            <a:r>
              <a:rPr lang="en-US" dirty="0" err="1" smtClean="0"/>
              <a:t>uniq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9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ate and </a:t>
            </a:r>
            <a:r>
              <a:rPr lang="en-US" dirty="0" err="1" smtClean="0"/>
              <a:t>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153" y="1384875"/>
            <a:ext cx="3262775" cy="3830247"/>
          </a:xfrm>
        </p:spPr>
        <p:txBody>
          <a:bodyPr>
            <a:normAutofit/>
          </a:bodyPr>
          <a:lstStyle/>
          <a:p>
            <a:r>
              <a:rPr lang="en-US" dirty="0" smtClean="0"/>
              <a:t>date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ate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ate -I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ate -R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</a:t>
            </a:r>
            <a:r>
              <a:rPr lang="en-US" dirty="0" err="1" smtClean="0"/>
              <a:t>al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cal</a:t>
            </a:r>
            <a:r>
              <a:rPr lang="en-US" smtClean="0"/>
              <a:t> 2 </a:t>
            </a:r>
            <a:r>
              <a:rPr lang="en-US" dirty="0" smtClean="0"/>
              <a:t>2016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al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4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607" y="1429964"/>
            <a:ext cx="2917080" cy="3086303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leep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leep 3s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leep 3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leep 1m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clear,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044" y="1394583"/>
            <a:ext cx="6787358" cy="3955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lear: clean the screen</a:t>
            </a:r>
          </a:p>
          <a:p>
            <a:r>
              <a:rPr lang="en-US" dirty="0"/>
              <a:t>h</a:t>
            </a:r>
            <a:r>
              <a:rPr lang="en-US" dirty="0" smtClean="0"/>
              <a:t>istory: display previous input command lines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lear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istory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istory | more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istory | </a:t>
            </a:r>
            <a:r>
              <a:rPr lang="en-US" dirty="0" err="1" smtClean="0"/>
              <a:t>grep</a:t>
            </a:r>
            <a:r>
              <a:rPr lang="en-US" dirty="0" smtClean="0"/>
              <a:t> “paste”</a:t>
            </a:r>
          </a:p>
          <a:p>
            <a:pPr marL="0" indent="0">
              <a:buNone/>
            </a:pPr>
            <a:r>
              <a:rPr lang="en-US" dirty="0" smtClean="0"/>
              <a:t>history &gt; practice01282016.sh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9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9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>
                <a:solidFill>
                  <a:srgbClr val="17375E"/>
                </a:solidFill>
              </a:rPr>
              <a:t>man</a:t>
            </a:r>
            <a:r>
              <a:rPr lang="en-US" dirty="0" smtClean="0"/>
              <a:t> to understand more about each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63" y="2587210"/>
            <a:ext cx="4254769" cy="831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</a:t>
            </a:r>
            <a:r>
              <a:rPr lang="en-US" sz="4000" dirty="0" smtClean="0"/>
              <a:t>an xxx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773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your </a:t>
            </a:r>
            <a:r>
              <a:rPr lang="en-US" dirty="0" err="1" smtClean="0"/>
              <a:t>Beocat</a:t>
            </a:r>
            <a:r>
              <a:rPr lang="en-US" dirty="0" smtClean="0"/>
              <a:t>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606" y="1391994"/>
            <a:ext cx="3394364" cy="1425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~</a:t>
            </a:r>
          </a:p>
          <a:p>
            <a:pPr marL="0" indent="0">
              <a:buNone/>
            </a:pPr>
            <a:r>
              <a:rPr lang="en-US" dirty="0" smtClean="0"/>
              <a:t>|---PLPTH613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|---labs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    |---lab02unix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27988" y="3001818"/>
            <a:ext cx="265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d ~</a:t>
            </a:r>
          </a:p>
          <a:p>
            <a:r>
              <a:rPr lang="en-US" sz="2000" dirty="0" err="1"/>
              <a:t>m</a:t>
            </a:r>
            <a:r>
              <a:rPr lang="en-US" sz="2000" dirty="0" err="1" smtClean="0"/>
              <a:t>kdir</a:t>
            </a:r>
            <a:r>
              <a:rPr lang="en-US" sz="2000" dirty="0" smtClean="0"/>
              <a:t> PLPTH613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d PLPTH613</a:t>
            </a:r>
          </a:p>
          <a:p>
            <a:r>
              <a:rPr lang="en-US" sz="2000" dirty="0" err="1"/>
              <a:t>m</a:t>
            </a:r>
            <a:r>
              <a:rPr lang="en-US" sz="2000" dirty="0" err="1" smtClean="0"/>
              <a:t>kdir</a:t>
            </a:r>
            <a:r>
              <a:rPr lang="en-US" sz="2000" dirty="0" smtClean="0"/>
              <a:t> labs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d labs</a:t>
            </a:r>
          </a:p>
          <a:p>
            <a:r>
              <a:rPr lang="en-US" sz="2000" dirty="0" err="1"/>
              <a:t>m</a:t>
            </a:r>
            <a:r>
              <a:rPr lang="en-US" sz="2000" dirty="0" err="1" smtClean="0"/>
              <a:t>kdir</a:t>
            </a:r>
            <a:r>
              <a:rPr lang="en-US" sz="2000" dirty="0" smtClean="0"/>
              <a:t> lab02unix</a:t>
            </a:r>
          </a:p>
          <a:p>
            <a:r>
              <a:rPr lang="en-US" sz="2000" dirty="0" smtClean="0"/>
              <a:t>cd lab02unix</a:t>
            </a:r>
          </a:p>
          <a:p>
            <a:endParaRPr lang="en-US" sz="2000" dirty="0"/>
          </a:p>
          <a:p>
            <a:r>
              <a:rPr lang="en-US" sz="2000" dirty="0"/>
              <a:t>m</a:t>
            </a:r>
            <a:r>
              <a:rPr lang="en-US" sz="2000" dirty="0" smtClean="0"/>
              <a:t>v ~/*.txt .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v ~/*.</a:t>
            </a:r>
            <a:r>
              <a:rPr lang="en-US" sz="2000" dirty="0" err="1" smtClean="0"/>
              <a:t>sh</a:t>
            </a:r>
            <a:r>
              <a:rPr lang="en-US" sz="2000" dirty="0" smtClean="0"/>
              <a:t>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9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33" y="1921675"/>
            <a:ext cx="7416800" cy="2465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ssh</a:t>
            </a:r>
            <a:r>
              <a:rPr lang="en-US" sz="3200" dirty="0" smtClean="0"/>
              <a:t> -l &lt;</a:t>
            </a:r>
            <a:r>
              <a:rPr lang="en-US" sz="3200" dirty="0" err="1" smtClean="0"/>
              <a:t>eID</a:t>
            </a:r>
            <a:r>
              <a:rPr lang="en-US" sz="3200" dirty="0" smtClean="0"/>
              <a:t>&gt; </a:t>
            </a:r>
            <a:r>
              <a:rPr lang="en-US" sz="3200" dirty="0" err="1" smtClean="0"/>
              <a:t>beocat.cis.ksu.edu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*Putty login is different</a:t>
            </a:r>
          </a:p>
          <a:p>
            <a:pPr marL="0" indent="0">
              <a:buNone/>
            </a:pPr>
            <a:endParaRPr lang="en-US" sz="3200" dirty="0" smtClean="0"/>
          </a:p>
          <a:p>
            <a:pPr>
              <a:buFontTx/>
              <a:buChar char="•"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727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693235"/>
          </a:xfrm>
        </p:spPr>
        <p:txBody>
          <a:bodyPr>
            <a:normAutofit/>
          </a:bodyPr>
          <a:lstStyle/>
          <a:p>
            <a:r>
              <a:rPr lang="en-US" i="1" dirty="0" smtClean="0"/>
              <a:t>vi</a:t>
            </a:r>
            <a:r>
              <a:rPr lang="en-US" dirty="0" smtClean="0"/>
              <a:t> has two modes:</a:t>
            </a:r>
          </a:p>
          <a:p>
            <a:pPr indent="0">
              <a:buAutoNum type="arabicPeriod"/>
            </a:pPr>
            <a:r>
              <a:rPr lang="en-US" dirty="0" smtClean="0"/>
              <a:t> insert </a:t>
            </a:r>
            <a:r>
              <a:rPr lang="en-US" dirty="0"/>
              <a:t>mode </a:t>
            </a:r>
            <a:r>
              <a:rPr lang="en-US" dirty="0" smtClean="0"/>
              <a:t>(edit as other text editors)</a:t>
            </a:r>
          </a:p>
          <a:p>
            <a:pPr indent="0">
              <a:buAutoNum type="arabicPeriod"/>
            </a:pPr>
            <a:r>
              <a:rPr lang="en-US" dirty="0" smtClean="0"/>
              <a:t> command </a:t>
            </a:r>
            <a:r>
              <a:rPr lang="en-US" dirty="0"/>
              <a:t>mode </a:t>
            </a:r>
            <a:r>
              <a:rPr lang="en-US" dirty="0" smtClean="0"/>
              <a:t>(commands </a:t>
            </a:r>
            <a:r>
              <a:rPr lang="en-US" dirty="0"/>
              <a:t>that control the edit session)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switch modes by using “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” and “ESC” key</a:t>
            </a:r>
          </a:p>
        </p:txBody>
      </p:sp>
    </p:spTree>
    <p:extLst>
      <p:ext uri="{BB962C8B-B14F-4D97-AF65-F5344CB8AC3E}">
        <p14:creationId xmlns:p14="http://schemas.microsoft.com/office/powerpoint/2010/main" val="177434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8" y="2725431"/>
            <a:ext cx="8229600" cy="3314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 “vi p1.txt” in Linux</a:t>
            </a:r>
            <a:endParaRPr lang="en-US" sz="2800" dirty="0"/>
          </a:p>
          <a:p>
            <a:r>
              <a:rPr lang="en-US" sz="2800" dirty="0" smtClean="0"/>
              <a:t>Type the letter “</a:t>
            </a:r>
            <a:r>
              <a:rPr lang="en-US" sz="2800" dirty="0" err="1" smtClean="0"/>
              <a:t>i</a:t>
            </a:r>
            <a:r>
              <a:rPr lang="en-US" sz="2800" dirty="0" smtClean="0"/>
              <a:t>” to change to insert mode</a:t>
            </a:r>
          </a:p>
          <a:p>
            <a:r>
              <a:rPr lang="en-US" sz="2800" dirty="0" smtClean="0"/>
              <a:t>Enter text (anything more than 6 lines)</a:t>
            </a:r>
          </a:p>
          <a:p>
            <a:r>
              <a:rPr lang="en-US" sz="2800" dirty="0" smtClean="0"/>
              <a:t>Press </a:t>
            </a:r>
            <a:r>
              <a:rPr lang="en-US" sz="2800" b="1" dirty="0" smtClean="0"/>
              <a:t>ESC</a:t>
            </a:r>
            <a:r>
              <a:rPr lang="en-US" sz="2800" dirty="0" smtClean="0"/>
              <a:t> key</a:t>
            </a:r>
          </a:p>
          <a:p>
            <a:r>
              <a:rPr lang="en-US" sz="2800" dirty="0" smtClean="0"/>
              <a:t>Type :</a:t>
            </a:r>
            <a:r>
              <a:rPr lang="en-US" sz="2800" dirty="0" err="1" smtClean="0"/>
              <a:t>wq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(w: save; q: quit)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978" y="1354667"/>
            <a:ext cx="8057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create a file named “p1.txt”, enter some text in the file and save it via vi.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7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Quitting and Saving a </a:t>
            </a:r>
            <a:r>
              <a:rPr lang="en-US" dirty="0" smtClean="0"/>
              <a:t>file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211" y="1994920"/>
            <a:ext cx="7503018" cy="22853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:w</a:t>
            </a:r>
            <a:r>
              <a:rPr lang="en-US" dirty="0"/>
              <a:t>	to save your file but not </a:t>
            </a:r>
            <a:r>
              <a:rPr lang="en-US" dirty="0" smtClean="0"/>
              <a:t>quit.</a:t>
            </a: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:q</a:t>
            </a:r>
            <a:r>
              <a:rPr lang="en-US" dirty="0"/>
              <a:t>	to quit if you haven't made any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</a:t>
            </a:r>
            <a:r>
              <a:rPr lang="en-US" b="1" dirty="0" err="1">
                <a:solidFill>
                  <a:srgbClr val="17375E"/>
                </a:solidFill>
              </a:rPr>
              <a:t>wq</a:t>
            </a:r>
            <a:r>
              <a:rPr lang="en-US" dirty="0"/>
              <a:t>	to quit and save </a:t>
            </a:r>
            <a:r>
              <a:rPr lang="en-US" dirty="0" smtClean="0"/>
              <a:t>edits.</a:t>
            </a:r>
            <a:endParaRPr lang="en-US" dirty="0"/>
          </a:p>
          <a:p>
            <a:r>
              <a:rPr lang="en-US" b="1" dirty="0" smtClean="0">
                <a:solidFill>
                  <a:srgbClr val="17375E"/>
                </a:solidFill>
              </a:rPr>
              <a:t>:</a:t>
            </a:r>
            <a:r>
              <a:rPr lang="en-US" b="1" dirty="0">
                <a:solidFill>
                  <a:srgbClr val="17375E"/>
                </a:solidFill>
              </a:rPr>
              <a:t>q!</a:t>
            </a:r>
            <a:r>
              <a:rPr lang="en-US" dirty="0"/>
              <a:t>	</a:t>
            </a:r>
            <a:r>
              <a:rPr lang="en-US" dirty="0" smtClean="0"/>
              <a:t>to quit </a:t>
            </a:r>
            <a:r>
              <a:rPr lang="en-US" b="1" i="1" dirty="0" smtClean="0"/>
              <a:t>without</a:t>
            </a:r>
            <a:r>
              <a:rPr lang="en-US" dirty="0" smtClean="0"/>
              <a:t> saving.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8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move cursor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3061960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i p1.txt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 smtClean="0"/>
              <a:t>Edit text (delete and add)</a:t>
            </a:r>
            <a:endParaRPr lang="en-US" sz="2800" dirty="0"/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</a:t>
            </a:r>
            <a:r>
              <a:rPr lang="en-US" sz="2800" dirty="0" smtClean="0"/>
              <a:t>key</a:t>
            </a:r>
          </a:p>
          <a:p>
            <a:r>
              <a:rPr lang="en-US" sz="2800" dirty="0" smtClean="0"/>
              <a:t>Try 0 and then $ and then 0 and then $</a:t>
            </a:r>
          </a:p>
          <a:p>
            <a:r>
              <a:rPr lang="en-US" sz="2800" dirty="0" smtClean="0"/>
              <a:t>Try H, M, 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edit the file “p1.txt”, deleting a few words and adding some new words , and practice $, 0, H, M, and L in command mode.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019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search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921950"/>
            <a:ext cx="82296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/xxx</a:t>
            </a:r>
          </a:p>
          <a:p>
            <a:r>
              <a:rPr lang="en-US" sz="2800" dirty="0" smtClean="0"/>
              <a:t>Press </a:t>
            </a:r>
            <a:r>
              <a:rPr lang="en-US" sz="2800" dirty="0"/>
              <a:t>Return, the cursor will move to the first incidence of that </a:t>
            </a:r>
            <a:r>
              <a:rPr lang="en-US" sz="2800" dirty="0" smtClean="0"/>
              <a:t>string (xxx)</a:t>
            </a:r>
          </a:p>
          <a:p>
            <a:r>
              <a:rPr lang="en-US" sz="2800" dirty="0" smtClean="0"/>
              <a:t>Repeat </a:t>
            </a:r>
            <a:r>
              <a:rPr lang="en-US" sz="2800" dirty="0"/>
              <a:t>the search by typing </a:t>
            </a:r>
            <a:r>
              <a:rPr lang="en-US" sz="2800" dirty="0" smtClean="0"/>
              <a:t>“n” </a:t>
            </a:r>
            <a:r>
              <a:rPr lang="en-US" sz="2800" dirty="0"/>
              <a:t>or search in a backwards direction by using </a:t>
            </a:r>
            <a:r>
              <a:rPr lang="en-US" sz="2800" dirty="0" smtClean="0"/>
              <a:t>“N”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search content in “p1.txt” using “/”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34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Undo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028" y="2481938"/>
            <a:ext cx="5959750" cy="9252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u</a:t>
            </a:r>
            <a:r>
              <a:rPr lang="en-US" sz="2800" dirty="0"/>
              <a:t>	</a:t>
            </a:r>
            <a:r>
              <a:rPr lang="en-US" sz="2800" dirty="0" smtClean="0"/>
              <a:t>undoes the change</a:t>
            </a:r>
          </a:p>
          <a:p>
            <a:r>
              <a:rPr lang="en-US" sz="2800" b="1" dirty="0" err="1">
                <a:solidFill>
                  <a:srgbClr val="17375E"/>
                </a:solidFill>
              </a:rPr>
              <a:t>c</a:t>
            </a:r>
            <a:r>
              <a:rPr lang="en-US" sz="2800" b="1" dirty="0" err="1" smtClean="0">
                <a:solidFill>
                  <a:srgbClr val="17375E"/>
                </a:solidFill>
              </a:rPr>
              <a:t>ontol+r</a:t>
            </a:r>
            <a:r>
              <a:rPr lang="en-US" sz="2800" b="1" dirty="0" smtClean="0">
                <a:solidFill>
                  <a:srgbClr val="17375E"/>
                </a:solidFill>
              </a:rPr>
              <a:t>	</a:t>
            </a:r>
            <a:r>
              <a:rPr lang="en-US" sz="2800" dirty="0" smtClean="0"/>
              <a:t>Redoes</a:t>
            </a:r>
          </a:p>
        </p:txBody>
      </p:sp>
    </p:spTree>
    <p:extLst>
      <p:ext uri="{BB962C8B-B14F-4D97-AF65-F5344CB8AC3E}">
        <p14:creationId xmlns:p14="http://schemas.microsoft.com/office/powerpoint/2010/main" val="204878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6575</TotalTime>
  <Words>852</Words>
  <Application>Microsoft Macintosh PowerPoint</Application>
  <PresentationFormat>On-screen Show (4:3)</PresentationFormat>
  <Paragraphs>205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UNIX (Lab practice)  Bioinformatics Applications (PLPTH813)</vt:lpstr>
      <vt:lpstr>Goal of today’s lab</vt:lpstr>
      <vt:lpstr>Login Beocat</vt:lpstr>
      <vt:lpstr>modes</vt:lpstr>
      <vt:lpstr>Practice I</vt:lpstr>
      <vt:lpstr>Quitting and Saving a file in command mode</vt:lpstr>
      <vt:lpstr>Practice II – move cursor</vt:lpstr>
      <vt:lpstr>Practice II – search</vt:lpstr>
      <vt:lpstr>Practice II – Undo in command mode</vt:lpstr>
      <vt:lpstr>Practice II – Deleting in command mode</vt:lpstr>
      <vt:lpstr>Practice II – Copy and paste in command mode</vt:lpstr>
      <vt:lpstr>Goal of today’s lab</vt:lpstr>
      <vt:lpstr>ls, pwd and mkdir</vt:lpstr>
      <vt:lpstr>Generate data through vi</vt:lpstr>
      <vt:lpstr>data sharing in Beocat</vt:lpstr>
      <vt:lpstr>Modification of file/directory permissions</vt:lpstr>
      <vt:lpstr>cd</vt:lpstr>
      <vt:lpstr>cp, mv, rm</vt:lpstr>
      <vt:lpstr>Display content: more / less/vi</vt:lpstr>
      <vt:lpstr>cat, paste</vt:lpstr>
      <vt:lpstr>wc</vt:lpstr>
      <vt:lpstr>grep</vt:lpstr>
      <vt:lpstr>Pipe (1)</vt:lpstr>
      <vt:lpstr>Pipe (2)</vt:lpstr>
      <vt:lpstr>date and cal</vt:lpstr>
      <vt:lpstr>sleep</vt:lpstr>
      <vt:lpstr>clear, history</vt:lpstr>
      <vt:lpstr>Use man to understand more about each command</vt:lpstr>
      <vt:lpstr>Organize your Beocat home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91</cp:revision>
  <dcterms:created xsi:type="dcterms:W3CDTF">2014-12-15T18:58:14Z</dcterms:created>
  <dcterms:modified xsi:type="dcterms:W3CDTF">2017-01-26T15:59:05Z</dcterms:modified>
</cp:coreProperties>
</file>