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309" r:id="rId4"/>
    <p:sldId id="310" r:id="rId5"/>
    <p:sldId id="314" r:id="rId6"/>
    <p:sldId id="283" r:id="rId7"/>
    <p:sldId id="311" r:id="rId8"/>
    <p:sldId id="287" r:id="rId9"/>
    <p:sldId id="312" r:id="rId10"/>
    <p:sldId id="292" r:id="rId11"/>
    <p:sldId id="289" r:id="rId12"/>
    <p:sldId id="328" r:id="rId13"/>
    <p:sldId id="294" r:id="rId14"/>
    <p:sldId id="290" r:id="rId15"/>
    <p:sldId id="288" r:id="rId16"/>
    <p:sldId id="291" r:id="rId17"/>
    <p:sldId id="284" r:id="rId18"/>
    <p:sldId id="298" r:id="rId19"/>
    <p:sldId id="329" r:id="rId20"/>
    <p:sldId id="326" r:id="rId21"/>
    <p:sldId id="299" r:id="rId22"/>
    <p:sldId id="330" r:id="rId23"/>
    <p:sldId id="265" r:id="rId24"/>
    <p:sldId id="301" r:id="rId25"/>
    <p:sldId id="300" r:id="rId26"/>
    <p:sldId id="286" r:id="rId27"/>
    <p:sldId id="306" r:id="rId28"/>
    <p:sldId id="32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0" autoAdjust="0"/>
    <p:restoredTop sz="99331" autoAdjust="0"/>
  </p:normalViewPr>
  <p:slideViewPr>
    <p:cSldViewPr snapToGrid="0" snapToObjects="1">
      <p:cViewPr>
        <p:scale>
          <a:sx n="100" d="100"/>
          <a:sy n="100" d="100"/>
        </p:scale>
        <p:origin x="-2744" y="-1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4" Type="http://schemas.openxmlformats.org/officeDocument/2006/relationships/hyperlink" Target="https://rstudio.beocat.cis.k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studio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2/2/2017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subset and modify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 smtClean="0"/>
              <a:t>[c(2, 3)]</a:t>
            </a:r>
          </a:p>
          <a:p>
            <a:pPr marL="0" indent="0">
              <a:buNone/>
            </a:pPr>
            <a:r>
              <a:rPr lang="en-US" dirty="0" smtClean="0"/>
              <a:t>x[x&gt;10]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[3] &lt;- 23.1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&lt;- c(x, 10.9)</a:t>
            </a:r>
          </a:p>
          <a:p>
            <a:pPr marL="0" indent="0">
              <a:buNone/>
            </a:pPr>
            <a:r>
              <a:rPr lang="en-US" dirty="0" smtClean="0"/>
              <a:t>names(x) &lt;- </a:t>
            </a:r>
            <a:r>
              <a:rPr lang="en-US" dirty="0"/>
              <a:t>c("a", "b", "</a:t>
            </a:r>
            <a:r>
              <a:rPr lang="en-US" dirty="0" smtClean="0"/>
              <a:t>c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d", </a:t>
            </a:r>
            <a:r>
              <a:rPr lang="en-US" dirty="0"/>
              <a:t>"</a:t>
            </a:r>
            <a:r>
              <a:rPr lang="en-US" dirty="0" smtClean="0"/>
              <a:t>e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f")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and length of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 smtClean="0"/>
              <a:t># numeric, character, logical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&lt;- 0:9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igits &lt;- </a:t>
            </a:r>
            <a:r>
              <a:rPr lang="en-US" dirty="0" err="1" smtClean="0"/>
              <a:t>as.character</a:t>
            </a:r>
            <a:r>
              <a:rPr lang="en-US" dirty="0"/>
              <a:t>(z</a:t>
            </a:r>
            <a:r>
              <a:rPr lang="en-US" dirty="0" smtClean="0"/>
              <a:t>)  # convert to character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 &lt;- </a:t>
            </a:r>
            <a:r>
              <a:rPr lang="en-US" dirty="0" err="1" smtClean="0"/>
              <a:t>as.integer</a:t>
            </a:r>
            <a:r>
              <a:rPr lang="en-US" dirty="0"/>
              <a:t>(digits</a:t>
            </a:r>
            <a:r>
              <a:rPr lang="en-US" dirty="0" smtClean="0"/>
              <a:t>) # convert to integer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 &lt;- 5  # retain just the first 5 values</a:t>
            </a:r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 smtClean="0"/>
              <a:t>Can a vector contain different types of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c(1, "a")</a:t>
            </a:r>
          </a:p>
          <a:p>
            <a:pPr marL="0" indent="0">
              <a:buNone/>
            </a:pPr>
            <a:r>
              <a:rPr lang="en-US" sz="2800" dirty="0" smtClean="0"/>
              <a:t>c(1, TRUE)</a:t>
            </a:r>
          </a:p>
          <a:p>
            <a:pPr marL="0" indent="0">
              <a:buNone/>
            </a:pPr>
            <a:r>
              <a:rPr lang="en-US" sz="2800" dirty="0" smtClean="0"/>
              <a:t>c(TRUE, "a")</a:t>
            </a:r>
          </a:p>
          <a:p>
            <a:pPr marL="0" indent="0">
              <a:buNone/>
            </a:pPr>
            <a:r>
              <a:rPr lang="en-US" sz="2800" dirty="0" smtClean="0"/>
              <a:t>c(1, "a", TRUE)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 smtClean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</a:t>
            </a:r>
            <a:r>
              <a:rPr lang="en-US" sz="1600" dirty="0" err="1" smtClean="0">
                <a:latin typeface="Courier"/>
                <a:cs typeface="Courier"/>
              </a:rPr>
              <a:t>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levels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</a:t>
            </a:r>
            <a:r>
              <a:rPr lang="en-US" sz="1600" dirty="0" smtClean="0">
                <a:latin typeface="Courier"/>
                <a:cs typeface="Courier"/>
              </a:rPr>
              <a:t>tate2 &lt;- </a:t>
            </a:r>
            <a:r>
              <a:rPr lang="en-US" sz="1600" dirty="0" err="1" smtClean="0">
                <a:latin typeface="Courier"/>
                <a:cs typeface="Courier"/>
              </a:rPr>
              <a:t>as.character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state2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7375E"/>
                </a:solidFill>
              </a:rPr>
              <a:t># factor = regular vector + Levels</a:t>
            </a:r>
            <a:endParaRPr lang="en-US" sz="2000" b="1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 smtClean="0"/>
              <a:t>: a special array with two dimensions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 smtClean="0"/>
              <a:t>by </a:t>
            </a:r>
            <a:r>
              <a:rPr lang="en-US" dirty="0"/>
              <a:t>binding together matrices horizontally, or column-wise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 &lt;- 1:25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 &lt;- matrix(</a:t>
            </a: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</a:t>
            </a:r>
            <a:r>
              <a:rPr lang="en-US" sz="1600" dirty="0" smtClean="0">
                <a:latin typeface="Courier"/>
                <a:cs typeface="Courier"/>
              </a:rPr>
              <a:t>im(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list(name="Fred", wife="Mary", </a:t>
            </a:r>
            <a:r>
              <a:rPr lang="en-US" sz="1600" dirty="0" err="1" smtClean="0">
                <a:latin typeface="Courier"/>
                <a:cs typeface="Courier"/>
              </a:rPr>
              <a:t>nkids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3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</a:t>
            </a:r>
            <a:r>
              <a:rPr lang="en-US" sz="1600" dirty="0" smtClean="0">
                <a:latin typeface="Courier"/>
                <a:cs typeface="Courier"/>
              </a:rPr>
              <a:t>]  # </a:t>
            </a:r>
            <a:r>
              <a:rPr lang="en-US" sz="1600" dirty="0" err="1" smtClean="0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</a:t>
            </a:r>
            <a:r>
              <a:rPr lang="en-US" sz="1600" dirty="0" smtClean="0">
                <a:latin typeface="Courier"/>
                <a:cs typeface="Courier"/>
              </a:rPr>
              <a:t>] # first element in the 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lst$name</a:t>
            </a:r>
            <a:r>
              <a:rPr lang="en-US" sz="1600" dirty="0" smtClean="0">
                <a:latin typeface="Courier"/>
                <a:cs typeface="Courier"/>
              </a:rPr>
              <a:t> # the element named “name”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Objects can be any types or modes</a:t>
            </a:r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Making a data frame: </a:t>
            </a:r>
            <a:r>
              <a:rPr lang="en-US" b="1" dirty="0" err="1" smtClean="0">
                <a:solidFill>
                  <a:srgbClr val="17375E"/>
                </a:solidFill>
              </a:rPr>
              <a:t>df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</a:t>
            </a:r>
            <a:r>
              <a:rPr lang="en-US" sz="2400" dirty="0" err="1" smtClean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6380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scan()</a:t>
            </a:r>
            <a:r>
              <a:rPr lang="en-US" dirty="0" smtClean="0"/>
              <a:t>: to read data from a file to a vector or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cat(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lisa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Jone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28 21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file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r>
              <a:rPr lang="en-US" sz="2000" dirty="0" smtClean="0">
                <a:latin typeface="Courier"/>
                <a:cs typeface="Courier"/>
              </a:rPr>
              <a:t> &lt;- scan(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what=character(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: to read a data frame (table) directly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read.delim</a:t>
            </a:r>
            <a:r>
              <a:rPr lang="en-US" b="1" dirty="0" smtClean="0">
                <a:solidFill>
                  <a:srgbClr val="17375E"/>
                </a:solidFill>
              </a:rPr>
              <a:t>, </a:t>
            </a:r>
            <a:r>
              <a:rPr lang="en-US" b="1" dirty="0" err="1" smtClean="0">
                <a:solidFill>
                  <a:srgbClr val="17375E"/>
                </a:solidFill>
              </a:rPr>
              <a:t>read.csv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", </a:t>
            </a:r>
            <a:r>
              <a:rPr lang="en-US" sz="2000" dirty="0" err="1" smtClean="0">
                <a:latin typeface="Courier"/>
                <a:cs typeface="Courier"/>
              </a:rPr>
              <a:t>sep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</a:t>
            </a:r>
            <a:r>
              <a:rPr lang="en-US" sz="2000" dirty="0" err="1" smtClean="0">
                <a:latin typeface="Courier"/>
                <a:cs typeface="Courier"/>
              </a:rPr>
              <a:t>olnames</a:t>
            </a:r>
            <a:r>
              <a:rPr lang="en-US" sz="2000" dirty="0" smtClean="0">
                <a:latin typeface="Courier"/>
                <a:cs typeface="Courier"/>
              </a:rPr>
              <a:t>(d) &lt;- </a:t>
            </a:r>
            <a:r>
              <a:rPr lang="en-US" sz="2000" dirty="0">
                <a:latin typeface="Courier"/>
                <a:cs typeface="Courier"/>
              </a:rPr>
              <a:t>c("</a:t>
            </a:r>
            <a:r>
              <a:rPr lang="en-US" sz="2000" dirty="0" smtClean="0">
                <a:latin typeface="Courier"/>
                <a:cs typeface="Courier"/>
              </a:rPr>
              <a:t>P1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P2</a:t>
            </a:r>
            <a:r>
              <a:rPr lang="en-US" sz="2000" dirty="0">
                <a:latin typeface="Courier"/>
                <a:cs typeface="Courier"/>
              </a:rPr>
              <a:t>")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write.table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17375E"/>
                </a:solidFill>
              </a:rPr>
              <a:t>write.csv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#</a:t>
            </a: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 To write a </a:t>
            </a: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tab-delimited file:</a:t>
            </a:r>
            <a:endParaRPr lang="en-US" sz="1900" dirty="0">
              <a:solidFill>
                <a:srgbClr val="17375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 smtClean="0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it-IT" sz="1900" dirty="0" smtClean="0">
                <a:latin typeface="Courier"/>
                <a:cs typeface="Courier"/>
              </a:rPr>
              <a:t>, </a:t>
            </a:r>
            <a:r>
              <a:rPr lang="it-IT" sz="1900" dirty="0">
                <a:latin typeface="Courier"/>
                <a:cs typeface="Courier"/>
              </a:rPr>
              <a:t>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</a:t>
            </a:r>
            <a:r>
              <a:rPr lang="it-IT" sz="1900" dirty="0" smtClean="0">
                <a:latin typeface="Courier"/>
                <a:cs typeface="Courier"/>
              </a:rPr>
              <a:t>file="</a:t>
            </a:r>
            <a:r>
              <a:rPr lang="it-IT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it-IT" sz="1900" dirty="0"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\t"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 smtClean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#</a:t>
            </a:r>
            <a:r>
              <a:rPr lang="en-US" sz="1900" dirty="0">
                <a:latin typeface="Courier"/>
                <a:cs typeface="Courier"/>
              </a:rPr>
              <a:t>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</a:t>
            </a:r>
            <a:r>
              <a:rPr lang="en-US" sz="1900" dirty="0" smtClean="0">
                <a:latin typeface="Courier"/>
                <a:cs typeface="Courier"/>
              </a:rPr>
              <a:t># </a:t>
            </a:r>
            <a:r>
              <a:rPr lang="en-US" sz="1900" dirty="0">
                <a:latin typeface="Courier"/>
                <a:cs typeface="Courier"/>
              </a:rPr>
              <a:t>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 smtClean="0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, </a:t>
            </a:r>
            <a:r>
              <a:rPr lang="en-US" sz="1900" dirty="0" err="1" smtClean="0">
                <a:latin typeface="Courier"/>
                <a:cs typeface="Courier"/>
              </a:rPr>
              <a:t>row.names</a:t>
            </a:r>
            <a:r>
              <a:rPr lang="en-US" sz="1900" dirty="0" smtClean="0">
                <a:latin typeface="Courier"/>
                <a:cs typeface="Courier"/>
              </a:rPr>
              <a:t>=FALSE)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 smtClean="0"/>
              <a:t>Create a data frame </a:t>
            </a:r>
          </a:p>
          <a:p>
            <a:pPr marL="0" indent="0">
              <a:buNone/>
            </a:pPr>
            <a:r>
              <a:rPr lang="en-US" dirty="0" smtClean="0"/>
              <a:t>three columns: 1. Name 2. Major 3. Gender</a:t>
            </a:r>
          </a:p>
          <a:p>
            <a:pPr marL="0" indent="0">
              <a:buNone/>
            </a:pPr>
            <a:r>
              <a:rPr lang="en-US" dirty="0" smtClean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 smtClean="0"/>
              <a:t>(e.g., favorite color)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Rstudio</a:t>
            </a:r>
            <a:r>
              <a:rPr lang="en-US" dirty="0" smtClean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your own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Rstudio</a:t>
            </a:r>
            <a:r>
              <a:rPr lang="en-US" dirty="0" smtClean="0"/>
              <a:t> Desktop)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err="1" smtClean="0">
                <a:hlinkClick r:id="rId3"/>
              </a:rPr>
              <a:t>Rstudio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r>
              <a:rPr lang="en-US" dirty="0" smtClean="0"/>
              <a:t> (</a:t>
            </a:r>
            <a:r>
              <a:rPr lang="en-US" dirty="0" err="1" smtClean="0"/>
              <a:t>Rstudio</a:t>
            </a:r>
            <a:r>
              <a:rPr lang="en-US" dirty="0" smtClean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KSU ID and password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nstall.packages</a:t>
            </a:r>
            <a:r>
              <a:rPr lang="en-US" dirty="0" smtClean="0"/>
              <a:t>(</a:t>
            </a:r>
            <a:r>
              <a:rPr lang="en-US" dirty="0"/>
              <a:t>'ggplot2')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, repos</a:t>
            </a:r>
            <a:r>
              <a:rPr lang="en-US" dirty="0"/>
              <a:t>='</a:t>
            </a:r>
            <a:r>
              <a:rPr lang="en-US" dirty="0">
                <a:hlinkClick r:id="rId2"/>
              </a:rPr>
              <a:t>http://cran.rstudio.com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before using it, run: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</a:t>
            </a:r>
            <a:r>
              <a:rPr lang="en-US" dirty="0" smtClean="0">
                <a:latin typeface="Courier"/>
                <a:cs typeface="Courier"/>
              </a:rPr>
              <a:t>plot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plot</a:t>
            </a:r>
            <a:r>
              <a:rPr lang="en-US" dirty="0">
                <a:latin typeface="Courier"/>
                <a:cs typeface="Courier"/>
              </a:rPr>
              <a:t>(area, pop, main="US States 1977")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label points</a:t>
            </a:r>
          </a:p>
          <a:p>
            <a:r>
              <a:rPr lang="en-US" dirty="0" err="1" smtClean="0">
                <a:latin typeface="Courier"/>
                <a:cs typeface="Courier"/>
              </a:rPr>
              <a:t>state.max.area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 smtClean="0">
                <a:latin typeface="Courier"/>
                <a:cs typeface="Courier"/>
              </a:rPr>
              <a:t>points</a:t>
            </a:r>
            <a:r>
              <a:rPr lang="en-US" dirty="0">
                <a:latin typeface="Courier"/>
                <a:cs typeface="Courier"/>
              </a:rPr>
              <a:t>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pop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plot</a:t>
            </a:r>
            <a:r>
              <a:rPr lang="en-US" sz="2400" dirty="0">
                <a:latin typeface="Courier New"/>
                <a:cs typeface="Courier New"/>
              </a:rPr>
              <a:t>(extra ~ group, data = </a:t>
            </a:r>
            <a:r>
              <a:rPr lang="en-US" sz="2400" dirty="0" smtClean="0">
                <a:latin typeface="Courier New"/>
                <a:cs typeface="Courier New"/>
              </a:rPr>
              <a:t>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boxplot</a:t>
            </a:r>
            <a:r>
              <a:rPr lang="en-US" sz="24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smtClean="0">
                <a:latin typeface="Courier"/>
                <a:cs typeface="Courier"/>
              </a:rPr>
              <a:t>main</a:t>
            </a:r>
            <a:r>
              <a:rPr lang="en-US" sz="1600" dirty="0">
                <a:latin typeface="Courier"/>
                <a:cs typeface="Courier"/>
              </a:rPr>
              <a:t>="US States 1977 Population")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ggplot2 -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gplot2 - </a:t>
            </a:r>
            <a:r>
              <a:rPr lang="en-US" dirty="0" err="1" smtClean="0"/>
              <a:t>geom</a:t>
            </a:r>
            <a:r>
              <a:rPr lang="en-US" dirty="0" smtClean="0"/>
              <a:t> to control plot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</a:t>
            </a:r>
            <a:r>
              <a:rPr lang="en-US" sz="2000" dirty="0" smtClean="0"/>
              <a:t>plot by </a:t>
            </a:r>
            <a:r>
              <a:rPr lang="en-US" sz="2000" dirty="0"/>
              <a:t>varying 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geom</a:t>
            </a:r>
            <a:r>
              <a:rPr lang="en-US" sz="2000" dirty="0" smtClean="0"/>
              <a:t> has many options: 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point" draws a</a:t>
            </a:r>
            <a:r>
              <a:rPr lang="en-US" sz="2000" dirty="0" smtClean="0"/>
              <a:t> </a:t>
            </a:r>
            <a:r>
              <a:rPr lang="en-US" sz="2000" dirty="0"/>
              <a:t>scatterplot. This is the </a:t>
            </a:r>
            <a:r>
              <a:rPr lang="en-US" sz="2000" dirty="0" smtClean="0"/>
              <a:t>default.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smooth" fits a smoother to the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boxplot" produces a box-and-whisker </a:t>
            </a:r>
            <a:r>
              <a:rPr lang="en-US" sz="2000" dirty="0" smtClean="0"/>
              <a:t>plot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line" draw lines between the data points.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histogram" draws a </a:t>
            </a:r>
            <a:r>
              <a:rPr lang="en-US" sz="2000" dirty="0" smtClean="0"/>
              <a:t>histogram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bar" makes a bar </a:t>
            </a:r>
            <a:r>
              <a:rPr lang="en-US" sz="2000" dirty="0" smtClean="0"/>
              <a:t>chart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# Adding a smooth </a:t>
            </a:r>
            <a:r>
              <a:rPr lang="en-US" sz="2400" b="1" dirty="0">
                <a:solidFill>
                  <a:srgbClr val="17375E"/>
                </a:solidFill>
              </a:rPr>
              <a:t>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at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folder in the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Create a “lab03R” 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mkdir</a:t>
            </a:r>
            <a:r>
              <a:rPr lang="en-US" sz="2800" dirty="0" smtClean="0"/>
              <a:t> ~/BA17/labs/lab03R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 + 4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&lt;- 2 + </a:t>
            </a:r>
            <a:r>
              <a:rPr lang="en-US" dirty="0" smtClean="0"/>
              <a:t>4  # an example of the assignment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y == Y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comments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(#)</a:t>
            </a:r>
          </a:p>
          <a:p>
            <a:pPr marL="0" indent="0">
              <a:buNone/>
            </a:pPr>
            <a:r>
              <a:rPr lang="en-US" dirty="0" smtClean="0"/>
              <a:t># Notes</a:t>
            </a:r>
            <a:r>
              <a:rPr lang="en-US" dirty="0"/>
              <a:t>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(“hello world”)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 smtClean="0"/>
              <a:t>Start to write 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PLPTH813 </a:t>
            </a:r>
            <a:r>
              <a:rPr lang="en-US" sz="2000" dirty="0"/>
              <a:t>- Bioinformatics Application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lab </a:t>
            </a:r>
            <a:r>
              <a:rPr lang="en-US" sz="2000" dirty="0"/>
              <a:t>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 smtClean="0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</a:t>
            </a:r>
            <a:r>
              <a:rPr lang="en-US" sz="2000" dirty="0" smtClean="0"/>
              <a:t>/2/2017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### setup working 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etwd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~/BA17/labs/lab03R</a:t>
            </a:r>
            <a:r>
              <a:rPr lang="en-US" sz="2000" dirty="0"/>
              <a:t>"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err="1"/>
              <a:t>s</a:t>
            </a:r>
            <a:r>
              <a:rPr lang="fr-FR" dirty="0" err="1" smtClean="0"/>
              <a:t>um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err="1"/>
              <a:t>m</a:t>
            </a:r>
            <a:r>
              <a:rPr lang="fr-FR" dirty="0" err="1" smtClean="0"/>
              <a:t>ean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smtClean="0"/>
              <a:t>y &lt;- 2</a:t>
            </a:r>
          </a:p>
          <a:p>
            <a:pPr marL="0" indent="0">
              <a:buNone/>
            </a:pPr>
            <a:r>
              <a:rPr lang="fr-FR" dirty="0" smtClean="0"/>
              <a:t>2*x + 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 smtClean="0"/>
              <a:t>lv &lt;- c(TRUE, FALSE, TRUE, TRUE)</a:t>
            </a:r>
          </a:p>
          <a:p>
            <a:pPr marL="0" indent="0">
              <a:buNone/>
            </a:pPr>
            <a:r>
              <a:rPr lang="en-US" dirty="0" smtClean="0"/>
              <a:t>sum(lv) # count the number of TRUE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21.7)</a:t>
            </a:r>
          </a:p>
          <a:p>
            <a:pPr marL="0" indent="0">
              <a:buNone/>
            </a:pPr>
            <a:r>
              <a:rPr lang="en-US" dirty="0" smtClean="0"/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1692</Words>
  <Application>Microsoft Macintosh PowerPoint</Application>
  <PresentationFormat>On-screen Show (4:3)</PresentationFormat>
  <Paragraphs>253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  Bioinformatics Applications (PLPTH813)</vt:lpstr>
      <vt:lpstr>Rstudio</vt:lpstr>
      <vt:lpstr>Rstudio at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Help information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124</cp:revision>
  <dcterms:created xsi:type="dcterms:W3CDTF">2014-12-15T18:58:14Z</dcterms:created>
  <dcterms:modified xsi:type="dcterms:W3CDTF">2017-02-08T22:17:37Z</dcterms:modified>
</cp:coreProperties>
</file>