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86" r:id="rId3"/>
    <p:sldId id="279" r:id="rId4"/>
    <p:sldId id="305" r:id="rId5"/>
    <p:sldId id="306" r:id="rId6"/>
    <p:sldId id="324" r:id="rId7"/>
    <p:sldId id="323" r:id="rId8"/>
    <p:sldId id="325" r:id="rId9"/>
    <p:sldId id="326" r:id="rId10"/>
    <p:sldId id="327" r:id="rId11"/>
    <p:sldId id="328" r:id="rId12"/>
    <p:sldId id="329" r:id="rId13"/>
    <p:sldId id="330" r:id="rId14"/>
    <p:sldId id="333" r:id="rId15"/>
    <p:sldId id="334" r:id="rId16"/>
    <p:sldId id="335" r:id="rId17"/>
    <p:sldId id="336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80" autoAdjust="0"/>
    <p:restoredTop sz="95559" autoAdjust="0"/>
  </p:normalViewPr>
  <p:slideViewPr>
    <p:cSldViewPr snapToGrid="0" snapToObjects="1">
      <p:cViewPr>
        <p:scale>
          <a:sx n="100" d="100"/>
          <a:sy n="100" d="100"/>
        </p:scale>
        <p:origin x="-592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0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6BB87-626E-9C4B-A7F4-9EF6478BD5F6}" type="datetimeFigureOut">
              <a:rPr lang="en-US" smtClean="0"/>
              <a:t>2/9/17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46D73F-96E8-4140-88A9-011E5B136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73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24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5772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86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4876"/>
            <a:ext cx="8229600" cy="474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8B0BE-C8D7-EB48-AD68-71DB5002F24B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an.r-project.org/doc/contrib/Short-refcard.pdf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 and sequence quality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000" dirty="0" smtClean="0"/>
              <a:t>Bioinformatics Applications</a:t>
            </a:r>
            <a:r>
              <a:rPr lang="en-US" sz="2000" dirty="0"/>
              <a:t> </a:t>
            </a:r>
            <a:r>
              <a:rPr lang="en-US" sz="2000" dirty="0" smtClean="0"/>
              <a:t>(PLPTH813)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Sanzhen Liu</a:t>
            </a:r>
          </a:p>
          <a:p>
            <a:endParaRPr lang="en-US" sz="2800" dirty="0"/>
          </a:p>
          <a:p>
            <a:r>
              <a:rPr lang="en-US" sz="2800" dirty="0" smtClean="0"/>
              <a:t>2/9/2017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1728352"/>
            <a:ext cx="4406900" cy="358082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800" dirty="0" err="1" smtClean="0"/>
              <a:t>qual</a:t>
            </a:r>
            <a:endParaRPr lang="en-US" sz="28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 err="1"/>
              <a:t>n</a:t>
            </a:r>
            <a:r>
              <a:rPr lang="en-US" sz="2800" dirty="0" err="1" smtClean="0"/>
              <a:t>row</a:t>
            </a:r>
            <a:r>
              <a:rPr lang="en-US" sz="2800" dirty="0" smtClean="0"/>
              <a:t>(</a:t>
            </a:r>
            <a:r>
              <a:rPr lang="en-US" sz="2800" dirty="0" err="1" smtClean="0"/>
              <a:t>qual</a:t>
            </a:r>
            <a:r>
              <a:rPr lang="en-US" sz="2800" dirty="0" smtClean="0"/>
              <a:t>)</a:t>
            </a:r>
            <a:endParaRPr lang="en-US" sz="28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/>
              <a:t>dim(</a:t>
            </a:r>
            <a:r>
              <a:rPr lang="en-US" sz="2800" dirty="0" err="1"/>
              <a:t>qual</a:t>
            </a:r>
            <a:r>
              <a:rPr lang="en-US" sz="2800" dirty="0" smtClean="0"/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 err="1"/>
              <a:t>c</a:t>
            </a:r>
            <a:r>
              <a:rPr lang="en-US" sz="2800" dirty="0" err="1" smtClean="0"/>
              <a:t>olnames</a:t>
            </a:r>
            <a:r>
              <a:rPr lang="en-US" sz="2800" dirty="0" smtClean="0"/>
              <a:t>(</a:t>
            </a:r>
            <a:r>
              <a:rPr lang="en-US" sz="2800" dirty="0" err="1" smtClean="0"/>
              <a:t>qual</a:t>
            </a:r>
            <a:r>
              <a:rPr lang="en-US" sz="2800" dirty="0" smtClean="0"/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 err="1"/>
              <a:t>n</a:t>
            </a:r>
            <a:r>
              <a:rPr lang="en-US" sz="2800" dirty="0" err="1" smtClean="0"/>
              <a:t>char</a:t>
            </a:r>
            <a:r>
              <a:rPr lang="en-US" sz="2800" dirty="0" smtClean="0"/>
              <a:t>(</a:t>
            </a:r>
            <a:r>
              <a:rPr lang="en-US" sz="2800" dirty="0" err="1" smtClean="0"/>
              <a:t>qual$Quality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09830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quality score to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1" y="5168900"/>
            <a:ext cx="4851400" cy="1473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/>
              <a:t>charToRaw</a:t>
            </a:r>
            <a:r>
              <a:rPr lang="en-US" dirty="0" smtClean="0"/>
              <a:t>(</a:t>
            </a:r>
            <a:r>
              <a:rPr lang="pl-PL" dirty="0"/>
              <a:t>"</a:t>
            </a:r>
            <a:r>
              <a:rPr lang="en-US" dirty="0" smtClean="0"/>
              <a:t>[</a:t>
            </a:r>
            <a:r>
              <a:rPr lang="pl-PL" dirty="0"/>
              <a:t>"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a</a:t>
            </a:r>
            <a:r>
              <a:rPr lang="en-US" dirty="0" err="1" smtClean="0"/>
              <a:t>s.numeric</a:t>
            </a:r>
            <a:r>
              <a:rPr lang="en-US" dirty="0" smtClean="0"/>
              <a:t>(</a:t>
            </a:r>
            <a:r>
              <a:rPr lang="en-US" dirty="0" err="1" smtClean="0"/>
              <a:t>charToRaw</a:t>
            </a:r>
            <a:r>
              <a:rPr lang="en-US" dirty="0" smtClean="0"/>
              <a:t>(</a:t>
            </a:r>
            <a:r>
              <a:rPr lang="pl-PL" dirty="0"/>
              <a:t>"</a:t>
            </a:r>
            <a:r>
              <a:rPr lang="pl-PL" dirty="0" smtClean="0"/>
              <a:t>[</a:t>
            </a:r>
            <a:r>
              <a:rPr lang="pl-PL" dirty="0"/>
              <a:t>"</a:t>
            </a:r>
            <a:r>
              <a:rPr lang="pl-PL" dirty="0" smtClean="0"/>
              <a:t>))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charToRaw</a:t>
            </a:r>
            <a:r>
              <a:rPr lang="en-US" dirty="0"/>
              <a:t>(</a:t>
            </a:r>
            <a:r>
              <a:rPr lang="en-US" dirty="0" err="1"/>
              <a:t>as.character</a:t>
            </a:r>
            <a:r>
              <a:rPr lang="en-US" dirty="0"/>
              <a:t>(</a:t>
            </a:r>
            <a:r>
              <a:rPr lang="en-US" dirty="0" err="1"/>
              <a:t>qual</a:t>
            </a:r>
            <a:r>
              <a:rPr lang="en-US" dirty="0"/>
              <a:t>[1, 2])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1205815"/>
            <a:ext cx="5959526" cy="396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1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quality codes to quality scores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53276"/>
            <a:ext cx="8229600" cy="148532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illumina</a:t>
            </a:r>
            <a:r>
              <a:rPr lang="en-US" dirty="0"/>
              <a:t> &lt;- </a:t>
            </a:r>
            <a:r>
              <a:rPr lang="en-US" dirty="0" err="1"/>
              <a:t>as.numeric</a:t>
            </a:r>
            <a:r>
              <a:rPr lang="en-US" dirty="0"/>
              <a:t>(</a:t>
            </a:r>
            <a:r>
              <a:rPr lang="en-US" dirty="0" err="1"/>
              <a:t>charToRaw</a:t>
            </a:r>
            <a:r>
              <a:rPr lang="en-US" dirty="0"/>
              <a:t>(</a:t>
            </a:r>
            <a:r>
              <a:rPr lang="en-US" dirty="0" err="1"/>
              <a:t>as.character</a:t>
            </a:r>
            <a:r>
              <a:rPr lang="en-US" dirty="0"/>
              <a:t>(</a:t>
            </a:r>
            <a:r>
              <a:rPr lang="en-US" dirty="0" err="1"/>
              <a:t>qual</a:t>
            </a:r>
            <a:r>
              <a:rPr lang="en-US" dirty="0"/>
              <a:t>[1, 2]))) - 33</a:t>
            </a:r>
          </a:p>
          <a:p>
            <a:pPr marL="0" indent="0">
              <a:buNone/>
            </a:pPr>
            <a:r>
              <a:rPr lang="en-US" dirty="0"/>
              <a:t>proton &lt;- </a:t>
            </a:r>
            <a:r>
              <a:rPr lang="en-US" dirty="0" err="1"/>
              <a:t>as.numeric</a:t>
            </a:r>
            <a:r>
              <a:rPr lang="en-US" dirty="0"/>
              <a:t>(</a:t>
            </a:r>
            <a:r>
              <a:rPr lang="en-US" dirty="0" err="1"/>
              <a:t>charToRaw</a:t>
            </a:r>
            <a:r>
              <a:rPr lang="en-US" dirty="0"/>
              <a:t>(</a:t>
            </a:r>
            <a:r>
              <a:rPr lang="en-US" dirty="0" err="1"/>
              <a:t>as.character</a:t>
            </a:r>
            <a:r>
              <a:rPr lang="en-US" dirty="0"/>
              <a:t>(</a:t>
            </a:r>
            <a:r>
              <a:rPr lang="en-US" dirty="0" err="1"/>
              <a:t>qual</a:t>
            </a:r>
            <a:r>
              <a:rPr lang="en-US" dirty="0"/>
              <a:t>[2, 2]))) - 33</a:t>
            </a:r>
          </a:p>
          <a:p>
            <a:pPr marL="0" indent="0">
              <a:buNone/>
            </a:pPr>
            <a:r>
              <a:rPr lang="en-US" dirty="0" err="1"/>
              <a:t>pacbio</a:t>
            </a:r>
            <a:r>
              <a:rPr lang="en-US" dirty="0"/>
              <a:t> &lt;- </a:t>
            </a:r>
            <a:r>
              <a:rPr lang="en-US" dirty="0" err="1"/>
              <a:t>as.numeric</a:t>
            </a:r>
            <a:r>
              <a:rPr lang="en-US" dirty="0"/>
              <a:t>(</a:t>
            </a:r>
            <a:r>
              <a:rPr lang="en-US" dirty="0" err="1"/>
              <a:t>charToRaw</a:t>
            </a:r>
            <a:r>
              <a:rPr lang="en-US" dirty="0"/>
              <a:t>(</a:t>
            </a:r>
            <a:r>
              <a:rPr lang="en-US" dirty="0" err="1"/>
              <a:t>as.character</a:t>
            </a:r>
            <a:r>
              <a:rPr lang="en-US" dirty="0"/>
              <a:t>(</a:t>
            </a:r>
            <a:r>
              <a:rPr lang="en-US" dirty="0" err="1"/>
              <a:t>qual</a:t>
            </a:r>
            <a:r>
              <a:rPr lang="en-US" dirty="0"/>
              <a:t>[3, 2]))) - 33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481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245752"/>
            <a:ext cx="8686800" cy="5041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smtClean="0"/>
              <a:t>### </a:t>
            </a:r>
            <a:r>
              <a:rPr lang="pl-PL" dirty="0" err="1" smtClean="0"/>
              <a:t>Illumina</a:t>
            </a:r>
            <a:r>
              <a:rPr lang="pl-PL" dirty="0" smtClean="0"/>
              <a:t> </a:t>
            </a:r>
            <a:r>
              <a:rPr lang="pl-PL" dirty="0" err="1" smtClean="0"/>
              <a:t>quality</a:t>
            </a: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plot</a:t>
            </a:r>
            <a:r>
              <a:rPr lang="pl-PL" dirty="0"/>
              <a:t>(1:nchar(</a:t>
            </a:r>
            <a:r>
              <a:rPr lang="pl-PL" dirty="0" err="1"/>
              <a:t>qual</a:t>
            </a:r>
            <a:r>
              <a:rPr lang="pl-PL" dirty="0"/>
              <a:t>[1, 2]), </a:t>
            </a:r>
            <a:r>
              <a:rPr lang="pl-PL" dirty="0" err="1"/>
              <a:t>illumina</a:t>
            </a:r>
            <a:r>
              <a:rPr lang="pl-PL" dirty="0"/>
              <a:t>, </a:t>
            </a:r>
            <a:r>
              <a:rPr lang="pl-PL" dirty="0" err="1"/>
              <a:t>pch</a:t>
            </a:r>
            <a:r>
              <a:rPr lang="pl-PL" dirty="0"/>
              <a:t>=19, </a:t>
            </a:r>
            <a:r>
              <a:rPr lang="pl-PL" dirty="0" err="1"/>
              <a:t>cex</a:t>
            </a:r>
            <a:r>
              <a:rPr lang="pl-PL" dirty="0"/>
              <a:t>=0.2, </a:t>
            </a:r>
            <a:r>
              <a:rPr lang="pl-PL" dirty="0" err="1"/>
              <a:t>main</a:t>
            </a:r>
            <a:r>
              <a:rPr lang="pl-PL" dirty="0"/>
              <a:t>="</a:t>
            </a:r>
            <a:r>
              <a:rPr lang="pl-PL" dirty="0" err="1"/>
              <a:t>Illumina</a:t>
            </a:r>
            <a:r>
              <a:rPr lang="pl-PL" dirty="0"/>
              <a:t>", </a:t>
            </a:r>
            <a:r>
              <a:rPr lang="pl-PL" dirty="0" err="1"/>
              <a:t>xlab</a:t>
            </a:r>
            <a:r>
              <a:rPr lang="pl-PL" dirty="0"/>
              <a:t>="</a:t>
            </a:r>
            <a:r>
              <a:rPr lang="pl-PL" dirty="0" err="1"/>
              <a:t>Pos</a:t>
            </a:r>
            <a:r>
              <a:rPr lang="pl-PL" dirty="0"/>
              <a:t> on </a:t>
            </a:r>
            <a:r>
              <a:rPr lang="pl-PL" dirty="0" err="1"/>
              <a:t>read</a:t>
            </a:r>
            <a:r>
              <a:rPr lang="pl-PL" dirty="0"/>
              <a:t>", </a:t>
            </a:r>
            <a:r>
              <a:rPr lang="pl-PL" dirty="0" err="1"/>
              <a:t>ylab</a:t>
            </a:r>
            <a:r>
              <a:rPr lang="pl-PL" dirty="0"/>
              <a:t>="</a:t>
            </a:r>
            <a:r>
              <a:rPr lang="pl-PL" dirty="0" err="1"/>
              <a:t>Quality</a:t>
            </a:r>
            <a:r>
              <a:rPr lang="pl-PL" dirty="0"/>
              <a:t>", </a:t>
            </a:r>
            <a:r>
              <a:rPr lang="pl-PL" dirty="0" err="1"/>
              <a:t>ylim</a:t>
            </a:r>
            <a:r>
              <a:rPr lang="pl-PL" dirty="0"/>
              <a:t>=c(0, 41)</a:t>
            </a:r>
            <a:r>
              <a:rPr lang="pl-PL" dirty="0" smtClean="0"/>
              <a:t>)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### Proton </a:t>
            </a:r>
            <a:r>
              <a:rPr lang="pl-PL" dirty="0" err="1" smtClean="0"/>
              <a:t>quality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plot(1:nchar(</a:t>
            </a:r>
            <a:r>
              <a:rPr lang="pl-PL" dirty="0" err="1"/>
              <a:t>qual</a:t>
            </a:r>
            <a:r>
              <a:rPr lang="pl-PL" dirty="0"/>
              <a:t>[2, 2]), proton, </a:t>
            </a:r>
            <a:r>
              <a:rPr lang="pl-PL" dirty="0" err="1"/>
              <a:t>pch</a:t>
            </a:r>
            <a:r>
              <a:rPr lang="pl-PL" dirty="0"/>
              <a:t>=19, </a:t>
            </a:r>
            <a:r>
              <a:rPr lang="pl-PL" dirty="0" err="1"/>
              <a:t>cex</a:t>
            </a:r>
            <a:r>
              <a:rPr lang="pl-PL" dirty="0"/>
              <a:t>=0.2, </a:t>
            </a:r>
            <a:r>
              <a:rPr lang="pl-PL" dirty="0" err="1"/>
              <a:t>main</a:t>
            </a:r>
            <a:r>
              <a:rPr lang="pl-PL" dirty="0"/>
              <a:t>="Proton", </a:t>
            </a:r>
            <a:r>
              <a:rPr lang="pl-PL" dirty="0" err="1"/>
              <a:t>xlab</a:t>
            </a:r>
            <a:r>
              <a:rPr lang="pl-PL" dirty="0"/>
              <a:t>="</a:t>
            </a:r>
            <a:r>
              <a:rPr lang="pl-PL" dirty="0" err="1"/>
              <a:t>Pos</a:t>
            </a:r>
            <a:r>
              <a:rPr lang="pl-PL" dirty="0"/>
              <a:t> on </a:t>
            </a:r>
            <a:r>
              <a:rPr lang="pl-PL" dirty="0" err="1"/>
              <a:t>read</a:t>
            </a:r>
            <a:r>
              <a:rPr lang="pl-PL" dirty="0"/>
              <a:t>", </a:t>
            </a:r>
            <a:r>
              <a:rPr lang="pl-PL" dirty="0" err="1"/>
              <a:t>ylab</a:t>
            </a:r>
            <a:r>
              <a:rPr lang="pl-PL" dirty="0"/>
              <a:t>="</a:t>
            </a:r>
            <a:r>
              <a:rPr lang="pl-PL" dirty="0" err="1"/>
              <a:t>Quality</a:t>
            </a:r>
            <a:r>
              <a:rPr lang="pl-PL" dirty="0"/>
              <a:t>", </a:t>
            </a:r>
            <a:r>
              <a:rPr lang="pl-PL" dirty="0" err="1"/>
              <a:t>ylim</a:t>
            </a:r>
            <a:r>
              <a:rPr lang="pl-PL" dirty="0"/>
              <a:t>=c(0, 41)</a:t>
            </a:r>
            <a:r>
              <a:rPr lang="pl-PL" dirty="0" smtClean="0"/>
              <a:t>)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### </a:t>
            </a:r>
            <a:r>
              <a:rPr lang="pl-PL" dirty="0" err="1" smtClean="0"/>
              <a:t>PacBio</a:t>
            </a:r>
            <a:r>
              <a:rPr lang="pl-PL" dirty="0" smtClean="0"/>
              <a:t> </a:t>
            </a:r>
            <a:r>
              <a:rPr lang="pl-PL" dirty="0" err="1" smtClean="0"/>
              <a:t>quality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plot(1:nchar(</a:t>
            </a:r>
            <a:r>
              <a:rPr lang="pl-PL" dirty="0" err="1"/>
              <a:t>qual</a:t>
            </a:r>
            <a:r>
              <a:rPr lang="pl-PL" dirty="0"/>
              <a:t>[3, 2]), </a:t>
            </a:r>
            <a:r>
              <a:rPr lang="pl-PL" dirty="0" err="1"/>
              <a:t>pacbio</a:t>
            </a:r>
            <a:r>
              <a:rPr lang="pl-PL" dirty="0"/>
              <a:t>, </a:t>
            </a:r>
            <a:r>
              <a:rPr lang="pl-PL" dirty="0" err="1"/>
              <a:t>pch</a:t>
            </a:r>
            <a:r>
              <a:rPr lang="pl-PL" dirty="0"/>
              <a:t>=19, </a:t>
            </a:r>
            <a:r>
              <a:rPr lang="pl-PL" dirty="0" err="1"/>
              <a:t>cex</a:t>
            </a:r>
            <a:r>
              <a:rPr lang="pl-PL" dirty="0"/>
              <a:t>=0.2, </a:t>
            </a:r>
            <a:r>
              <a:rPr lang="pl-PL" dirty="0" err="1"/>
              <a:t>main</a:t>
            </a:r>
            <a:r>
              <a:rPr lang="pl-PL" dirty="0"/>
              <a:t>="</a:t>
            </a:r>
            <a:r>
              <a:rPr lang="pl-PL" dirty="0" err="1"/>
              <a:t>PacBio</a:t>
            </a:r>
            <a:r>
              <a:rPr lang="pl-PL" dirty="0"/>
              <a:t>", </a:t>
            </a:r>
            <a:r>
              <a:rPr lang="pl-PL" dirty="0" err="1"/>
              <a:t>xlab</a:t>
            </a:r>
            <a:r>
              <a:rPr lang="pl-PL" dirty="0"/>
              <a:t>="</a:t>
            </a:r>
            <a:r>
              <a:rPr lang="pl-PL" dirty="0" err="1"/>
              <a:t>Pos</a:t>
            </a:r>
            <a:r>
              <a:rPr lang="pl-PL" dirty="0"/>
              <a:t> on </a:t>
            </a:r>
            <a:r>
              <a:rPr lang="pl-PL" dirty="0" err="1"/>
              <a:t>read</a:t>
            </a:r>
            <a:r>
              <a:rPr lang="pl-PL" dirty="0"/>
              <a:t>", </a:t>
            </a:r>
            <a:r>
              <a:rPr lang="pl-PL" dirty="0" err="1"/>
              <a:t>ylab</a:t>
            </a:r>
            <a:r>
              <a:rPr lang="pl-PL" dirty="0"/>
              <a:t>="</a:t>
            </a:r>
            <a:r>
              <a:rPr lang="pl-PL" dirty="0" err="1"/>
              <a:t>Quality</a:t>
            </a:r>
            <a:r>
              <a:rPr lang="pl-PL" dirty="0"/>
              <a:t>", </a:t>
            </a:r>
            <a:r>
              <a:rPr lang="pl-PL" dirty="0" err="1"/>
              <a:t>ylim</a:t>
            </a:r>
            <a:r>
              <a:rPr lang="pl-PL" dirty="0"/>
              <a:t>=c(0, 41))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680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three in one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8152"/>
            <a:ext cx="8420100" cy="504132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dirty="0"/>
              <a:t>par(</a:t>
            </a:r>
            <a:r>
              <a:rPr lang="pl-PL" dirty="0" err="1"/>
              <a:t>mfrow</a:t>
            </a:r>
            <a:r>
              <a:rPr lang="pl-PL" dirty="0"/>
              <a:t>=c(1, 3))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 smtClean="0">
                <a:solidFill>
                  <a:srgbClr val="7F7F7F"/>
                </a:solidFill>
              </a:rPr>
              <a:t>### </a:t>
            </a:r>
            <a:r>
              <a:rPr lang="pl-PL" dirty="0" err="1" smtClean="0">
                <a:solidFill>
                  <a:srgbClr val="7F7F7F"/>
                </a:solidFill>
              </a:rPr>
              <a:t>Illumina</a:t>
            </a:r>
            <a:r>
              <a:rPr lang="pl-PL" dirty="0" smtClean="0">
                <a:solidFill>
                  <a:srgbClr val="7F7F7F"/>
                </a:solidFill>
              </a:rPr>
              <a:t> </a:t>
            </a:r>
            <a:r>
              <a:rPr lang="pl-PL" dirty="0" err="1" smtClean="0">
                <a:solidFill>
                  <a:srgbClr val="7F7F7F"/>
                </a:solidFill>
              </a:rPr>
              <a:t>quality</a:t>
            </a:r>
            <a:endParaRPr lang="pl-PL" dirty="0" smtClean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pl-PL" dirty="0" smtClean="0">
                <a:solidFill>
                  <a:srgbClr val="7F7F7F"/>
                </a:solidFill>
              </a:rPr>
              <a:t>plot</a:t>
            </a:r>
            <a:r>
              <a:rPr lang="pl-PL" dirty="0">
                <a:solidFill>
                  <a:srgbClr val="7F7F7F"/>
                </a:solidFill>
              </a:rPr>
              <a:t>(1:nchar(</a:t>
            </a:r>
            <a:r>
              <a:rPr lang="pl-PL" dirty="0" err="1">
                <a:solidFill>
                  <a:srgbClr val="7F7F7F"/>
                </a:solidFill>
              </a:rPr>
              <a:t>qual</a:t>
            </a:r>
            <a:r>
              <a:rPr lang="pl-PL" dirty="0">
                <a:solidFill>
                  <a:srgbClr val="7F7F7F"/>
                </a:solidFill>
              </a:rPr>
              <a:t>[1, 2]), </a:t>
            </a:r>
            <a:r>
              <a:rPr lang="pl-PL" dirty="0" err="1">
                <a:solidFill>
                  <a:srgbClr val="7F7F7F"/>
                </a:solidFill>
              </a:rPr>
              <a:t>illumina</a:t>
            </a:r>
            <a:r>
              <a:rPr lang="pl-PL" dirty="0">
                <a:solidFill>
                  <a:srgbClr val="7F7F7F"/>
                </a:solidFill>
              </a:rPr>
              <a:t>, </a:t>
            </a:r>
            <a:r>
              <a:rPr lang="pl-PL" dirty="0" err="1">
                <a:solidFill>
                  <a:srgbClr val="7F7F7F"/>
                </a:solidFill>
              </a:rPr>
              <a:t>pch</a:t>
            </a:r>
            <a:r>
              <a:rPr lang="pl-PL" dirty="0">
                <a:solidFill>
                  <a:srgbClr val="7F7F7F"/>
                </a:solidFill>
              </a:rPr>
              <a:t>=19, </a:t>
            </a:r>
            <a:r>
              <a:rPr lang="pl-PL" dirty="0" err="1">
                <a:solidFill>
                  <a:srgbClr val="7F7F7F"/>
                </a:solidFill>
              </a:rPr>
              <a:t>cex</a:t>
            </a:r>
            <a:r>
              <a:rPr lang="pl-PL" dirty="0">
                <a:solidFill>
                  <a:srgbClr val="7F7F7F"/>
                </a:solidFill>
              </a:rPr>
              <a:t>=0.2, </a:t>
            </a:r>
            <a:r>
              <a:rPr lang="pl-PL" dirty="0" err="1">
                <a:solidFill>
                  <a:srgbClr val="7F7F7F"/>
                </a:solidFill>
              </a:rPr>
              <a:t>main</a:t>
            </a:r>
            <a:r>
              <a:rPr lang="pl-PL" dirty="0">
                <a:solidFill>
                  <a:srgbClr val="7F7F7F"/>
                </a:solidFill>
              </a:rPr>
              <a:t>="</a:t>
            </a:r>
            <a:r>
              <a:rPr lang="pl-PL" dirty="0" err="1">
                <a:solidFill>
                  <a:srgbClr val="7F7F7F"/>
                </a:solidFill>
              </a:rPr>
              <a:t>Illumina</a:t>
            </a:r>
            <a:r>
              <a:rPr lang="pl-PL" dirty="0">
                <a:solidFill>
                  <a:srgbClr val="7F7F7F"/>
                </a:solidFill>
              </a:rPr>
              <a:t>", </a:t>
            </a:r>
            <a:r>
              <a:rPr lang="pl-PL" dirty="0" err="1">
                <a:solidFill>
                  <a:srgbClr val="7F7F7F"/>
                </a:solidFill>
              </a:rPr>
              <a:t>xlab</a:t>
            </a:r>
            <a:r>
              <a:rPr lang="pl-PL" dirty="0">
                <a:solidFill>
                  <a:srgbClr val="7F7F7F"/>
                </a:solidFill>
              </a:rPr>
              <a:t>="</a:t>
            </a:r>
            <a:r>
              <a:rPr lang="pl-PL" dirty="0" err="1">
                <a:solidFill>
                  <a:srgbClr val="7F7F7F"/>
                </a:solidFill>
              </a:rPr>
              <a:t>Pos</a:t>
            </a:r>
            <a:r>
              <a:rPr lang="pl-PL" dirty="0">
                <a:solidFill>
                  <a:srgbClr val="7F7F7F"/>
                </a:solidFill>
              </a:rPr>
              <a:t> on </a:t>
            </a:r>
            <a:r>
              <a:rPr lang="pl-PL" dirty="0" err="1">
                <a:solidFill>
                  <a:srgbClr val="7F7F7F"/>
                </a:solidFill>
              </a:rPr>
              <a:t>read</a:t>
            </a:r>
            <a:r>
              <a:rPr lang="pl-PL" dirty="0">
                <a:solidFill>
                  <a:srgbClr val="7F7F7F"/>
                </a:solidFill>
              </a:rPr>
              <a:t>", </a:t>
            </a:r>
            <a:r>
              <a:rPr lang="pl-PL" dirty="0" err="1">
                <a:solidFill>
                  <a:srgbClr val="7F7F7F"/>
                </a:solidFill>
              </a:rPr>
              <a:t>ylab</a:t>
            </a:r>
            <a:r>
              <a:rPr lang="pl-PL" dirty="0">
                <a:solidFill>
                  <a:srgbClr val="7F7F7F"/>
                </a:solidFill>
              </a:rPr>
              <a:t>="</a:t>
            </a:r>
            <a:r>
              <a:rPr lang="pl-PL" dirty="0" err="1">
                <a:solidFill>
                  <a:srgbClr val="7F7F7F"/>
                </a:solidFill>
              </a:rPr>
              <a:t>Quality</a:t>
            </a:r>
            <a:r>
              <a:rPr lang="pl-PL" dirty="0">
                <a:solidFill>
                  <a:srgbClr val="7F7F7F"/>
                </a:solidFill>
              </a:rPr>
              <a:t>", </a:t>
            </a:r>
            <a:r>
              <a:rPr lang="pl-PL" dirty="0" err="1">
                <a:solidFill>
                  <a:srgbClr val="7F7F7F"/>
                </a:solidFill>
              </a:rPr>
              <a:t>ylim</a:t>
            </a:r>
            <a:r>
              <a:rPr lang="pl-PL" dirty="0">
                <a:solidFill>
                  <a:srgbClr val="7F7F7F"/>
                </a:solidFill>
              </a:rPr>
              <a:t>=c(0, 41)</a:t>
            </a:r>
            <a:r>
              <a:rPr lang="pl-PL" dirty="0" smtClean="0">
                <a:solidFill>
                  <a:srgbClr val="7F7F7F"/>
                </a:solidFill>
              </a:rPr>
              <a:t>)</a:t>
            </a:r>
          </a:p>
          <a:p>
            <a:pPr marL="0" indent="0">
              <a:buNone/>
            </a:pPr>
            <a:endParaRPr lang="pl-PL" dirty="0" smtClean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pl-PL" dirty="0" smtClean="0">
                <a:solidFill>
                  <a:srgbClr val="7F7F7F"/>
                </a:solidFill>
              </a:rPr>
              <a:t>### Proton </a:t>
            </a:r>
            <a:r>
              <a:rPr lang="pl-PL" dirty="0" err="1" smtClean="0">
                <a:solidFill>
                  <a:srgbClr val="7F7F7F"/>
                </a:solidFill>
              </a:rPr>
              <a:t>quality</a:t>
            </a:r>
            <a:endParaRPr lang="pl-PL" dirty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pl-PL" dirty="0">
                <a:solidFill>
                  <a:srgbClr val="7F7F7F"/>
                </a:solidFill>
              </a:rPr>
              <a:t>plot(1:nchar(</a:t>
            </a:r>
            <a:r>
              <a:rPr lang="pl-PL" dirty="0" err="1">
                <a:solidFill>
                  <a:srgbClr val="7F7F7F"/>
                </a:solidFill>
              </a:rPr>
              <a:t>qual</a:t>
            </a:r>
            <a:r>
              <a:rPr lang="pl-PL" dirty="0">
                <a:solidFill>
                  <a:srgbClr val="7F7F7F"/>
                </a:solidFill>
              </a:rPr>
              <a:t>[2, 2]), proton, </a:t>
            </a:r>
            <a:r>
              <a:rPr lang="pl-PL" dirty="0" err="1">
                <a:solidFill>
                  <a:srgbClr val="7F7F7F"/>
                </a:solidFill>
              </a:rPr>
              <a:t>pch</a:t>
            </a:r>
            <a:r>
              <a:rPr lang="pl-PL" dirty="0">
                <a:solidFill>
                  <a:srgbClr val="7F7F7F"/>
                </a:solidFill>
              </a:rPr>
              <a:t>=19, </a:t>
            </a:r>
            <a:r>
              <a:rPr lang="pl-PL" dirty="0" err="1">
                <a:solidFill>
                  <a:srgbClr val="7F7F7F"/>
                </a:solidFill>
              </a:rPr>
              <a:t>cex</a:t>
            </a:r>
            <a:r>
              <a:rPr lang="pl-PL" dirty="0">
                <a:solidFill>
                  <a:srgbClr val="7F7F7F"/>
                </a:solidFill>
              </a:rPr>
              <a:t>=0.2, </a:t>
            </a:r>
            <a:r>
              <a:rPr lang="pl-PL" dirty="0" err="1">
                <a:solidFill>
                  <a:srgbClr val="7F7F7F"/>
                </a:solidFill>
              </a:rPr>
              <a:t>main</a:t>
            </a:r>
            <a:r>
              <a:rPr lang="pl-PL" dirty="0">
                <a:solidFill>
                  <a:srgbClr val="7F7F7F"/>
                </a:solidFill>
              </a:rPr>
              <a:t>="Proton", </a:t>
            </a:r>
            <a:r>
              <a:rPr lang="pl-PL" dirty="0" err="1">
                <a:solidFill>
                  <a:srgbClr val="7F7F7F"/>
                </a:solidFill>
              </a:rPr>
              <a:t>xlab</a:t>
            </a:r>
            <a:r>
              <a:rPr lang="pl-PL" dirty="0">
                <a:solidFill>
                  <a:srgbClr val="7F7F7F"/>
                </a:solidFill>
              </a:rPr>
              <a:t>="</a:t>
            </a:r>
            <a:r>
              <a:rPr lang="pl-PL" dirty="0" err="1">
                <a:solidFill>
                  <a:srgbClr val="7F7F7F"/>
                </a:solidFill>
              </a:rPr>
              <a:t>Pos</a:t>
            </a:r>
            <a:r>
              <a:rPr lang="pl-PL" dirty="0">
                <a:solidFill>
                  <a:srgbClr val="7F7F7F"/>
                </a:solidFill>
              </a:rPr>
              <a:t> on </a:t>
            </a:r>
            <a:r>
              <a:rPr lang="pl-PL" dirty="0" err="1">
                <a:solidFill>
                  <a:srgbClr val="7F7F7F"/>
                </a:solidFill>
              </a:rPr>
              <a:t>read</a:t>
            </a:r>
            <a:r>
              <a:rPr lang="pl-PL" dirty="0">
                <a:solidFill>
                  <a:srgbClr val="7F7F7F"/>
                </a:solidFill>
              </a:rPr>
              <a:t>", </a:t>
            </a:r>
            <a:r>
              <a:rPr lang="pl-PL" dirty="0" err="1">
                <a:solidFill>
                  <a:srgbClr val="7F7F7F"/>
                </a:solidFill>
              </a:rPr>
              <a:t>ylab</a:t>
            </a:r>
            <a:r>
              <a:rPr lang="pl-PL" dirty="0">
                <a:solidFill>
                  <a:srgbClr val="7F7F7F"/>
                </a:solidFill>
              </a:rPr>
              <a:t>="</a:t>
            </a:r>
            <a:r>
              <a:rPr lang="pl-PL" dirty="0" err="1">
                <a:solidFill>
                  <a:srgbClr val="7F7F7F"/>
                </a:solidFill>
              </a:rPr>
              <a:t>Quality</a:t>
            </a:r>
            <a:r>
              <a:rPr lang="pl-PL" dirty="0">
                <a:solidFill>
                  <a:srgbClr val="7F7F7F"/>
                </a:solidFill>
              </a:rPr>
              <a:t>", </a:t>
            </a:r>
            <a:r>
              <a:rPr lang="pl-PL" dirty="0" err="1">
                <a:solidFill>
                  <a:srgbClr val="7F7F7F"/>
                </a:solidFill>
              </a:rPr>
              <a:t>ylim</a:t>
            </a:r>
            <a:r>
              <a:rPr lang="pl-PL" dirty="0">
                <a:solidFill>
                  <a:srgbClr val="7F7F7F"/>
                </a:solidFill>
              </a:rPr>
              <a:t>=c(0, 41)</a:t>
            </a:r>
            <a:r>
              <a:rPr lang="pl-PL" dirty="0" smtClean="0">
                <a:solidFill>
                  <a:srgbClr val="7F7F7F"/>
                </a:solidFill>
              </a:rPr>
              <a:t>)</a:t>
            </a:r>
          </a:p>
          <a:p>
            <a:pPr marL="0" indent="0">
              <a:buNone/>
            </a:pPr>
            <a:endParaRPr lang="pl-PL" dirty="0" smtClean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pl-PL" dirty="0" smtClean="0">
                <a:solidFill>
                  <a:srgbClr val="7F7F7F"/>
                </a:solidFill>
              </a:rPr>
              <a:t>### </a:t>
            </a:r>
            <a:r>
              <a:rPr lang="pl-PL" dirty="0" err="1" smtClean="0">
                <a:solidFill>
                  <a:srgbClr val="7F7F7F"/>
                </a:solidFill>
              </a:rPr>
              <a:t>PacBio</a:t>
            </a:r>
            <a:r>
              <a:rPr lang="pl-PL" dirty="0" smtClean="0">
                <a:solidFill>
                  <a:srgbClr val="7F7F7F"/>
                </a:solidFill>
              </a:rPr>
              <a:t> </a:t>
            </a:r>
            <a:r>
              <a:rPr lang="pl-PL" dirty="0" err="1" smtClean="0">
                <a:solidFill>
                  <a:srgbClr val="7F7F7F"/>
                </a:solidFill>
              </a:rPr>
              <a:t>quality</a:t>
            </a:r>
            <a:endParaRPr lang="pl-PL" dirty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pl-PL" dirty="0">
                <a:solidFill>
                  <a:srgbClr val="7F7F7F"/>
                </a:solidFill>
              </a:rPr>
              <a:t>plot(1:nchar(</a:t>
            </a:r>
            <a:r>
              <a:rPr lang="pl-PL" dirty="0" err="1">
                <a:solidFill>
                  <a:srgbClr val="7F7F7F"/>
                </a:solidFill>
              </a:rPr>
              <a:t>qual</a:t>
            </a:r>
            <a:r>
              <a:rPr lang="pl-PL" dirty="0">
                <a:solidFill>
                  <a:srgbClr val="7F7F7F"/>
                </a:solidFill>
              </a:rPr>
              <a:t>[3, 2]), </a:t>
            </a:r>
            <a:r>
              <a:rPr lang="pl-PL" dirty="0" err="1">
                <a:solidFill>
                  <a:srgbClr val="7F7F7F"/>
                </a:solidFill>
              </a:rPr>
              <a:t>pacbio</a:t>
            </a:r>
            <a:r>
              <a:rPr lang="pl-PL" dirty="0">
                <a:solidFill>
                  <a:srgbClr val="7F7F7F"/>
                </a:solidFill>
              </a:rPr>
              <a:t>, </a:t>
            </a:r>
            <a:r>
              <a:rPr lang="pl-PL" dirty="0" err="1">
                <a:solidFill>
                  <a:srgbClr val="7F7F7F"/>
                </a:solidFill>
              </a:rPr>
              <a:t>pch</a:t>
            </a:r>
            <a:r>
              <a:rPr lang="pl-PL" dirty="0">
                <a:solidFill>
                  <a:srgbClr val="7F7F7F"/>
                </a:solidFill>
              </a:rPr>
              <a:t>=19, </a:t>
            </a:r>
            <a:r>
              <a:rPr lang="pl-PL" dirty="0" err="1">
                <a:solidFill>
                  <a:srgbClr val="7F7F7F"/>
                </a:solidFill>
              </a:rPr>
              <a:t>cex</a:t>
            </a:r>
            <a:r>
              <a:rPr lang="pl-PL" dirty="0">
                <a:solidFill>
                  <a:srgbClr val="7F7F7F"/>
                </a:solidFill>
              </a:rPr>
              <a:t>=0.2, </a:t>
            </a:r>
            <a:r>
              <a:rPr lang="pl-PL" dirty="0" err="1">
                <a:solidFill>
                  <a:srgbClr val="7F7F7F"/>
                </a:solidFill>
              </a:rPr>
              <a:t>main</a:t>
            </a:r>
            <a:r>
              <a:rPr lang="pl-PL" dirty="0">
                <a:solidFill>
                  <a:srgbClr val="7F7F7F"/>
                </a:solidFill>
              </a:rPr>
              <a:t>="</a:t>
            </a:r>
            <a:r>
              <a:rPr lang="pl-PL" dirty="0" err="1">
                <a:solidFill>
                  <a:srgbClr val="7F7F7F"/>
                </a:solidFill>
              </a:rPr>
              <a:t>PacBio</a:t>
            </a:r>
            <a:r>
              <a:rPr lang="pl-PL" dirty="0">
                <a:solidFill>
                  <a:srgbClr val="7F7F7F"/>
                </a:solidFill>
              </a:rPr>
              <a:t>", </a:t>
            </a:r>
            <a:r>
              <a:rPr lang="pl-PL" dirty="0" err="1">
                <a:solidFill>
                  <a:srgbClr val="7F7F7F"/>
                </a:solidFill>
              </a:rPr>
              <a:t>xlab</a:t>
            </a:r>
            <a:r>
              <a:rPr lang="pl-PL" dirty="0">
                <a:solidFill>
                  <a:srgbClr val="7F7F7F"/>
                </a:solidFill>
              </a:rPr>
              <a:t>="</a:t>
            </a:r>
            <a:r>
              <a:rPr lang="pl-PL" dirty="0" err="1">
                <a:solidFill>
                  <a:srgbClr val="7F7F7F"/>
                </a:solidFill>
              </a:rPr>
              <a:t>Pos</a:t>
            </a:r>
            <a:r>
              <a:rPr lang="pl-PL" dirty="0">
                <a:solidFill>
                  <a:srgbClr val="7F7F7F"/>
                </a:solidFill>
              </a:rPr>
              <a:t> on </a:t>
            </a:r>
            <a:r>
              <a:rPr lang="pl-PL" dirty="0" err="1">
                <a:solidFill>
                  <a:srgbClr val="7F7F7F"/>
                </a:solidFill>
              </a:rPr>
              <a:t>read</a:t>
            </a:r>
            <a:r>
              <a:rPr lang="pl-PL" dirty="0">
                <a:solidFill>
                  <a:srgbClr val="7F7F7F"/>
                </a:solidFill>
              </a:rPr>
              <a:t>", </a:t>
            </a:r>
            <a:r>
              <a:rPr lang="pl-PL" dirty="0" err="1">
                <a:solidFill>
                  <a:srgbClr val="7F7F7F"/>
                </a:solidFill>
              </a:rPr>
              <a:t>ylab</a:t>
            </a:r>
            <a:r>
              <a:rPr lang="pl-PL" dirty="0">
                <a:solidFill>
                  <a:srgbClr val="7F7F7F"/>
                </a:solidFill>
              </a:rPr>
              <a:t>="</a:t>
            </a:r>
            <a:r>
              <a:rPr lang="pl-PL" dirty="0" err="1">
                <a:solidFill>
                  <a:srgbClr val="7F7F7F"/>
                </a:solidFill>
              </a:rPr>
              <a:t>Quality</a:t>
            </a:r>
            <a:r>
              <a:rPr lang="pl-PL" dirty="0">
                <a:solidFill>
                  <a:srgbClr val="7F7F7F"/>
                </a:solidFill>
              </a:rPr>
              <a:t>", </a:t>
            </a:r>
            <a:r>
              <a:rPr lang="pl-PL" dirty="0" err="1">
                <a:solidFill>
                  <a:srgbClr val="7F7F7F"/>
                </a:solidFill>
              </a:rPr>
              <a:t>ylim</a:t>
            </a:r>
            <a:r>
              <a:rPr lang="pl-PL" dirty="0">
                <a:solidFill>
                  <a:srgbClr val="7F7F7F"/>
                </a:solidFill>
              </a:rPr>
              <a:t>=c(0, 41))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705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a plotting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969076"/>
            <a:ext cx="8661400" cy="286962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qual.plot</a:t>
            </a:r>
            <a:r>
              <a:rPr lang="en-US" dirty="0" smtClean="0"/>
              <a:t> </a:t>
            </a:r>
            <a:r>
              <a:rPr lang="en-US" dirty="0"/>
              <a:t>&lt;- function(</a:t>
            </a:r>
            <a:r>
              <a:rPr lang="en-US" dirty="0" err="1"/>
              <a:t>qual.data</a:t>
            </a:r>
            <a:r>
              <a:rPr lang="en-US" dirty="0"/>
              <a:t>, label="") {</a:t>
            </a:r>
          </a:p>
          <a:p>
            <a:pPr marL="0" indent="0">
              <a:buNone/>
            </a:pPr>
            <a:r>
              <a:rPr lang="en-US" dirty="0"/>
              <a:t>  ### plot quality scores against base positions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qual.vals</a:t>
            </a:r>
            <a:r>
              <a:rPr lang="en-US" dirty="0"/>
              <a:t> &lt;- </a:t>
            </a:r>
            <a:r>
              <a:rPr lang="en-US" dirty="0" err="1"/>
              <a:t>as.numeric</a:t>
            </a:r>
            <a:r>
              <a:rPr lang="en-US" dirty="0"/>
              <a:t>(</a:t>
            </a:r>
            <a:r>
              <a:rPr lang="en-US" dirty="0" err="1"/>
              <a:t>charToRaw</a:t>
            </a:r>
            <a:r>
              <a:rPr lang="en-US" dirty="0"/>
              <a:t>(</a:t>
            </a:r>
            <a:r>
              <a:rPr lang="en-US" dirty="0" err="1"/>
              <a:t>as.character</a:t>
            </a:r>
            <a:r>
              <a:rPr lang="en-US" dirty="0"/>
              <a:t>(</a:t>
            </a:r>
            <a:r>
              <a:rPr lang="en-US" dirty="0" err="1"/>
              <a:t>qual.data</a:t>
            </a:r>
            <a:r>
              <a:rPr lang="en-US" dirty="0"/>
              <a:t>))) - 33</a:t>
            </a:r>
          </a:p>
          <a:p>
            <a:pPr marL="0" indent="0">
              <a:buNone/>
            </a:pPr>
            <a:r>
              <a:rPr lang="en-US" dirty="0"/>
              <a:t>  plot(1:length(</a:t>
            </a:r>
            <a:r>
              <a:rPr lang="en-US" dirty="0" err="1"/>
              <a:t>qual.vals</a:t>
            </a:r>
            <a:r>
              <a:rPr lang="en-US" dirty="0"/>
              <a:t>), </a:t>
            </a:r>
            <a:r>
              <a:rPr lang="en-US" dirty="0" err="1"/>
              <a:t>qual.vals</a:t>
            </a:r>
            <a:r>
              <a:rPr lang="en-US" dirty="0"/>
              <a:t>, </a:t>
            </a:r>
            <a:r>
              <a:rPr lang="en-US" dirty="0" err="1"/>
              <a:t>pch</a:t>
            </a:r>
            <a:r>
              <a:rPr lang="en-US" dirty="0"/>
              <a:t>=19, </a:t>
            </a:r>
            <a:r>
              <a:rPr lang="en-US" dirty="0" err="1"/>
              <a:t>cex</a:t>
            </a:r>
            <a:r>
              <a:rPr lang="en-US" dirty="0"/>
              <a:t>=0.2, main=label,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xlab</a:t>
            </a:r>
            <a:r>
              <a:rPr lang="en-US" dirty="0"/>
              <a:t>="</a:t>
            </a:r>
            <a:r>
              <a:rPr lang="en-US" dirty="0" err="1"/>
              <a:t>Pos</a:t>
            </a:r>
            <a:r>
              <a:rPr lang="en-US" dirty="0"/>
              <a:t> on read", </a:t>
            </a:r>
            <a:r>
              <a:rPr lang="en-US" dirty="0" err="1"/>
              <a:t>ylab</a:t>
            </a:r>
            <a:r>
              <a:rPr lang="en-US" dirty="0"/>
              <a:t>="Quality", </a:t>
            </a:r>
            <a:r>
              <a:rPr lang="en-US" dirty="0" err="1"/>
              <a:t>ylim</a:t>
            </a:r>
            <a:r>
              <a:rPr lang="en-US" dirty="0"/>
              <a:t>=c(0, 41))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8819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858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Plot three sets of quality scores using a newly written function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7376"/>
            <a:ext cx="8229600" cy="2856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### plotting</a:t>
            </a:r>
          </a:p>
          <a:p>
            <a:pPr marL="0" indent="0">
              <a:buNone/>
            </a:pPr>
            <a:r>
              <a:rPr lang="en-US" sz="2800" dirty="0"/>
              <a:t>par(</a:t>
            </a:r>
            <a:r>
              <a:rPr lang="en-US" sz="2800" dirty="0" err="1"/>
              <a:t>mfrow</a:t>
            </a:r>
            <a:r>
              <a:rPr lang="en-US" sz="2800" dirty="0"/>
              <a:t>=c(1, 3))</a:t>
            </a:r>
          </a:p>
          <a:p>
            <a:pPr marL="0" indent="0">
              <a:buNone/>
            </a:pPr>
            <a:r>
              <a:rPr lang="en-US" sz="2800" dirty="0" err="1"/>
              <a:t>qual.plot</a:t>
            </a:r>
            <a:r>
              <a:rPr lang="en-US" sz="2800" dirty="0"/>
              <a:t>(</a:t>
            </a:r>
            <a:r>
              <a:rPr lang="en-US" sz="2800" dirty="0" err="1"/>
              <a:t>qual.data</a:t>
            </a:r>
            <a:r>
              <a:rPr lang="en-US" sz="2800" dirty="0"/>
              <a:t> = </a:t>
            </a:r>
            <a:r>
              <a:rPr lang="en-US" sz="2800" dirty="0" err="1"/>
              <a:t>qual</a:t>
            </a:r>
            <a:r>
              <a:rPr lang="en-US" sz="2800" dirty="0"/>
              <a:t>[1, 2], label = "</a:t>
            </a:r>
            <a:r>
              <a:rPr lang="en-US" sz="2800" dirty="0" err="1"/>
              <a:t>Illumina</a:t>
            </a:r>
            <a:r>
              <a:rPr lang="en-US" sz="2800" dirty="0"/>
              <a:t>")</a:t>
            </a:r>
          </a:p>
          <a:p>
            <a:pPr marL="0" indent="0">
              <a:buNone/>
            </a:pPr>
            <a:r>
              <a:rPr lang="en-US" sz="2800" dirty="0" err="1"/>
              <a:t>qual.plot</a:t>
            </a:r>
            <a:r>
              <a:rPr lang="en-US" sz="2800" dirty="0"/>
              <a:t>(</a:t>
            </a:r>
            <a:r>
              <a:rPr lang="en-US" sz="2800" dirty="0" err="1"/>
              <a:t>qual.data</a:t>
            </a:r>
            <a:r>
              <a:rPr lang="en-US" sz="2800" dirty="0"/>
              <a:t> = </a:t>
            </a:r>
            <a:r>
              <a:rPr lang="en-US" sz="2800" dirty="0" err="1"/>
              <a:t>qual</a:t>
            </a:r>
            <a:r>
              <a:rPr lang="en-US" sz="2800" dirty="0"/>
              <a:t>[2, 2], label = "Proton")</a:t>
            </a:r>
          </a:p>
          <a:p>
            <a:pPr marL="0" indent="0">
              <a:buNone/>
            </a:pPr>
            <a:r>
              <a:rPr lang="en-US" sz="2800" dirty="0" err="1"/>
              <a:t>qual.plot</a:t>
            </a:r>
            <a:r>
              <a:rPr lang="en-US" sz="2800" dirty="0"/>
              <a:t>(</a:t>
            </a:r>
            <a:r>
              <a:rPr lang="en-US" sz="2800" dirty="0" err="1"/>
              <a:t>qual.data</a:t>
            </a:r>
            <a:r>
              <a:rPr lang="en-US" sz="2800" dirty="0"/>
              <a:t> = </a:t>
            </a:r>
            <a:r>
              <a:rPr lang="en-US" sz="2800" dirty="0" err="1"/>
              <a:t>qual</a:t>
            </a:r>
            <a:r>
              <a:rPr lang="en-US" sz="2800" dirty="0"/>
              <a:t>[3, 2], label = "</a:t>
            </a:r>
            <a:r>
              <a:rPr lang="en-US" sz="2800" dirty="0" err="1"/>
              <a:t>PacBio</a:t>
            </a:r>
            <a:r>
              <a:rPr lang="en-US" sz="2800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549681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0700"/>
            <a:ext cx="9144000" cy="326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276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9123" y="3476417"/>
            <a:ext cx="2837510" cy="24798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17375E"/>
                </a:solidFill>
              </a:rPr>
              <a:t># </a:t>
            </a:r>
            <a:r>
              <a:rPr lang="en-US" b="1" dirty="0" err="1" smtClean="0">
                <a:solidFill>
                  <a:srgbClr val="17375E"/>
                </a:solidFill>
              </a:rPr>
              <a:t>nchar</a:t>
            </a:r>
            <a:r>
              <a:rPr lang="en-US" b="1" dirty="0" smtClean="0">
                <a:solidFill>
                  <a:srgbClr val="17375E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 err="1" smtClean="0"/>
              <a:t>nchar</a:t>
            </a:r>
            <a:r>
              <a:rPr lang="en-US" dirty="0" smtClean="0"/>
              <a:t>(</a:t>
            </a:r>
            <a:r>
              <a:rPr lang="en-US" dirty="0" err="1" smtClean="0"/>
              <a:t>cvec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17375E"/>
                </a:solidFill>
              </a:rPr>
              <a:t># </a:t>
            </a:r>
            <a:r>
              <a:rPr lang="en-US" b="1" dirty="0" err="1">
                <a:solidFill>
                  <a:srgbClr val="17375E"/>
                </a:solidFill>
              </a:rPr>
              <a:t>grep</a:t>
            </a:r>
            <a:r>
              <a:rPr lang="en-US" b="1" dirty="0">
                <a:solidFill>
                  <a:srgbClr val="17375E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 err="1"/>
              <a:t>grep</a:t>
            </a:r>
            <a:r>
              <a:rPr lang="en-US" dirty="0"/>
              <a:t>("o", </a:t>
            </a:r>
            <a:r>
              <a:rPr lang="en-US" dirty="0" err="1"/>
              <a:t>cvec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1204093" y="1306674"/>
            <a:ext cx="608570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# data of “</a:t>
            </a:r>
            <a:r>
              <a:rPr lang="en-US" sz="2000" dirty="0" err="1" smtClean="0">
                <a:latin typeface="Courier"/>
                <a:cs typeface="Courier"/>
              </a:rPr>
              <a:t>cvec</a:t>
            </a:r>
            <a:r>
              <a:rPr lang="en-US" sz="2000" dirty="0" smtClean="0">
                <a:latin typeface="Courier"/>
                <a:cs typeface="Courier"/>
              </a:rPr>
              <a:t>”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# "</a:t>
            </a:r>
            <a:r>
              <a:rPr lang="en-US" sz="2000" dirty="0" err="1">
                <a:latin typeface="Courier"/>
                <a:cs typeface="Courier"/>
              </a:rPr>
              <a:t>google</a:t>
            </a:r>
            <a:r>
              <a:rPr lang="en-US" sz="2000" dirty="0">
                <a:latin typeface="Courier"/>
                <a:cs typeface="Courier"/>
              </a:rPr>
              <a:t>" "hello"  "the"    "</a:t>
            </a:r>
            <a:r>
              <a:rPr lang="en-US" sz="2000" dirty="0" smtClean="0">
                <a:latin typeface="Courier"/>
                <a:cs typeface="Courier"/>
              </a:rPr>
              <a:t>world” </a:t>
            </a: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854458" y="3476417"/>
            <a:ext cx="2837510" cy="2479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 smtClean="0">
                <a:solidFill>
                  <a:srgbClr val="17375E"/>
                </a:solidFill>
              </a:rPr>
              <a:t># sub()</a:t>
            </a:r>
          </a:p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ub(</a:t>
            </a:r>
            <a:r>
              <a:rPr lang="en-US" dirty="0"/>
              <a:t>"o", "O", </a:t>
            </a:r>
            <a:r>
              <a:rPr lang="en-US" dirty="0" err="1"/>
              <a:t>cvec</a:t>
            </a:r>
            <a:r>
              <a:rPr lang="en-US" dirty="0" smtClean="0"/>
              <a:t>)</a:t>
            </a:r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r>
              <a:rPr lang="en-US" b="1" dirty="0" smtClean="0">
                <a:solidFill>
                  <a:srgbClr val="17375E"/>
                </a:solidFill>
              </a:rPr>
              <a:t># </a:t>
            </a:r>
            <a:r>
              <a:rPr lang="en-US" b="1" dirty="0" err="1" smtClean="0">
                <a:solidFill>
                  <a:srgbClr val="17375E"/>
                </a:solidFill>
              </a:rPr>
              <a:t>gsub</a:t>
            </a:r>
            <a:r>
              <a:rPr lang="en-US" b="1" dirty="0" smtClean="0">
                <a:solidFill>
                  <a:srgbClr val="17375E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 err="1" smtClean="0"/>
              <a:t>gsub</a:t>
            </a:r>
            <a:r>
              <a:rPr lang="en-US" dirty="0" smtClean="0"/>
              <a:t>(</a:t>
            </a:r>
            <a:r>
              <a:rPr lang="en-US" dirty="0"/>
              <a:t>"o", "O", </a:t>
            </a:r>
            <a:r>
              <a:rPr lang="en-US" dirty="0" err="1"/>
              <a:t>cvec</a:t>
            </a:r>
            <a:r>
              <a:rPr lang="en-US" dirty="0" smtClean="0"/>
              <a:t>)</a:t>
            </a:r>
          </a:p>
          <a:p>
            <a:pPr marL="0" indent="0">
              <a:buFont typeface="Arial"/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7200" y="2413000"/>
            <a:ext cx="8311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"/>
                <a:cs typeface="Courier"/>
              </a:rPr>
              <a:t>c</a:t>
            </a:r>
            <a:r>
              <a:rPr lang="en-US" sz="2400" dirty="0" err="1" smtClean="0">
                <a:latin typeface="Courier"/>
                <a:cs typeface="Courier"/>
              </a:rPr>
              <a:t>vec</a:t>
            </a:r>
            <a:r>
              <a:rPr lang="en-US" sz="2400" dirty="0" smtClean="0">
                <a:latin typeface="Courier"/>
                <a:cs typeface="Courier"/>
              </a:rPr>
              <a:t> &lt;- c(</a:t>
            </a:r>
            <a:r>
              <a:rPr lang="en-US" sz="2400" dirty="0">
                <a:latin typeface="Courier"/>
                <a:cs typeface="Courier"/>
              </a:rPr>
              <a:t>"</a:t>
            </a:r>
            <a:r>
              <a:rPr lang="en-US" sz="2400" dirty="0" err="1" smtClean="0">
                <a:latin typeface="Courier"/>
                <a:cs typeface="Courier"/>
              </a:rPr>
              <a:t>google</a:t>
            </a:r>
            <a:r>
              <a:rPr lang="en-US" sz="2400" dirty="0">
                <a:latin typeface="Courier"/>
                <a:cs typeface="Courier"/>
              </a:rPr>
              <a:t>"</a:t>
            </a:r>
            <a:r>
              <a:rPr lang="en-US" sz="2400" dirty="0" smtClean="0">
                <a:latin typeface="Courier"/>
                <a:cs typeface="Courier"/>
              </a:rPr>
              <a:t>, "hello</a:t>
            </a:r>
            <a:r>
              <a:rPr lang="en-US" sz="2400" dirty="0">
                <a:latin typeface="Courier"/>
                <a:cs typeface="Courier"/>
              </a:rPr>
              <a:t>"</a:t>
            </a:r>
            <a:r>
              <a:rPr lang="en-US" sz="2400" dirty="0" smtClean="0">
                <a:latin typeface="Courier"/>
                <a:cs typeface="Courier"/>
              </a:rPr>
              <a:t>, "the</a:t>
            </a:r>
            <a:r>
              <a:rPr lang="en-US" sz="2400" dirty="0">
                <a:latin typeface="Courier"/>
                <a:cs typeface="Courier"/>
              </a:rPr>
              <a:t>"</a:t>
            </a:r>
            <a:r>
              <a:rPr lang="en-US" sz="2400" dirty="0" smtClean="0">
                <a:latin typeface="Courier"/>
                <a:cs typeface="Courier"/>
              </a:rPr>
              <a:t>, "world</a:t>
            </a:r>
            <a:r>
              <a:rPr lang="en-US" sz="2400" dirty="0">
                <a:latin typeface="Courier"/>
                <a:cs typeface="Courier"/>
              </a:rPr>
              <a:t>"</a:t>
            </a:r>
            <a:r>
              <a:rPr lang="en-US" sz="2400" dirty="0" smtClean="0">
                <a:latin typeface="Courier"/>
                <a:cs typeface="Courie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94507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0440" y="3960855"/>
            <a:ext cx="816041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# </a:t>
            </a:r>
            <a:r>
              <a:rPr lang="en-US" sz="2000" b="1" dirty="0" smtClean="0">
                <a:solidFill>
                  <a:srgbClr val="17375E"/>
                </a:solidFill>
              </a:rPr>
              <a:t>apply</a:t>
            </a:r>
            <a:r>
              <a:rPr lang="en-US" sz="2000" b="1" dirty="0">
                <a:solidFill>
                  <a:srgbClr val="17375E"/>
                </a:solidFill>
              </a:rPr>
              <a:t>()</a:t>
            </a:r>
          </a:p>
          <a:p>
            <a:r>
              <a:rPr lang="en-US" sz="2000" dirty="0" smtClean="0">
                <a:latin typeface="Courier"/>
                <a:cs typeface="Courier"/>
              </a:rPr>
              <a:t>apply</a:t>
            </a:r>
            <a:r>
              <a:rPr lang="en-US" sz="2000" dirty="0">
                <a:latin typeface="Courier"/>
                <a:cs typeface="Courier"/>
              </a:rPr>
              <a:t>(diamonds[, c("carat", "price")], 2, mean</a:t>
            </a:r>
            <a:r>
              <a:rPr lang="en-US" sz="2000" dirty="0" smtClean="0">
                <a:latin typeface="Courier"/>
                <a:cs typeface="Courier"/>
              </a:rPr>
              <a:t>)</a:t>
            </a:r>
          </a:p>
          <a:p>
            <a:r>
              <a:rPr lang="en-US" sz="2000" dirty="0">
                <a:latin typeface="Courier"/>
                <a:cs typeface="Courier"/>
              </a:rPr>
              <a:t>apply(diamonds[, c</a:t>
            </a:r>
            <a:r>
              <a:rPr lang="en-US" sz="2000" dirty="0" smtClean="0">
                <a:latin typeface="Courier"/>
                <a:cs typeface="Courier"/>
              </a:rPr>
              <a:t>(</a:t>
            </a:r>
            <a:r>
              <a:rPr lang="en-US" sz="2000" dirty="0">
                <a:latin typeface="Courier"/>
                <a:cs typeface="Courier"/>
              </a:rPr>
              <a:t>"</a:t>
            </a:r>
            <a:r>
              <a:rPr lang="en-US" sz="2000" dirty="0" smtClean="0">
                <a:latin typeface="Courier"/>
                <a:cs typeface="Courier"/>
              </a:rPr>
              <a:t>x"</a:t>
            </a:r>
            <a:r>
              <a:rPr lang="en-US" sz="2000" dirty="0">
                <a:latin typeface="Courier"/>
                <a:cs typeface="Courier"/>
              </a:rPr>
              <a:t>, "</a:t>
            </a:r>
            <a:r>
              <a:rPr lang="en-US" sz="2000" dirty="0" smtClean="0">
                <a:latin typeface="Courier"/>
                <a:cs typeface="Courier"/>
              </a:rPr>
              <a:t>y", </a:t>
            </a:r>
            <a:r>
              <a:rPr lang="en-US" sz="2000" dirty="0">
                <a:latin typeface="Courier"/>
                <a:cs typeface="Courier"/>
              </a:rPr>
              <a:t>"</a:t>
            </a:r>
            <a:r>
              <a:rPr lang="en-US" sz="2000" dirty="0" smtClean="0">
                <a:latin typeface="Courier"/>
                <a:cs typeface="Courier"/>
              </a:rPr>
              <a:t>z")</a:t>
            </a:r>
            <a:r>
              <a:rPr lang="en-US" sz="2000" dirty="0">
                <a:latin typeface="Courier"/>
                <a:cs typeface="Courier"/>
              </a:rPr>
              <a:t>], </a:t>
            </a:r>
            <a:r>
              <a:rPr lang="en-US" sz="2000" dirty="0" smtClean="0">
                <a:latin typeface="Courier"/>
                <a:cs typeface="Courier"/>
              </a:rPr>
              <a:t>1, sum)</a:t>
            </a:r>
          </a:p>
          <a:p>
            <a:endParaRPr lang="en-US" sz="2000" dirty="0">
              <a:latin typeface="Courier"/>
              <a:cs typeface="Courier"/>
            </a:endParaRPr>
          </a:p>
          <a:p>
            <a:r>
              <a:rPr lang="en-US" sz="2000" dirty="0" err="1" smtClean="0">
                <a:latin typeface="Courier"/>
                <a:cs typeface="Courier"/>
              </a:rPr>
              <a:t>rowSums</a:t>
            </a:r>
            <a:r>
              <a:rPr lang="en-US" sz="2000" dirty="0">
                <a:latin typeface="Courier"/>
                <a:cs typeface="Courier"/>
              </a:rPr>
              <a:t>(diamonds[, c("carat", "price")])</a:t>
            </a:r>
            <a:endParaRPr lang="en-US" sz="2000" dirty="0" smtClean="0">
              <a:latin typeface="Courier"/>
              <a:cs typeface="Courier"/>
            </a:endParaRPr>
          </a:p>
          <a:p>
            <a:r>
              <a:rPr lang="en-US" sz="2000" dirty="0" err="1" smtClean="0">
                <a:latin typeface="Courier"/>
                <a:cs typeface="Courier"/>
              </a:rPr>
              <a:t>rowMeans</a:t>
            </a:r>
            <a:endParaRPr lang="en-US" sz="2000" dirty="0" smtClean="0">
              <a:latin typeface="Courier"/>
              <a:cs typeface="Courier"/>
            </a:endParaRPr>
          </a:p>
          <a:p>
            <a:r>
              <a:rPr lang="en-US" sz="2000" dirty="0" err="1" smtClean="0">
                <a:latin typeface="Courier"/>
                <a:cs typeface="Courier"/>
              </a:rPr>
              <a:t>colSums</a:t>
            </a:r>
            <a:endParaRPr lang="en-US" sz="2000" dirty="0" smtClean="0">
              <a:latin typeface="Courier"/>
              <a:cs typeface="Courier"/>
            </a:endParaRPr>
          </a:p>
          <a:p>
            <a:r>
              <a:rPr lang="en-US" sz="2000" dirty="0" err="1" smtClean="0">
                <a:latin typeface="Courier"/>
                <a:cs typeface="Courier"/>
              </a:rPr>
              <a:t>colMeans</a:t>
            </a: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6383" y="1214784"/>
            <a:ext cx="81604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"/>
                <a:cs typeface="Courier"/>
              </a:rPr>
              <a:t>### data of diamonds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 carat       cut color clarity depth table price    x    y    z</a:t>
            </a:r>
          </a:p>
          <a:p>
            <a:r>
              <a:rPr lang="en-US" sz="1600" dirty="0">
                <a:latin typeface="Courier"/>
                <a:cs typeface="Courier"/>
              </a:rPr>
              <a:t>1  0.23     Ideal     E     SI2  61.5    55   326 3.95 3.98 2.43</a:t>
            </a:r>
          </a:p>
          <a:p>
            <a:r>
              <a:rPr lang="en-US" sz="1600" dirty="0">
                <a:latin typeface="Courier"/>
                <a:cs typeface="Courier"/>
              </a:rPr>
              <a:t>2  0.21   Premium     E     SI1  59.8    61   326 3.89 3.84 2.31</a:t>
            </a:r>
          </a:p>
          <a:p>
            <a:r>
              <a:rPr lang="en-US" sz="1600" dirty="0">
                <a:latin typeface="Courier"/>
                <a:cs typeface="Courier"/>
              </a:rPr>
              <a:t>3  0.23      Good     E     VS1  56.9    65   327 4.05 4.07 2.31</a:t>
            </a:r>
          </a:p>
          <a:p>
            <a:r>
              <a:rPr lang="en-US" sz="1600" dirty="0">
                <a:latin typeface="Courier"/>
                <a:cs typeface="Courier"/>
              </a:rPr>
              <a:t>4  0.29   Premium     I     VS2  62.4    58   334 4.20 4.23 2.63</a:t>
            </a:r>
          </a:p>
          <a:p>
            <a:r>
              <a:rPr lang="en-US" sz="1600" dirty="0">
                <a:latin typeface="Courier"/>
                <a:cs typeface="Courier"/>
              </a:rPr>
              <a:t>5  0.31      Good     J     SI2  63.3    58   335 4.34 4.35 2.75</a:t>
            </a:r>
          </a:p>
          <a:p>
            <a:pPr marL="342900" indent="-342900">
              <a:buAutoNum type="arabicPlain" startAt="6"/>
            </a:pPr>
            <a:r>
              <a:rPr lang="en-US" sz="1600" dirty="0" smtClean="0">
                <a:latin typeface="Courier"/>
                <a:cs typeface="Courier"/>
              </a:rPr>
              <a:t>0.24 </a:t>
            </a:r>
            <a:r>
              <a:rPr lang="en-US" sz="1600" dirty="0">
                <a:latin typeface="Courier"/>
                <a:cs typeface="Courier"/>
              </a:rPr>
              <a:t>Very Good     J    VVS2  62.8    57   336 3.94 3.96 </a:t>
            </a:r>
            <a:r>
              <a:rPr lang="en-US" sz="1600" dirty="0" smtClean="0">
                <a:latin typeface="Courier"/>
                <a:cs typeface="Courier"/>
              </a:rPr>
              <a:t>2.48</a:t>
            </a:r>
          </a:p>
          <a:p>
            <a:r>
              <a:rPr lang="en-US" sz="1600" dirty="0" smtClean="0">
                <a:latin typeface="Courier"/>
                <a:cs typeface="Courier"/>
              </a:rPr>
              <a:t>…</a:t>
            </a:r>
            <a:endParaRPr lang="en-US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507990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tapply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96105"/>
            <a:ext cx="8229600" cy="13523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17375E"/>
                </a:solidFill>
              </a:rPr>
              <a:t># </a:t>
            </a:r>
            <a:r>
              <a:rPr lang="en-US" b="1" dirty="0" err="1" smtClean="0">
                <a:solidFill>
                  <a:srgbClr val="17375E"/>
                </a:solidFill>
              </a:rPr>
              <a:t>tapply</a:t>
            </a:r>
            <a:r>
              <a:rPr lang="en-US" b="1" dirty="0">
                <a:solidFill>
                  <a:srgbClr val="17375E"/>
                </a:solidFill>
              </a:rPr>
              <a:t>(</a:t>
            </a:r>
            <a:r>
              <a:rPr lang="en-US" b="1" dirty="0" smtClean="0">
                <a:solidFill>
                  <a:srgbClr val="17375E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 smtClean="0"/>
              <a:t>Applying </a:t>
            </a:r>
            <a:r>
              <a:rPr lang="en-US" i="1" u="sng" dirty="0"/>
              <a:t>a function </a:t>
            </a:r>
            <a:r>
              <a:rPr lang="en-US" dirty="0"/>
              <a:t>to </a:t>
            </a:r>
            <a:r>
              <a:rPr lang="en-US" dirty="0" smtClean="0"/>
              <a:t>each element of </a:t>
            </a:r>
            <a:r>
              <a:rPr lang="en-US" i="1" u="sng" dirty="0" smtClean="0"/>
              <a:t>a vector</a:t>
            </a:r>
            <a:r>
              <a:rPr lang="en-US" dirty="0" smtClean="0"/>
              <a:t> given by the category of each element, provided by </a:t>
            </a:r>
            <a:r>
              <a:rPr lang="en-US" i="1" u="sng" dirty="0" smtClean="0"/>
              <a:t>the other vector</a:t>
            </a:r>
            <a:r>
              <a:rPr lang="en-US" dirty="0" smtClean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5516" y="5624585"/>
            <a:ext cx="8043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urier"/>
                <a:cs typeface="Courier"/>
              </a:rPr>
              <a:t>tapply</a:t>
            </a:r>
            <a:r>
              <a:rPr lang="en-US" sz="2400" dirty="0" smtClean="0">
                <a:latin typeface="Courier"/>
                <a:cs typeface="Courier"/>
              </a:rPr>
              <a:t>(</a:t>
            </a:r>
            <a:r>
              <a:rPr lang="en-US" sz="2400" dirty="0" err="1" smtClean="0">
                <a:latin typeface="Courier"/>
                <a:cs typeface="Courier"/>
              </a:rPr>
              <a:t>diamonds$price</a:t>
            </a:r>
            <a:r>
              <a:rPr lang="en-US" sz="2400" dirty="0" smtClean="0">
                <a:latin typeface="Courier"/>
                <a:cs typeface="Courier"/>
              </a:rPr>
              <a:t>, </a:t>
            </a:r>
            <a:r>
              <a:rPr lang="en-US" sz="2400" dirty="0" err="1" smtClean="0">
                <a:latin typeface="Courier"/>
                <a:cs typeface="Courier"/>
              </a:rPr>
              <a:t>diamonds$cut</a:t>
            </a:r>
            <a:r>
              <a:rPr lang="en-US" sz="2400" dirty="0" smtClean="0">
                <a:latin typeface="Courier"/>
                <a:cs typeface="Courier"/>
              </a:rPr>
              <a:t>, mean)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516" y="2921146"/>
            <a:ext cx="81604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"/>
                <a:cs typeface="Courier"/>
              </a:rPr>
              <a:t>### data of diamonds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 carat       cut color clarity depth table price    x    y    z</a:t>
            </a:r>
          </a:p>
          <a:p>
            <a:r>
              <a:rPr lang="en-US" sz="1600" dirty="0">
                <a:latin typeface="Courier"/>
                <a:cs typeface="Courier"/>
              </a:rPr>
              <a:t>1  0.23     Ideal     E     SI2  61.5    55   326 3.95 3.98 2.43</a:t>
            </a:r>
          </a:p>
          <a:p>
            <a:r>
              <a:rPr lang="en-US" sz="1600" dirty="0">
                <a:latin typeface="Courier"/>
                <a:cs typeface="Courier"/>
              </a:rPr>
              <a:t>2  0.21   Premium     E     SI1  59.8    61   326 3.89 3.84 2.31</a:t>
            </a:r>
          </a:p>
          <a:p>
            <a:r>
              <a:rPr lang="en-US" sz="1600" dirty="0">
                <a:latin typeface="Courier"/>
                <a:cs typeface="Courier"/>
              </a:rPr>
              <a:t>3  0.23      Good     E     VS1  56.9    65   327 4.05 4.07 2.31</a:t>
            </a:r>
          </a:p>
          <a:p>
            <a:r>
              <a:rPr lang="en-US" sz="1600" dirty="0">
                <a:latin typeface="Courier"/>
                <a:cs typeface="Courier"/>
              </a:rPr>
              <a:t>4  0.29   Premium     I     VS2  62.4    58   334 4.20 4.23 2.63</a:t>
            </a:r>
          </a:p>
          <a:p>
            <a:r>
              <a:rPr lang="en-US" sz="1600" dirty="0">
                <a:latin typeface="Courier"/>
                <a:cs typeface="Courier"/>
              </a:rPr>
              <a:t>5  0.31      Good     J     SI2  63.3    58   335 4.34 4.35 2.75</a:t>
            </a:r>
          </a:p>
          <a:p>
            <a:pPr marL="342900" indent="-342900">
              <a:buAutoNum type="arabicPlain" startAt="6"/>
            </a:pPr>
            <a:r>
              <a:rPr lang="en-US" sz="1600" dirty="0" smtClean="0">
                <a:latin typeface="Courier"/>
                <a:cs typeface="Courier"/>
              </a:rPr>
              <a:t>0.24 </a:t>
            </a:r>
            <a:r>
              <a:rPr lang="en-US" sz="1600" dirty="0">
                <a:latin typeface="Courier"/>
                <a:cs typeface="Courier"/>
              </a:rPr>
              <a:t>Very Good     J    VVS2  62.8    57   336 3.94 3.96 </a:t>
            </a:r>
            <a:r>
              <a:rPr lang="en-US" sz="1600" dirty="0" smtClean="0">
                <a:latin typeface="Courier"/>
                <a:cs typeface="Courier"/>
              </a:rPr>
              <a:t>2.48</a:t>
            </a:r>
          </a:p>
          <a:p>
            <a:r>
              <a:rPr lang="en-US" sz="1600" dirty="0" smtClean="0">
                <a:latin typeface="Courier"/>
                <a:cs typeface="Courier"/>
              </a:rPr>
              <a:t>…</a:t>
            </a:r>
            <a:endParaRPr lang="en-US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122833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7266" y="1256168"/>
            <a:ext cx="8229600" cy="10434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17375E"/>
                </a:solidFill>
              </a:rPr>
              <a:t># table(): </a:t>
            </a:r>
            <a:r>
              <a:rPr lang="en-US" dirty="0" smtClean="0"/>
              <a:t>determining counts for each category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50549" y="2779856"/>
            <a:ext cx="78362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urier"/>
                <a:cs typeface="Courier"/>
              </a:rPr>
              <a:t>table(</a:t>
            </a:r>
            <a:r>
              <a:rPr lang="en-US" sz="2800" dirty="0" err="1" smtClean="0">
                <a:latin typeface="Courier"/>
                <a:cs typeface="Courier"/>
              </a:rPr>
              <a:t>diamonds$cut</a:t>
            </a:r>
            <a:r>
              <a:rPr lang="en-US" sz="2800" dirty="0" smtClean="0">
                <a:latin typeface="Courier"/>
                <a:cs typeface="Courier"/>
              </a:rPr>
              <a:t>)</a:t>
            </a:r>
          </a:p>
          <a:p>
            <a:endParaRPr lang="en-US" sz="2800" dirty="0">
              <a:latin typeface="Courier"/>
              <a:cs typeface="Courier"/>
            </a:endParaRPr>
          </a:p>
          <a:p>
            <a:r>
              <a:rPr lang="en-US" sz="2800" dirty="0" smtClean="0">
                <a:latin typeface="Courier"/>
                <a:cs typeface="Courier"/>
              </a:rPr>
              <a:t>table</a:t>
            </a:r>
            <a:r>
              <a:rPr lang="en-US" sz="2800" dirty="0">
                <a:latin typeface="Courier"/>
                <a:cs typeface="Courier"/>
              </a:rPr>
              <a:t>(</a:t>
            </a:r>
            <a:r>
              <a:rPr lang="en-US" sz="2800" dirty="0" err="1" smtClean="0">
                <a:latin typeface="Courier"/>
                <a:cs typeface="Courier"/>
              </a:rPr>
              <a:t>diamonds$cut</a:t>
            </a:r>
            <a:r>
              <a:rPr lang="en-US" sz="2800" dirty="0" smtClean="0">
                <a:latin typeface="Courier"/>
                <a:cs typeface="Courier"/>
              </a:rPr>
              <a:t>, </a:t>
            </a:r>
            <a:r>
              <a:rPr lang="en-US" sz="2800" dirty="0" err="1" smtClean="0">
                <a:latin typeface="Courier"/>
                <a:cs typeface="Courier"/>
              </a:rPr>
              <a:t>diamonds$color</a:t>
            </a:r>
            <a:r>
              <a:rPr lang="en-US" sz="2800" dirty="0" smtClean="0">
                <a:latin typeface="Courier"/>
                <a:cs typeface="Courier"/>
              </a:rPr>
              <a:t>)</a:t>
            </a:r>
            <a:endParaRPr lang="en-US" sz="2800" dirty="0">
              <a:latin typeface="Courier"/>
              <a:cs typeface="Courier"/>
            </a:endParaRPr>
          </a:p>
          <a:p>
            <a:endParaRPr lang="en-US" sz="28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572904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your own function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37730" y="1384876"/>
            <a:ext cx="6587702" cy="4203123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17375E"/>
                </a:solidFill>
              </a:rPr>
              <a:t>Define a function</a:t>
            </a:r>
          </a:p>
          <a:p>
            <a:pPr marL="0" indent="0">
              <a:buNone/>
            </a:pPr>
            <a:r>
              <a:rPr lang="en-US" dirty="0" smtClean="0"/>
              <a:t>name </a:t>
            </a:r>
            <a:r>
              <a:rPr lang="en-US" dirty="0"/>
              <a:t>&lt;- function(arg_1, arg_2, ...) </a:t>
            </a:r>
            <a:r>
              <a:rPr lang="en-US" dirty="0" smtClean="0"/>
              <a:t>expression</a:t>
            </a:r>
          </a:p>
          <a:p>
            <a:pPr marL="0" indent="0"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# example </a:t>
            </a:r>
            <a:r>
              <a:rPr lang="en-US" sz="1600" dirty="0">
                <a:latin typeface="Courier"/>
                <a:cs typeface="Courier"/>
              </a:rPr>
              <a:t>1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"/>
                <a:cs typeface="Courier"/>
              </a:rPr>
              <a:t>threetimes</a:t>
            </a:r>
            <a:r>
              <a:rPr lang="en-US" sz="1600" dirty="0" smtClean="0">
                <a:latin typeface="Courier"/>
                <a:cs typeface="Courier"/>
              </a:rPr>
              <a:t> &lt;- function(x) {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  y &lt;- 3*x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  y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# example 2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threetimes</a:t>
            </a:r>
            <a:r>
              <a:rPr lang="en-US" sz="1600" dirty="0">
                <a:latin typeface="Courier"/>
                <a:cs typeface="Courier"/>
              </a:rPr>
              <a:t> &lt;- function(x) {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smtClean="0">
                <a:latin typeface="Courier"/>
                <a:cs typeface="Courier"/>
              </a:rPr>
              <a:t>3</a:t>
            </a:r>
            <a:r>
              <a:rPr lang="en-US" sz="1600" dirty="0">
                <a:latin typeface="Courier"/>
                <a:cs typeface="Courier"/>
              </a:rPr>
              <a:t>*</a:t>
            </a:r>
            <a:r>
              <a:rPr lang="en-US" sz="1600" dirty="0" smtClean="0">
                <a:latin typeface="Courier"/>
                <a:cs typeface="Courier"/>
              </a:rPr>
              <a:t>x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1600" dirty="0" smtClean="0">
              <a:latin typeface="Courier"/>
              <a:cs typeface="Courie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24401" y="5587999"/>
            <a:ext cx="31770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ourier"/>
                <a:cs typeface="Courier"/>
              </a:rPr>
              <a:t>threetimes</a:t>
            </a:r>
            <a:r>
              <a:rPr lang="en-US" sz="2000" dirty="0">
                <a:latin typeface="Courier"/>
                <a:cs typeface="Courier"/>
              </a:rPr>
              <a:t>(6)</a:t>
            </a:r>
          </a:p>
          <a:p>
            <a:r>
              <a:rPr lang="en-US" sz="2000" dirty="0" err="1" smtClean="0">
                <a:latin typeface="Courier"/>
                <a:cs typeface="Courier"/>
              </a:rPr>
              <a:t>threetimes</a:t>
            </a:r>
            <a:r>
              <a:rPr lang="en-US" sz="2000" dirty="0">
                <a:latin typeface="Courier"/>
                <a:cs typeface="Courier"/>
              </a:rPr>
              <a:t>(29</a:t>
            </a:r>
            <a:r>
              <a:rPr lang="en-US" sz="2000" dirty="0" smtClean="0">
                <a:latin typeface="Courier"/>
                <a:cs typeface="Courier"/>
              </a:rPr>
              <a:t>)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952233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 information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57171" y="1506835"/>
            <a:ext cx="6557539" cy="3647279"/>
          </a:xfrm>
        </p:spPr>
        <p:txBody>
          <a:bodyPr>
            <a:normAutofit/>
          </a:bodyPr>
          <a:lstStyle/>
          <a:p>
            <a:r>
              <a:rPr lang="en-US" sz="3200" dirty="0"/>
              <a:t>h</a:t>
            </a:r>
            <a:r>
              <a:rPr lang="en-US" sz="3200" dirty="0" smtClean="0"/>
              <a:t>elp(</a:t>
            </a:r>
            <a:r>
              <a:rPr lang="en-US" sz="3200" dirty="0" err="1" smtClean="0"/>
              <a:t>nchar</a:t>
            </a:r>
            <a:r>
              <a:rPr lang="en-US" sz="3200" dirty="0" smtClean="0"/>
              <a:t>)</a:t>
            </a:r>
            <a:endParaRPr lang="en-US" sz="3200" dirty="0"/>
          </a:p>
          <a:p>
            <a:r>
              <a:rPr lang="en-US" sz="3200" dirty="0" smtClean="0"/>
              <a:t>?</a:t>
            </a:r>
            <a:r>
              <a:rPr lang="en-US" sz="3200" dirty="0" err="1" smtClean="0"/>
              <a:t>nchar</a:t>
            </a:r>
            <a:endParaRPr lang="en-US" sz="3200" dirty="0" smtClean="0"/>
          </a:p>
          <a:p>
            <a:r>
              <a:rPr lang="en-US" sz="3200" dirty="0" smtClean="0"/>
              <a:t>??</a:t>
            </a:r>
            <a:r>
              <a:rPr lang="en-US" sz="3200" dirty="0" err="1" smtClean="0"/>
              <a:t>colsum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>
                <a:hlinkClick r:id="rId3"/>
              </a:rPr>
              <a:t>R reference card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200856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300" y="1615204"/>
            <a:ext cx="7112000" cy="3807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Sequence quality scores from three platforms</a:t>
            </a:r>
          </a:p>
          <a:p>
            <a:pPr marL="0" indent="0">
              <a:buNone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Illumina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Ion Torrent (Proton)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PacBio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Data file: </a:t>
            </a:r>
            <a:r>
              <a:rPr lang="en-US" sz="2800" dirty="0" err="1" smtClean="0"/>
              <a:t>quality.txt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47117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importing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0752"/>
            <a:ext cx="8420100" cy="39993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err="1" smtClean="0"/>
              <a:t>data.url</a:t>
            </a:r>
            <a:r>
              <a:rPr lang="it-IT" dirty="0" smtClean="0"/>
              <a:t> </a:t>
            </a:r>
            <a:r>
              <a:rPr lang="it-IT" dirty="0"/>
              <a:t>&lt;- </a:t>
            </a:r>
            <a:r>
              <a:rPr lang="it-IT" dirty="0"/>
              <a:t>"</a:t>
            </a:r>
            <a:r>
              <a:rPr lang="it-IT" sz="1200" dirty="0" err="1"/>
              <a:t>https</a:t>
            </a:r>
            <a:r>
              <a:rPr lang="it-IT" sz="1200" dirty="0"/>
              <a:t>://</a:t>
            </a:r>
            <a:r>
              <a:rPr lang="it-IT" sz="1200" dirty="0" err="1"/>
              <a:t>github.com</a:t>
            </a:r>
            <a:r>
              <a:rPr lang="it-IT" sz="1200" dirty="0"/>
              <a:t>/liu3zhenlab/PLPTH813Bioinformatics/blob/master/</a:t>
            </a:r>
            <a:r>
              <a:rPr lang="it-IT" sz="1200" dirty="0" err="1"/>
              <a:t>datasets</a:t>
            </a:r>
            <a:r>
              <a:rPr lang="it-IT" sz="1200" dirty="0"/>
              <a:t>/</a:t>
            </a:r>
            <a:r>
              <a:rPr lang="it-IT" sz="1200" dirty="0" err="1"/>
              <a:t>quality.txt</a:t>
            </a:r>
            <a:r>
              <a:rPr lang="it-IT" dirty="0"/>
              <a:t>"</a:t>
            </a:r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qual0 </a:t>
            </a:r>
            <a:r>
              <a:rPr lang="it-IT" dirty="0"/>
              <a:t>&lt;- </a:t>
            </a:r>
            <a:r>
              <a:rPr lang="it-IT" dirty="0" err="1"/>
              <a:t>read.delim</a:t>
            </a:r>
            <a:r>
              <a:rPr lang="it-IT" dirty="0"/>
              <a:t>(</a:t>
            </a:r>
            <a:r>
              <a:rPr lang="it-IT" dirty="0" err="1" smtClean="0"/>
              <a:t>data.url</a:t>
            </a:r>
            <a:r>
              <a:rPr lang="it-IT" dirty="0" smtClean="0"/>
              <a:t>)</a:t>
            </a:r>
            <a:endParaRPr lang="en-US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qual </a:t>
            </a:r>
            <a:r>
              <a:rPr lang="it-IT" dirty="0"/>
              <a:t>&lt;- </a:t>
            </a:r>
            <a:r>
              <a:rPr lang="it-IT" dirty="0" err="1"/>
              <a:t>read.delim</a:t>
            </a:r>
            <a:r>
              <a:rPr lang="it-IT" dirty="0"/>
              <a:t>(</a:t>
            </a:r>
            <a:r>
              <a:rPr lang="it-IT" dirty="0" err="1"/>
              <a:t>data.url</a:t>
            </a:r>
            <a:r>
              <a:rPr lang="it-IT" dirty="0"/>
              <a:t>, </a:t>
            </a:r>
            <a:r>
              <a:rPr lang="it-IT" dirty="0" err="1"/>
              <a:t>sep</a:t>
            </a:r>
            <a:r>
              <a:rPr lang="it-IT" dirty="0"/>
              <a:t>="\t", </a:t>
            </a:r>
            <a:r>
              <a:rPr lang="it-IT" dirty="0" err="1"/>
              <a:t>comment.char</a:t>
            </a:r>
            <a:r>
              <a:rPr lang="it-IT" dirty="0"/>
              <a:t>="~",</a:t>
            </a:r>
          </a:p>
          <a:p>
            <a:pPr marL="0" indent="0">
              <a:buNone/>
            </a:pPr>
            <a:r>
              <a:rPr lang="it-IT" dirty="0"/>
              <a:t>                   </a:t>
            </a:r>
            <a:r>
              <a:rPr lang="it-IT" dirty="0" err="1"/>
              <a:t>nrow</a:t>
            </a:r>
            <a:r>
              <a:rPr lang="it-IT" dirty="0"/>
              <a:t>=3, </a:t>
            </a:r>
            <a:r>
              <a:rPr lang="it-IT" dirty="0" err="1"/>
              <a:t>as.is</a:t>
            </a:r>
            <a:r>
              <a:rPr lang="it-IT" dirty="0"/>
              <a:t>=T, </a:t>
            </a:r>
            <a:r>
              <a:rPr lang="it-IT" dirty="0" err="1"/>
              <a:t>stringsAsFactors</a:t>
            </a:r>
            <a:r>
              <a:rPr lang="it-IT" dirty="0"/>
              <a:t>=</a:t>
            </a:r>
            <a:r>
              <a:rPr lang="it-IT" dirty="0" err="1"/>
              <a:t>F</a:t>
            </a:r>
            <a:r>
              <a:rPr lang="it-IT" dirty="0"/>
              <a:t>, quote="~")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726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6035</TotalTime>
  <Words>1234</Words>
  <Application>Microsoft Macintosh PowerPoint</Application>
  <PresentationFormat>On-screen Show (4:3)</PresentationFormat>
  <Paragraphs>140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R and sequence quality  Bioinformatics Applications (PLPTH813)</vt:lpstr>
      <vt:lpstr>String operations</vt:lpstr>
      <vt:lpstr>apply</vt:lpstr>
      <vt:lpstr>tapply</vt:lpstr>
      <vt:lpstr>table</vt:lpstr>
      <vt:lpstr>Write your own function</vt:lpstr>
      <vt:lpstr>Help information</vt:lpstr>
      <vt:lpstr>Data</vt:lpstr>
      <vt:lpstr>Data importing</vt:lpstr>
      <vt:lpstr>Data checking</vt:lpstr>
      <vt:lpstr>Convert quality score to numbers</vt:lpstr>
      <vt:lpstr>Convert quality codes to quality scores</vt:lpstr>
      <vt:lpstr>Plotting</vt:lpstr>
      <vt:lpstr>Plotting three in one plot</vt:lpstr>
      <vt:lpstr>Write a plotting function</vt:lpstr>
      <vt:lpstr>Plot three sets of quality scores using a newly written function</vt:lpstr>
      <vt:lpstr>RESULT</vt:lpstr>
    </vt:vector>
  </TitlesOfParts>
  <Company>Kansas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113</cp:revision>
  <dcterms:created xsi:type="dcterms:W3CDTF">2014-12-15T18:58:14Z</dcterms:created>
  <dcterms:modified xsi:type="dcterms:W3CDTF">2017-02-09T17:39:13Z</dcterms:modified>
</cp:coreProperties>
</file>