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307" r:id="rId3"/>
    <p:sldId id="322" r:id="rId4"/>
    <p:sldId id="271" r:id="rId5"/>
    <p:sldId id="306" r:id="rId6"/>
    <p:sldId id="308" r:id="rId7"/>
    <p:sldId id="309" r:id="rId8"/>
    <p:sldId id="312" r:id="rId9"/>
    <p:sldId id="310" r:id="rId10"/>
    <p:sldId id="311" r:id="rId11"/>
    <p:sldId id="323" r:id="rId12"/>
    <p:sldId id="313" r:id="rId13"/>
    <p:sldId id="319" r:id="rId14"/>
    <p:sldId id="320" r:id="rId15"/>
    <p:sldId id="317" r:id="rId16"/>
    <p:sldId id="318" r:id="rId17"/>
    <p:sldId id="324" r:id="rId18"/>
    <p:sldId id="316" r:id="rId19"/>
    <p:sldId id="334" r:id="rId20"/>
    <p:sldId id="326" r:id="rId21"/>
    <p:sldId id="327" r:id="rId22"/>
    <p:sldId id="328" r:id="rId23"/>
    <p:sldId id="329" r:id="rId24"/>
    <p:sldId id="314" r:id="rId25"/>
    <p:sldId id="330" r:id="rId26"/>
    <p:sldId id="315" r:id="rId27"/>
    <p:sldId id="331" r:id="rId28"/>
    <p:sldId id="332" r:id="rId29"/>
    <p:sldId id="333"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9" autoAdjust="0"/>
    <p:restoredTop sz="94753" autoAdjust="0"/>
  </p:normalViewPr>
  <p:slideViewPr>
    <p:cSldViewPr snapToGrid="0" snapToObjects="1">
      <p:cViewPr varScale="1">
        <p:scale>
          <a:sx n="101" d="100"/>
          <a:sy n="101" d="100"/>
        </p:scale>
        <p:origin x="1792"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E6E0A8-E17C-C949-B17E-7A1A6494483A}" type="datetimeFigureOut">
              <a:rPr lang="en-US" smtClean="0"/>
              <a:t>4/4/21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B8C24-ACAE-AE41-B565-178ED93271F0}" type="slidenum">
              <a:rPr lang="en-US" smtClean="0"/>
              <a:t>‹#›</a:t>
            </a:fld>
            <a:endParaRPr lang="en-US"/>
          </a:p>
        </p:txBody>
      </p:sp>
    </p:spTree>
    <p:extLst>
      <p:ext uri="{BB962C8B-B14F-4D97-AF65-F5344CB8AC3E}">
        <p14:creationId xmlns:p14="http://schemas.microsoft.com/office/powerpoint/2010/main" val="16211809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 </a:t>
            </a:r>
            <a:r>
              <a:rPr lang="en-US" dirty="0" err="1"/>
              <a:t>mem</a:t>
            </a:r>
            <a:r>
              <a:rPr lang="en-US" dirty="0"/>
              <a:t>= tells how much memory I need. In my example, I'm using our system minimum of 512 MB, which is more than enough. Note that your memory request is per core, which doesn't make much difference for this example, but will as you submit more complex jobs.</a:t>
            </a:r>
          </a:p>
          <a:p>
            <a:r>
              <a:rPr lang="en-US" dirty="0"/>
              <a:t>-l </a:t>
            </a:r>
            <a:r>
              <a:rPr lang="en-US" dirty="0" err="1"/>
              <a:t>h_rt</a:t>
            </a:r>
            <a:r>
              <a:rPr lang="en-US" dirty="0"/>
              <a:t>= tells how much runtime I need. This can be in the form of seconds, or </a:t>
            </a:r>
            <a:r>
              <a:rPr lang="en-US" dirty="0" err="1"/>
              <a:t>hours:minutes:seconds</a:t>
            </a:r>
            <a:r>
              <a:rPr lang="en-US" dirty="0"/>
              <a:t>. This is a very short job, so 60 seconds should be plenty. Note that if you submit a job that needs to run for days or weeks, you'll need to translate that into hours. This can't be changed after the job is started please make sure you have requested a sufficient amount of time.</a:t>
            </a:r>
          </a:p>
          <a:p>
            <a:r>
              <a:rPr lang="en-US" dirty="0"/>
              <a:t>-</a:t>
            </a:r>
            <a:r>
              <a:rPr lang="en-US" dirty="0" err="1"/>
              <a:t>pe</a:t>
            </a:r>
            <a:r>
              <a:rPr lang="en-US" dirty="0"/>
              <a:t> single 1 tells SGE that I need only a single core on one machine. The </a:t>
            </a:r>
            <a:r>
              <a:rPr lang="en-US" dirty="0" err="1"/>
              <a:t>AdvancedSGE</a:t>
            </a:r>
            <a:r>
              <a:rPr lang="en-US" dirty="0"/>
              <a:t> page has much more on the "Parallel Environment" switch.</a:t>
            </a:r>
          </a:p>
          <a:p>
            <a:endParaRPr lang="en-US" dirty="0"/>
          </a:p>
        </p:txBody>
      </p:sp>
      <p:sp>
        <p:nvSpPr>
          <p:cNvPr id="4" name="Slide Number Placeholder 3"/>
          <p:cNvSpPr>
            <a:spLocks noGrp="1"/>
          </p:cNvSpPr>
          <p:nvPr>
            <p:ph type="sldNum" sz="quarter" idx="10"/>
          </p:nvPr>
        </p:nvSpPr>
        <p:spPr/>
        <p:txBody>
          <a:bodyPr/>
          <a:lstStyle/>
          <a:p>
            <a:fld id="{DC2B8C24-ACAE-AE41-B565-178ED93271F0}" type="slidenum">
              <a:rPr lang="en-US" smtClean="0"/>
              <a:t>7</a:t>
            </a:fld>
            <a:endParaRPr lang="en-US"/>
          </a:p>
        </p:txBody>
      </p:sp>
    </p:spTree>
    <p:extLst>
      <p:ext uri="{BB962C8B-B14F-4D97-AF65-F5344CB8AC3E}">
        <p14:creationId xmlns:p14="http://schemas.microsoft.com/office/powerpoint/2010/main" val="1728887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 </a:t>
            </a:r>
            <a:r>
              <a:rPr lang="en-US" dirty="0" err="1"/>
              <a:t>mem</a:t>
            </a:r>
            <a:r>
              <a:rPr lang="en-US" dirty="0"/>
              <a:t>= tells how much memory I need. In my example, I'm using our system minimum of 512 MB, which is more than enough. Note that your memory request is per core, which doesn't make much difference for this example, but will as you submit more complex jobs.</a:t>
            </a:r>
          </a:p>
          <a:p>
            <a:r>
              <a:rPr lang="en-US" dirty="0"/>
              <a:t>-l </a:t>
            </a:r>
            <a:r>
              <a:rPr lang="en-US" dirty="0" err="1"/>
              <a:t>h_rt</a:t>
            </a:r>
            <a:r>
              <a:rPr lang="en-US" dirty="0"/>
              <a:t>= tells how much runtime I need. This can be in the form of seconds, or </a:t>
            </a:r>
            <a:r>
              <a:rPr lang="en-US" dirty="0" err="1"/>
              <a:t>hours:minutes:seconds</a:t>
            </a:r>
            <a:r>
              <a:rPr lang="en-US" dirty="0"/>
              <a:t>. This is a very short job, so 60 seconds should be plenty. Note that if you submit a job that needs to run for days or weeks, you'll need to translate that into hours. This can't be changed after the job is started please make sure you have requested a sufficient amount of time.</a:t>
            </a:r>
          </a:p>
          <a:p>
            <a:r>
              <a:rPr lang="en-US" dirty="0"/>
              <a:t>-</a:t>
            </a:r>
            <a:r>
              <a:rPr lang="en-US" dirty="0" err="1"/>
              <a:t>pe</a:t>
            </a:r>
            <a:r>
              <a:rPr lang="en-US" dirty="0"/>
              <a:t> single 1 tells SGE that I need only a single core on one machine. The </a:t>
            </a:r>
            <a:r>
              <a:rPr lang="en-US" dirty="0" err="1"/>
              <a:t>AdvancedSGE</a:t>
            </a:r>
            <a:r>
              <a:rPr lang="en-US" dirty="0"/>
              <a:t> page has much more on the "Parallel Environment" switch.</a:t>
            </a:r>
          </a:p>
          <a:p>
            <a:endParaRPr lang="en-US" dirty="0"/>
          </a:p>
        </p:txBody>
      </p:sp>
      <p:sp>
        <p:nvSpPr>
          <p:cNvPr id="4" name="Slide Number Placeholder 3"/>
          <p:cNvSpPr>
            <a:spLocks noGrp="1"/>
          </p:cNvSpPr>
          <p:nvPr>
            <p:ph type="sldNum" sz="quarter" idx="10"/>
          </p:nvPr>
        </p:nvSpPr>
        <p:spPr/>
        <p:txBody>
          <a:bodyPr/>
          <a:lstStyle/>
          <a:p>
            <a:fld id="{DC2B8C24-ACAE-AE41-B565-178ED93271F0}" type="slidenum">
              <a:rPr lang="en-US" smtClean="0"/>
              <a:t>10</a:t>
            </a:fld>
            <a:endParaRPr lang="en-US"/>
          </a:p>
        </p:txBody>
      </p:sp>
    </p:spTree>
    <p:extLst>
      <p:ext uri="{BB962C8B-B14F-4D97-AF65-F5344CB8AC3E}">
        <p14:creationId xmlns:p14="http://schemas.microsoft.com/office/powerpoint/2010/main" val="1728887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35772"/>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749865"/>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B8B0BE-C8D7-EB48-AD68-71DB5002F24B}" type="datetimeFigureOut">
              <a:rPr lang="en-US" smtClean="0"/>
              <a:t>4/4/21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0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4/4/21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8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4/4/21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4240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4/4/21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26268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8B0BE-C8D7-EB48-AD68-71DB5002F24B}" type="datetimeFigureOut">
              <a:rPr lang="en-US" smtClean="0"/>
              <a:t>4/4/21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69336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B8B0BE-C8D7-EB48-AD68-71DB5002F24B}" type="datetimeFigureOut">
              <a:rPr lang="en-US" smtClean="0"/>
              <a:t>4/4/21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27005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B8B0BE-C8D7-EB48-AD68-71DB5002F24B}" type="datetimeFigureOut">
              <a:rPr lang="en-US" smtClean="0"/>
              <a:t>4/4/21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9149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B8B0BE-C8D7-EB48-AD68-71DB5002F24B}" type="datetimeFigureOut">
              <a:rPr lang="en-US" smtClean="0"/>
              <a:t>4/4/21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39701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B0BE-C8D7-EB48-AD68-71DB5002F24B}" type="datetimeFigureOut">
              <a:rPr lang="en-US" smtClean="0"/>
              <a:t>4/4/21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97416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4/4/21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7229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4/4/21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10074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29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84876"/>
            <a:ext cx="8229600" cy="47412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8B0BE-C8D7-EB48-AD68-71DB5002F24B}" type="datetimeFigureOut">
              <a:rPr lang="en-US" smtClean="0"/>
              <a:t>4/4/21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039C4-C5F2-1743-BB7A-5D831266C61E}" type="slidenum">
              <a:rPr lang="en-US" smtClean="0"/>
              <a:t>‹#›</a:t>
            </a:fld>
            <a:endParaRPr lang="en-US"/>
          </a:p>
        </p:txBody>
      </p:sp>
    </p:spTree>
    <p:extLst>
      <p:ext uri="{BB962C8B-B14F-4D97-AF65-F5344CB8AC3E}">
        <p14:creationId xmlns:p14="http://schemas.microsoft.com/office/powerpoint/2010/main" val="348207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5739"/>
            <a:ext cx="7772400" cy="1470025"/>
          </a:xfrm>
        </p:spPr>
        <p:txBody>
          <a:bodyPr>
            <a:normAutofit/>
          </a:bodyPr>
          <a:lstStyle/>
          <a:p>
            <a:r>
              <a:rPr lang="en-US" sz="3200" dirty="0"/>
              <a:t>Genomic Assembly (lab)</a:t>
            </a:r>
            <a:br>
              <a:rPr lang="en-US" sz="3200" dirty="0"/>
            </a:br>
            <a:br>
              <a:rPr lang="en-US" sz="3200" dirty="0"/>
            </a:br>
            <a:r>
              <a:rPr lang="en-US" sz="2000" dirty="0"/>
              <a:t>Bioinformatics Applications (PLPTH813)</a:t>
            </a:r>
          </a:p>
        </p:txBody>
      </p:sp>
      <p:sp>
        <p:nvSpPr>
          <p:cNvPr id="3" name="Subtitle 2"/>
          <p:cNvSpPr>
            <a:spLocks noGrp="1"/>
          </p:cNvSpPr>
          <p:nvPr>
            <p:ph type="subTitle" idx="1"/>
          </p:nvPr>
        </p:nvSpPr>
        <p:spPr>
          <a:xfrm>
            <a:off x="1424516" y="4120532"/>
            <a:ext cx="6400800" cy="1752600"/>
          </a:xfrm>
        </p:spPr>
        <p:txBody>
          <a:bodyPr>
            <a:normAutofit/>
          </a:bodyPr>
          <a:lstStyle/>
          <a:p>
            <a:r>
              <a:rPr lang="en-US" sz="2800" dirty="0"/>
              <a:t>Sanzhen Liu</a:t>
            </a:r>
          </a:p>
          <a:p>
            <a:endParaRPr lang="en-US" sz="2800" dirty="0"/>
          </a:p>
          <a:p>
            <a:r>
              <a:rPr lang="en-US" sz="2800" dirty="0"/>
              <a:t>4/8/2021</a:t>
            </a:r>
          </a:p>
        </p:txBody>
      </p:sp>
    </p:spTree>
    <p:extLst>
      <p:ext uri="{BB962C8B-B14F-4D97-AF65-F5344CB8AC3E}">
        <p14:creationId xmlns:p14="http://schemas.microsoft.com/office/powerpoint/2010/main" val="119521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358"/>
            <a:ext cx="8229600" cy="984171"/>
          </a:xfrm>
        </p:spPr>
        <p:txBody>
          <a:bodyPr/>
          <a:lstStyle/>
          <a:p>
            <a:r>
              <a:rPr lang="en-US"/>
              <a:t>DH10B </a:t>
            </a:r>
            <a:r>
              <a:rPr lang="en-US" dirty="0"/>
              <a:t>assembly</a:t>
            </a:r>
            <a:br>
              <a:rPr lang="en-US" dirty="0"/>
            </a:br>
            <a:r>
              <a:rPr lang="en-US" dirty="0"/>
              <a:t>Step 2: Run SOAPdenovo2</a:t>
            </a:r>
          </a:p>
        </p:txBody>
      </p:sp>
      <p:sp>
        <p:nvSpPr>
          <p:cNvPr id="4" name="TextBox 3"/>
          <p:cNvSpPr txBox="1"/>
          <p:nvPr/>
        </p:nvSpPr>
        <p:spPr>
          <a:xfrm>
            <a:off x="162404" y="1407516"/>
            <a:ext cx="3480761" cy="523220"/>
          </a:xfrm>
          <a:prstGeom prst="rect">
            <a:avLst/>
          </a:prstGeom>
          <a:noFill/>
        </p:spPr>
        <p:txBody>
          <a:bodyPr wrap="none" rtlCol="0">
            <a:spAutoFit/>
          </a:bodyPr>
          <a:lstStyle/>
          <a:p>
            <a:r>
              <a:rPr lang="en-US" sz="2800" dirty="0"/>
              <a:t>DH10B.soapdn.sbatch </a:t>
            </a:r>
          </a:p>
        </p:txBody>
      </p:sp>
      <p:sp>
        <p:nvSpPr>
          <p:cNvPr id="5" name="TextBox 4"/>
          <p:cNvSpPr txBox="1"/>
          <p:nvPr/>
        </p:nvSpPr>
        <p:spPr>
          <a:xfrm>
            <a:off x="510269" y="2172058"/>
            <a:ext cx="8176531" cy="3785652"/>
          </a:xfrm>
          <a:prstGeom prst="rect">
            <a:avLst/>
          </a:prstGeom>
          <a:solidFill>
            <a:schemeClr val="accent3">
              <a:lumMod val="20000"/>
              <a:lumOff val="80000"/>
            </a:schemeClr>
          </a:solidFill>
        </p:spPr>
        <p:txBody>
          <a:bodyPr wrap="square" rtlCol="0">
            <a:spAutoFit/>
          </a:bodyPr>
          <a:lstStyle/>
          <a:p>
            <a:r>
              <a:rPr lang="en-US" sz="2000" dirty="0">
                <a:latin typeface="Courier"/>
                <a:cs typeface="Courier"/>
              </a:rPr>
              <a:t>#!/bin/bash -l</a:t>
            </a:r>
          </a:p>
          <a:p>
            <a:r>
              <a:rPr lang="en-US" sz="2000" dirty="0">
                <a:latin typeface="Courier"/>
                <a:cs typeface="Courier"/>
              </a:rPr>
              <a:t>#SBATCH --</a:t>
            </a:r>
            <a:r>
              <a:rPr lang="en-US" sz="2000" dirty="0" err="1">
                <a:latin typeface="Courier"/>
                <a:cs typeface="Courier"/>
              </a:rPr>
              <a:t>cpus</a:t>
            </a:r>
            <a:r>
              <a:rPr lang="en-US" sz="2000" dirty="0">
                <a:latin typeface="Courier"/>
                <a:cs typeface="Courier"/>
              </a:rPr>
              <a:t>-per-task=1</a:t>
            </a:r>
          </a:p>
          <a:p>
            <a:r>
              <a:rPr lang="en-US" sz="2000" dirty="0">
                <a:latin typeface="Courier"/>
                <a:cs typeface="Courier"/>
              </a:rPr>
              <a:t>#SBATCH --</a:t>
            </a:r>
            <a:r>
              <a:rPr lang="en-US" sz="2000" dirty="0" err="1">
                <a:latin typeface="Courier"/>
                <a:cs typeface="Courier"/>
              </a:rPr>
              <a:t>mem</a:t>
            </a:r>
            <a:r>
              <a:rPr lang="en-US" sz="2000" dirty="0">
                <a:latin typeface="Courier"/>
                <a:cs typeface="Courier"/>
              </a:rPr>
              <a:t>-per-</a:t>
            </a:r>
            <a:r>
              <a:rPr lang="en-US" sz="2000" dirty="0" err="1">
                <a:latin typeface="Courier"/>
                <a:cs typeface="Courier"/>
              </a:rPr>
              <a:t>cpu</a:t>
            </a:r>
            <a:r>
              <a:rPr lang="en-US" sz="2000" dirty="0">
                <a:latin typeface="Courier"/>
                <a:cs typeface="Courier"/>
              </a:rPr>
              <a:t>=24g</a:t>
            </a:r>
          </a:p>
          <a:p>
            <a:r>
              <a:rPr lang="en-US" sz="2000" dirty="0">
                <a:latin typeface="Courier"/>
                <a:cs typeface="Courier"/>
              </a:rPr>
              <a:t>#SBATCH --time=0-23:00:00</a:t>
            </a:r>
          </a:p>
          <a:p>
            <a:endParaRPr lang="en-US" sz="2000" dirty="0">
              <a:latin typeface="Courier"/>
              <a:cs typeface="Courier"/>
            </a:endParaRPr>
          </a:p>
          <a:p>
            <a:r>
              <a:rPr lang="en-US" sz="2000" dirty="0">
                <a:latin typeface="Courier"/>
                <a:cs typeface="Courier"/>
              </a:rPr>
              <a:t>/homes/liu3zhen/local/bin</a:t>
            </a:r>
            <a:r>
              <a:rPr lang="es-ES_tradnl" sz="2000" dirty="0">
                <a:latin typeface="Courier"/>
                <a:cs typeface="Courier"/>
              </a:rPr>
              <a:t>/SOAPdenovo-63mer </a:t>
            </a:r>
            <a:r>
              <a:rPr lang="es-ES_tradnl" sz="2000" dirty="0" err="1">
                <a:latin typeface="Courier"/>
                <a:cs typeface="Courier"/>
              </a:rPr>
              <a:t>all</a:t>
            </a:r>
            <a:r>
              <a:rPr lang="es-ES_tradnl" sz="2000" dirty="0">
                <a:latin typeface="Courier"/>
                <a:cs typeface="Courier"/>
              </a:rPr>
              <a:t> \</a:t>
            </a:r>
          </a:p>
          <a:p>
            <a:r>
              <a:rPr lang="es-ES_tradnl" sz="2000" dirty="0">
                <a:latin typeface="Courier"/>
                <a:cs typeface="Courier"/>
              </a:rPr>
              <a:t>	-s configure.DH10B.txt \</a:t>
            </a:r>
          </a:p>
          <a:p>
            <a:r>
              <a:rPr lang="es-ES_tradnl" sz="2000" dirty="0">
                <a:latin typeface="Courier"/>
                <a:cs typeface="Courier"/>
              </a:rPr>
              <a:t>	-K 31 -d 2 –R -o DH10Bkmer31 \</a:t>
            </a:r>
          </a:p>
          <a:p>
            <a:r>
              <a:rPr lang="es-ES_tradnl" sz="2000" dirty="0">
                <a:latin typeface="Courier"/>
                <a:cs typeface="Courier"/>
              </a:rPr>
              <a:t>	-p 1 -F -L 200 -b 800 -N 5000000 \</a:t>
            </a:r>
          </a:p>
          <a:p>
            <a:r>
              <a:rPr lang="es-ES_tradnl" sz="2000" dirty="0">
                <a:latin typeface="Courier"/>
                <a:cs typeface="Courier"/>
              </a:rPr>
              <a:t>	1&gt;DH10Bkmer31.log \</a:t>
            </a:r>
          </a:p>
          <a:p>
            <a:r>
              <a:rPr lang="es-ES_tradnl" sz="2000" dirty="0">
                <a:latin typeface="Courier"/>
                <a:cs typeface="Courier"/>
              </a:rPr>
              <a:t>	2&gt;DH10Bkmer31.err</a:t>
            </a:r>
            <a:endParaRPr lang="en-US" sz="2000" dirty="0">
              <a:latin typeface="Courier"/>
              <a:cs typeface="Courier"/>
            </a:endParaRPr>
          </a:p>
          <a:p>
            <a:endParaRPr lang="en-US" sz="2000" dirty="0">
              <a:latin typeface="Courier"/>
              <a:cs typeface="Courier"/>
            </a:endParaRPr>
          </a:p>
        </p:txBody>
      </p:sp>
      <p:sp>
        <p:nvSpPr>
          <p:cNvPr id="6" name="TextBox 5"/>
          <p:cNvSpPr txBox="1"/>
          <p:nvPr/>
        </p:nvSpPr>
        <p:spPr>
          <a:xfrm>
            <a:off x="457200" y="5980409"/>
            <a:ext cx="4986762" cy="461665"/>
          </a:xfrm>
          <a:prstGeom prst="rect">
            <a:avLst/>
          </a:prstGeom>
          <a:noFill/>
        </p:spPr>
        <p:txBody>
          <a:bodyPr wrap="none" rtlCol="0">
            <a:spAutoFit/>
          </a:bodyPr>
          <a:lstStyle/>
          <a:p>
            <a:r>
              <a:rPr lang="en-US" sz="2400" dirty="0" err="1">
                <a:latin typeface="Courier"/>
                <a:cs typeface="Courier"/>
              </a:rPr>
              <a:t>sbatch</a:t>
            </a:r>
            <a:r>
              <a:rPr lang="en-US" sz="2400" dirty="0">
                <a:latin typeface="Courier"/>
                <a:cs typeface="Courier"/>
              </a:rPr>
              <a:t> DH10B.soapdn.sbatch</a:t>
            </a:r>
          </a:p>
        </p:txBody>
      </p:sp>
    </p:spTree>
    <p:extLst>
      <p:ext uri="{BB962C8B-B14F-4D97-AF65-F5344CB8AC3E}">
        <p14:creationId xmlns:p14="http://schemas.microsoft.com/office/powerpoint/2010/main" val="31086156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527"/>
          </a:xfrm>
        </p:spPr>
        <p:txBody>
          <a:bodyPr>
            <a:normAutofit fontScale="90000"/>
          </a:bodyPr>
          <a:lstStyle/>
          <a:p>
            <a:r>
              <a:rPr lang="en-US" dirty="0" err="1"/>
              <a:t>SOAPdenovo</a:t>
            </a:r>
            <a:r>
              <a:rPr lang="en-US" dirty="0"/>
              <a:t> guide</a:t>
            </a:r>
          </a:p>
        </p:txBody>
      </p:sp>
      <p:sp>
        <p:nvSpPr>
          <p:cNvPr id="4" name="Content Placeholder 3"/>
          <p:cNvSpPr txBox="1">
            <a:spLocks noGrp="1"/>
          </p:cNvSpPr>
          <p:nvPr>
            <p:ph idx="1"/>
          </p:nvPr>
        </p:nvSpPr>
        <p:spPr>
          <a:xfrm>
            <a:off x="4775365" y="844524"/>
            <a:ext cx="4079450" cy="338554"/>
          </a:xfrm>
          <a:prstGeom prst="rect">
            <a:avLst/>
          </a:prstGeom>
          <a:noFill/>
        </p:spPr>
        <p:txBody>
          <a:bodyPr wrap="none" rtlCol="0">
            <a:spAutoFit/>
          </a:bodyPr>
          <a:lstStyle/>
          <a:p>
            <a:pPr marL="0" indent="0">
              <a:buNone/>
            </a:pPr>
            <a:r>
              <a:rPr lang="en-US" sz="1600" dirty="0"/>
              <a:t>http://</a:t>
            </a:r>
            <a:r>
              <a:rPr lang="en-US" sz="1600" dirty="0" err="1"/>
              <a:t>soap.genomics.org.cn</a:t>
            </a:r>
            <a:r>
              <a:rPr lang="en-US" sz="1600" dirty="0"/>
              <a:t>/</a:t>
            </a:r>
            <a:r>
              <a:rPr lang="en-US" sz="1600" dirty="0" err="1"/>
              <a:t>soapdenovo.html</a:t>
            </a:r>
            <a:endParaRPr lang="en-US" sz="1600" dirty="0"/>
          </a:p>
        </p:txBody>
      </p:sp>
      <p:sp>
        <p:nvSpPr>
          <p:cNvPr id="5" name="TextBox 4"/>
          <p:cNvSpPr txBox="1"/>
          <p:nvPr/>
        </p:nvSpPr>
        <p:spPr>
          <a:xfrm>
            <a:off x="690772" y="873112"/>
            <a:ext cx="7659446" cy="5816976"/>
          </a:xfrm>
          <a:prstGeom prst="rect">
            <a:avLst/>
          </a:prstGeom>
          <a:noFill/>
        </p:spPr>
        <p:txBody>
          <a:bodyPr wrap="square" rtlCol="0">
            <a:spAutoFit/>
          </a:bodyPr>
          <a:lstStyle/>
          <a:p>
            <a:r>
              <a:rPr lang="en-US" sz="1200" dirty="0"/>
              <a:t>-s &lt;string&gt;    </a:t>
            </a:r>
            <a:r>
              <a:rPr lang="en-US" sz="1200" dirty="0" err="1"/>
              <a:t>configFile</a:t>
            </a:r>
            <a:r>
              <a:rPr lang="en-US" sz="1200" dirty="0"/>
              <a:t>: the </a:t>
            </a:r>
            <a:r>
              <a:rPr lang="en-US" sz="1200" dirty="0" err="1"/>
              <a:t>config</a:t>
            </a:r>
            <a:r>
              <a:rPr lang="en-US" sz="1200" dirty="0"/>
              <a:t> file of </a:t>
            </a:r>
            <a:r>
              <a:rPr lang="en-US" sz="1200" dirty="0" err="1"/>
              <a:t>solexa</a:t>
            </a:r>
            <a:r>
              <a:rPr lang="en-US" sz="1200" dirty="0"/>
              <a:t> reads</a:t>
            </a:r>
          </a:p>
          <a:p>
            <a:r>
              <a:rPr lang="en-US" sz="1200" dirty="0"/>
              <a:t>-o &lt;string&gt;    </a:t>
            </a:r>
            <a:r>
              <a:rPr lang="en-US" sz="1200" dirty="0" err="1"/>
              <a:t>outputGraph</a:t>
            </a:r>
            <a:r>
              <a:rPr lang="en-US" sz="1200" dirty="0"/>
              <a:t>: prefix of output graph file name</a:t>
            </a:r>
          </a:p>
          <a:p>
            <a:r>
              <a:rPr lang="en-US" sz="1200" dirty="0"/>
              <a:t>-K &lt;</a:t>
            </a:r>
            <a:r>
              <a:rPr lang="en-US" sz="1200" dirty="0" err="1"/>
              <a:t>int</a:t>
            </a:r>
            <a:r>
              <a:rPr lang="en-US" sz="1200" dirty="0"/>
              <a:t>&gt;       </a:t>
            </a:r>
            <a:r>
              <a:rPr lang="en-US" sz="1200" dirty="0" err="1"/>
              <a:t>kmer</a:t>
            </a:r>
            <a:r>
              <a:rPr lang="en-US" sz="1200" dirty="0"/>
              <a:t>(min 13, max 63/127): </a:t>
            </a:r>
            <a:r>
              <a:rPr lang="en-US" sz="1200" dirty="0" err="1"/>
              <a:t>kmer</a:t>
            </a:r>
            <a:r>
              <a:rPr lang="en-US" sz="1200" dirty="0"/>
              <a:t> size, [23]</a:t>
            </a:r>
          </a:p>
          <a:p>
            <a:r>
              <a:rPr lang="en-US" sz="1200" dirty="0"/>
              <a:t>-p &lt;</a:t>
            </a:r>
            <a:r>
              <a:rPr lang="en-US" sz="1200" dirty="0" err="1"/>
              <a:t>int</a:t>
            </a:r>
            <a:r>
              <a:rPr lang="en-US" sz="1200" dirty="0"/>
              <a:t>&gt;       </a:t>
            </a:r>
            <a:r>
              <a:rPr lang="en-US" sz="1200" dirty="0" err="1"/>
              <a:t>n_cpu</a:t>
            </a:r>
            <a:r>
              <a:rPr lang="en-US" sz="1200" dirty="0"/>
              <a:t>: number of </a:t>
            </a:r>
            <a:r>
              <a:rPr lang="en-US" sz="1200" dirty="0" err="1"/>
              <a:t>cpu</a:t>
            </a:r>
            <a:r>
              <a:rPr lang="en-US" sz="1200" dirty="0"/>
              <a:t> for use, [8]</a:t>
            </a:r>
          </a:p>
          <a:p>
            <a:r>
              <a:rPr lang="en-US" sz="1200" dirty="0"/>
              <a:t>-a &lt;</a:t>
            </a:r>
            <a:r>
              <a:rPr lang="en-US" sz="1200" dirty="0" err="1"/>
              <a:t>int</a:t>
            </a:r>
            <a:r>
              <a:rPr lang="en-US" sz="1200" dirty="0"/>
              <a:t>&gt;       </a:t>
            </a:r>
            <a:r>
              <a:rPr lang="en-US" sz="1200" dirty="0" err="1"/>
              <a:t>initMemoryAssumption</a:t>
            </a:r>
            <a:r>
              <a:rPr lang="en-US" sz="1200" dirty="0"/>
              <a:t>: memory assumption initialized to avoid further reallocation, unit G, [0]</a:t>
            </a:r>
          </a:p>
          <a:p>
            <a:r>
              <a:rPr lang="en-US" sz="1200" dirty="0"/>
              <a:t>-d &lt;</a:t>
            </a:r>
            <a:r>
              <a:rPr lang="en-US" sz="1200" dirty="0" err="1"/>
              <a:t>int</a:t>
            </a:r>
            <a:r>
              <a:rPr lang="en-US" sz="1200" dirty="0"/>
              <a:t>&gt;       </a:t>
            </a:r>
            <a:r>
              <a:rPr lang="en-US" sz="1200" dirty="0" err="1"/>
              <a:t>KmerFreqCutoff</a:t>
            </a:r>
            <a:r>
              <a:rPr lang="en-US" sz="1200" dirty="0"/>
              <a:t>: </a:t>
            </a:r>
            <a:r>
              <a:rPr lang="en-US" sz="1200" dirty="0" err="1"/>
              <a:t>kmers</a:t>
            </a:r>
            <a:r>
              <a:rPr lang="en-US" sz="1200" dirty="0"/>
              <a:t> with frequency no larger than </a:t>
            </a:r>
            <a:r>
              <a:rPr lang="en-US" sz="1200" dirty="0" err="1"/>
              <a:t>KmerFreqCutoff</a:t>
            </a:r>
            <a:r>
              <a:rPr lang="en-US" sz="1200" dirty="0"/>
              <a:t> will be deleted, [0]</a:t>
            </a:r>
          </a:p>
          <a:p>
            <a:r>
              <a:rPr lang="en-US" sz="1200" dirty="0"/>
              <a:t>-R (optional)  resolve repeats by reads, [NO]</a:t>
            </a:r>
          </a:p>
          <a:p>
            <a:r>
              <a:rPr lang="en-US" sz="1200" dirty="0"/>
              <a:t>-D &lt;</a:t>
            </a:r>
            <a:r>
              <a:rPr lang="en-US" sz="1200" dirty="0" err="1"/>
              <a:t>int</a:t>
            </a:r>
            <a:r>
              <a:rPr lang="en-US" sz="1200" dirty="0"/>
              <a:t>&gt;       </a:t>
            </a:r>
            <a:r>
              <a:rPr lang="en-US" sz="1200" dirty="0" err="1"/>
              <a:t>EdgeCovCutoff</a:t>
            </a:r>
            <a:r>
              <a:rPr lang="en-US" sz="1200" dirty="0"/>
              <a:t>: edges with coverage no larger than </a:t>
            </a:r>
            <a:r>
              <a:rPr lang="en-US" sz="1200" dirty="0" err="1"/>
              <a:t>EdgeCovCutoff</a:t>
            </a:r>
            <a:r>
              <a:rPr lang="en-US" sz="1200" dirty="0"/>
              <a:t> will be deleted, [1]</a:t>
            </a:r>
          </a:p>
          <a:p>
            <a:r>
              <a:rPr lang="en-US" sz="1200" dirty="0"/>
              <a:t>-M &lt;</a:t>
            </a:r>
            <a:r>
              <a:rPr lang="en-US" sz="1200" dirty="0" err="1"/>
              <a:t>int</a:t>
            </a:r>
            <a:r>
              <a:rPr lang="en-US" sz="1200" dirty="0"/>
              <a:t>&gt;       </a:t>
            </a:r>
            <a:r>
              <a:rPr lang="en-US" sz="1200" dirty="0" err="1"/>
              <a:t>mergeLevel</a:t>
            </a:r>
            <a:r>
              <a:rPr lang="en-US" sz="1200" dirty="0"/>
              <a:t>(min 0, max 3): the strength of merging similar sequences during </a:t>
            </a:r>
            <a:r>
              <a:rPr lang="en-US" sz="1200" dirty="0" err="1"/>
              <a:t>contiging</a:t>
            </a:r>
            <a:r>
              <a:rPr lang="en-US" sz="1200" dirty="0"/>
              <a:t>, [1]</a:t>
            </a:r>
          </a:p>
          <a:p>
            <a:r>
              <a:rPr lang="en-US" sz="1200" dirty="0"/>
              <a:t>-m &lt;</a:t>
            </a:r>
            <a:r>
              <a:rPr lang="en-US" sz="1200" dirty="0" err="1"/>
              <a:t>int</a:t>
            </a:r>
            <a:r>
              <a:rPr lang="en-US" sz="1200" dirty="0"/>
              <a:t>&gt;       max k when using multi </a:t>
            </a:r>
            <a:r>
              <a:rPr lang="en-US" sz="1200" dirty="0" err="1"/>
              <a:t>kmer</a:t>
            </a:r>
            <a:endParaRPr lang="en-US" sz="1200" dirty="0"/>
          </a:p>
          <a:p>
            <a:r>
              <a:rPr lang="en-US" sz="1200" dirty="0"/>
              <a:t>-e &lt;</a:t>
            </a:r>
            <a:r>
              <a:rPr lang="en-US" sz="1200" dirty="0" err="1"/>
              <a:t>int</a:t>
            </a:r>
            <a:r>
              <a:rPr lang="en-US" sz="1200" dirty="0"/>
              <a:t>&gt;       weight to filter arc when linearize two edges(default 0)</a:t>
            </a:r>
          </a:p>
          <a:p>
            <a:r>
              <a:rPr lang="en-US" sz="1200" dirty="0"/>
              <a:t>-r (optional)  keep available read(*.read)</a:t>
            </a:r>
          </a:p>
          <a:p>
            <a:r>
              <a:rPr lang="en-US" sz="1200" dirty="0"/>
              <a:t>-E (optional)  merge clean bubble before iterate</a:t>
            </a:r>
          </a:p>
          <a:p>
            <a:r>
              <a:rPr lang="en-US" sz="1200" dirty="0"/>
              <a:t>-f (optional)  output gap related reads in map step for using </a:t>
            </a:r>
            <a:r>
              <a:rPr lang="en-US" sz="1200" dirty="0" err="1"/>
              <a:t>SRkgf</a:t>
            </a:r>
            <a:r>
              <a:rPr lang="en-US" sz="1200" dirty="0"/>
              <a:t> to fill gap, [NO]</a:t>
            </a:r>
          </a:p>
          <a:p>
            <a:r>
              <a:rPr lang="en-US" sz="1200" dirty="0"/>
              <a:t>-k &lt;</a:t>
            </a:r>
            <a:r>
              <a:rPr lang="en-US" sz="1200" dirty="0" err="1"/>
              <a:t>int</a:t>
            </a:r>
            <a:r>
              <a:rPr lang="en-US" sz="1200" dirty="0"/>
              <a:t>&gt;       kmer_R2C(min 13, max 63): </a:t>
            </a:r>
            <a:r>
              <a:rPr lang="en-US" sz="1200" dirty="0" err="1"/>
              <a:t>kmer</a:t>
            </a:r>
            <a:r>
              <a:rPr lang="en-US" sz="1200" dirty="0"/>
              <a:t> size used for mapping read to </a:t>
            </a:r>
            <a:r>
              <a:rPr lang="en-US" sz="1200" dirty="0" err="1"/>
              <a:t>contig</a:t>
            </a:r>
            <a:r>
              <a:rPr lang="en-US" sz="1200" dirty="0"/>
              <a:t>, [K]</a:t>
            </a:r>
          </a:p>
          <a:p>
            <a:r>
              <a:rPr lang="en-US" sz="1200" dirty="0"/>
              <a:t>-F (optional)  fill gaps in scaffold, [NO]</a:t>
            </a:r>
          </a:p>
          <a:p>
            <a:r>
              <a:rPr lang="en-US" sz="1200" dirty="0"/>
              <a:t>-u (optional)  un-mask </a:t>
            </a:r>
            <a:r>
              <a:rPr lang="en-US" sz="1200" dirty="0" err="1"/>
              <a:t>contigs</a:t>
            </a:r>
            <a:r>
              <a:rPr lang="en-US" sz="1200" dirty="0"/>
              <a:t> with high/low coverage before scaffolding, [mask]</a:t>
            </a:r>
          </a:p>
          <a:p>
            <a:r>
              <a:rPr lang="en-US" sz="1200" dirty="0"/>
              <a:t>-w (optional)  keep </a:t>
            </a:r>
            <a:r>
              <a:rPr lang="en-US" sz="1200" dirty="0" err="1"/>
              <a:t>contigs</a:t>
            </a:r>
            <a:r>
              <a:rPr lang="en-US" sz="1200" dirty="0"/>
              <a:t> weakly connected to other </a:t>
            </a:r>
            <a:r>
              <a:rPr lang="en-US" sz="1200" dirty="0" err="1"/>
              <a:t>contigs</a:t>
            </a:r>
            <a:r>
              <a:rPr lang="en-US" sz="1200" dirty="0"/>
              <a:t> in scaffold, [NO]</a:t>
            </a:r>
          </a:p>
          <a:p>
            <a:r>
              <a:rPr lang="en-US" sz="1200" dirty="0"/>
              <a:t>-G &lt;</a:t>
            </a:r>
            <a:r>
              <a:rPr lang="en-US" sz="1200" dirty="0" err="1"/>
              <a:t>int</a:t>
            </a:r>
            <a:r>
              <a:rPr lang="en-US" sz="1200" dirty="0"/>
              <a:t>&gt;       </a:t>
            </a:r>
            <a:r>
              <a:rPr lang="en-US" sz="1200" dirty="0" err="1"/>
              <a:t>gapLenDiff</a:t>
            </a:r>
            <a:r>
              <a:rPr lang="en-US" sz="1200" dirty="0"/>
              <a:t>: allowed length difference between estimated and filled gap, [50]</a:t>
            </a:r>
          </a:p>
          <a:p>
            <a:r>
              <a:rPr lang="en-US" sz="1200" dirty="0"/>
              <a:t>-L &lt;</a:t>
            </a:r>
            <a:r>
              <a:rPr lang="en-US" sz="1200" dirty="0" err="1"/>
              <a:t>int</a:t>
            </a:r>
            <a:r>
              <a:rPr lang="en-US" sz="1200" dirty="0"/>
              <a:t>&gt;       </a:t>
            </a:r>
            <a:r>
              <a:rPr lang="en-US" sz="1200" dirty="0" err="1"/>
              <a:t>minContigLen</a:t>
            </a:r>
            <a:r>
              <a:rPr lang="en-US" sz="1200" dirty="0"/>
              <a:t>: shortest </a:t>
            </a:r>
            <a:r>
              <a:rPr lang="en-US" sz="1200" dirty="0" err="1"/>
              <a:t>contig</a:t>
            </a:r>
            <a:r>
              <a:rPr lang="en-US" sz="1200" dirty="0"/>
              <a:t> for scaffolding, [K+2]</a:t>
            </a:r>
          </a:p>
          <a:p>
            <a:r>
              <a:rPr lang="en-US" sz="1200" dirty="0"/>
              <a:t>-c &lt;float&gt;     </a:t>
            </a:r>
            <a:r>
              <a:rPr lang="en-US" sz="1200" dirty="0" err="1"/>
              <a:t>minContigCvg</a:t>
            </a:r>
            <a:r>
              <a:rPr lang="en-US" sz="1200" dirty="0"/>
              <a:t>: minimum </a:t>
            </a:r>
            <a:r>
              <a:rPr lang="en-US" sz="1200" dirty="0" err="1"/>
              <a:t>contig</a:t>
            </a:r>
            <a:r>
              <a:rPr lang="en-US" sz="1200" dirty="0"/>
              <a:t> coverage (c*</a:t>
            </a:r>
            <a:r>
              <a:rPr lang="en-US" sz="1200" dirty="0" err="1"/>
              <a:t>avgCvg</a:t>
            </a:r>
            <a:r>
              <a:rPr lang="en-US" sz="1200" dirty="0"/>
              <a:t>), </a:t>
            </a:r>
            <a:r>
              <a:rPr lang="en-US" sz="1200" dirty="0" err="1"/>
              <a:t>contigs</a:t>
            </a:r>
            <a:r>
              <a:rPr lang="en-US" sz="1200" dirty="0"/>
              <a:t> shorter than 100bp with coverage smaller </a:t>
            </a:r>
          </a:p>
          <a:p>
            <a:r>
              <a:rPr lang="en-US" sz="1200" dirty="0"/>
              <a:t>than c*</a:t>
            </a:r>
            <a:r>
              <a:rPr lang="en-US" sz="1200" dirty="0" err="1"/>
              <a:t>avgCvg</a:t>
            </a:r>
            <a:r>
              <a:rPr lang="en-US" sz="1200" dirty="0"/>
              <a:t> will be masked before scaffolding unless -u is set, [0.1]</a:t>
            </a:r>
          </a:p>
          <a:p>
            <a:r>
              <a:rPr lang="en-US" sz="1200" dirty="0"/>
              <a:t>-C &lt;float&gt;     </a:t>
            </a:r>
            <a:r>
              <a:rPr lang="en-US" sz="1200" dirty="0" err="1"/>
              <a:t>maxContigCvg</a:t>
            </a:r>
            <a:r>
              <a:rPr lang="en-US" sz="1200" dirty="0"/>
              <a:t>: maximum </a:t>
            </a:r>
            <a:r>
              <a:rPr lang="en-US" sz="1200" dirty="0" err="1"/>
              <a:t>contig</a:t>
            </a:r>
            <a:r>
              <a:rPr lang="en-US" sz="1200" dirty="0"/>
              <a:t> coverage (C*</a:t>
            </a:r>
            <a:r>
              <a:rPr lang="en-US" sz="1200" dirty="0" err="1"/>
              <a:t>avgCvg</a:t>
            </a:r>
            <a:r>
              <a:rPr lang="en-US" sz="1200" dirty="0"/>
              <a:t>), </a:t>
            </a:r>
            <a:r>
              <a:rPr lang="en-US" sz="1200" dirty="0" err="1"/>
              <a:t>contigs</a:t>
            </a:r>
            <a:r>
              <a:rPr lang="en-US" sz="1200" dirty="0"/>
              <a:t> with coverage larger than C*</a:t>
            </a:r>
            <a:r>
              <a:rPr lang="en-US" sz="1200" dirty="0" err="1"/>
              <a:t>avgCvg</a:t>
            </a:r>
            <a:r>
              <a:rPr lang="en-US" sz="1200" dirty="0"/>
              <a:t> or </a:t>
            </a:r>
          </a:p>
          <a:p>
            <a:r>
              <a:rPr lang="en-US" sz="1200" dirty="0" err="1"/>
              <a:t>contigs</a:t>
            </a:r>
            <a:r>
              <a:rPr lang="en-US" sz="1200" dirty="0"/>
              <a:t> shorter than 100bp with coverage larger than 0.8*C*</a:t>
            </a:r>
            <a:r>
              <a:rPr lang="en-US" sz="1200" dirty="0" err="1"/>
              <a:t>avgCvg</a:t>
            </a:r>
            <a:r>
              <a:rPr lang="en-US" sz="1200" dirty="0"/>
              <a:t> will be masked before scaffolding unless -u is </a:t>
            </a:r>
          </a:p>
          <a:p>
            <a:r>
              <a:rPr lang="en-US" sz="1200" dirty="0"/>
              <a:t>set, [2]</a:t>
            </a:r>
          </a:p>
          <a:p>
            <a:r>
              <a:rPr lang="en-US" sz="1200" dirty="0"/>
              <a:t>-b &lt;float&gt;     </a:t>
            </a:r>
            <a:r>
              <a:rPr lang="en-US" sz="1200" dirty="0" err="1"/>
              <a:t>insertSizeUpperBound</a:t>
            </a:r>
            <a:r>
              <a:rPr lang="en-US" sz="1200" dirty="0"/>
              <a:t>: (b*</a:t>
            </a:r>
            <a:r>
              <a:rPr lang="en-US" sz="1200" dirty="0" err="1"/>
              <a:t>avg_ins</a:t>
            </a:r>
            <a:r>
              <a:rPr lang="en-US" sz="1200" dirty="0"/>
              <a:t>) will be used as upper bound of insert size for large insert size</a:t>
            </a:r>
          </a:p>
          <a:p>
            <a:r>
              <a:rPr lang="en-US" sz="1200" dirty="0"/>
              <a:t>( &gt; 1000) when handling pair-end connections between </a:t>
            </a:r>
            <a:r>
              <a:rPr lang="en-US" sz="1200" dirty="0" err="1"/>
              <a:t>contigs</a:t>
            </a:r>
            <a:r>
              <a:rPr lang="en-US" sz="1200" dirty="0"/>
              <a:t> if b is set to larger than 1, [1.5]</a:t>
            </a:r>
          </a:p>
          <a:p>
            <a:r>
              <a:rPr lang="en-US" sz="1200" dirty="0"/>
              <a:t>-B &lt;float&gt;     </a:t>
            </a:r>
            <a:r>
              <a:rPr lang="en-US" sz="1200" dirty="0" err="1"/>
              <a:t>bubbleCoverage</a:t>
            </a:r>
            <a:r>
              <a:rPr lang="en-US" sz="1200" dirty="0"/>
              <a:t>: remove </a:t>
            </a:r>
            <a:r>
              <a:rPr lang="en-US" sz="1200" dirty="0" err="1"/>
              <a:t>contig</a:t>
            </a:r>
            <a:r>
              <a:rPr lang="en-US" sz="1200" dirty="0"/>
              <a:t> with lower </a:t>
            </a:r>
            <a:r>
              <a:rPr lang="en-US" sz="1200" dirty="0" err="1"/>
              <a:t>cvoerage</a:t>
            </a:r>
            <a:r>
              <a:rPr lang="en-US" sz="1200" dirty="0"/>
              <a:t> in bubble structure if both </a:t>
            </a:r>
            <a:r>
              <a:rPr lang="en-US" sz="1200" dirty="0" err="1"/>
              <a:t>contigs</a:t>
            </a:r>
            <a:r>
              <a:rPr lang="en-US" sz="1200" dirty="0"/>
              <a:t>' coverage are </a:t>
            </a:r>
          </a:p>
          <a:p>
            <a:r>
              <a:rPr lang="en-US" sz="1200" dirty="0"/>
              <a:t>smaller than </a:t>
            </a:r>
            <a:r>
              <a:rPr lang="en-US" sz="1200" dirty="0" err="1"/>
              <a:t>bubbleCoverage</a:t>
            </a:r>
            <a:r>
              <a:rPr lang="en-US" sz="1200" dirty="0"/>
              <a:t>*</a:t>
            </a:r>
            <a:r>
              <a:rPr lang="en-US" sz="1200" dirty="0" err="1"/>
              <a:t>avgCvg</a:t>
            </a:r>
            <a:r>
              <a:rPr lang="en-US" sz="1200" dirty="0"/>
              <a:t>, [0.6]</a:t>
            </a:r>
          </a:p>
          <a:p>
            <a:r>
              <a:rPr lang="en-US" sz="1200" dirty="0"/>
              <a:t>-N &lt;</a:t>
            </a:r>
            <a:r>
              <a:rPr lang="en-US" sz="1200" dirty="0" err="1"/>
              <a:t>int</a:t>
            </a:r>
            <a:r>
              <a:rPr lang="en-US" sz="1200" dirty="0"/>
              <a:t>&gt;       </a:t>
            </a:r>
            <a:r>
              <a:rPr lang="en-US" sz="1200" dirty="0" err="1"/>
              <a:t>genomeSize</a:t>
            </a:r>
            <a:r>
              <a:rPr lang="en-US" sz="1200" dirty="0"/>
              <a:t>: genome size for statistics, [0]</a:t>
            </a:r>
          </a:p>
          <a:p>
            <a:r>
              <a:rPr lang="en-US" sz="1200" dirty="0"/>
              <a:t>-V (optional)  output visualization information of assembly, [NO]</a:t>
            </a:r>
          </a:p>
        </p:txBody>
      </p:sp>
    </p:spTree>
    <p:extLst>
      <p:ext uri="{BB962C8B-B14F-4D97-AF65-F5344CB8AC3E}">
        <p14:creationId xmlns:p14="http://schemas.microsoft.com/office/powerpoint/2010/main" val="312428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176"/>
            <a:ext cx="8229600" cy="835493"/>
          </a:xfrm>
        </p:spPr>
        <p:txBody>
          <a:bodyPr>
            <a:normAutofit/>
          </a:bodyPr>
          <a:lstStyle/>
          <a:p>
            <a:r>
              <a:rPr lang="en-US" sz="3200" dirty="0"/>
              <a:t>DH10B k-mer31 assembling result</a:t>
            </a:r>
          </a:p>
        </p:txBody>
      </p:sp>
      <p:sp>
        <p:nvSpPr>
          <p:cNvPr id="3" name="Content Placeholder 2"/>
          <p:cNvSpPr>
            <a:spLocks noGrp="1"/>
          </p:cNvSpPr>
          <p:nvPr>
            <p:ph idx="1"/>
          </p:nvPr>
        </p:nvSpPr>
        <p:spPr>
          <a:xfrm>
            <a:off x="1660430" y="1808192"/>
            <a:ext cx="6294265" cy="3297207"/>
          </a:xfrm>
        </p:spPr>
        <p:txBody>
          <a:bodyPr>
            <a:noAutofit/>
          </a:bodyPr>
          <a:lstStyle/>
          <a:p>
            <a:r>
              <a:rPr lang="en-US" sz="2800" dirty="0"/>
              <a:t>DH10Bkmer31.contig</a:t>
            </a:r>
          </a:p>
          <a:p>
            <a:r>
              <a:rPr lang="en-US" sz="2800" dirty="0"/>
              <a:t>DH10Bkmer31.scafSeq</a:t>
            </a:r>
          </a:p>
          <a:p>
            <a:r>
              <a:rPr lang="en-US" sz="2800" dirty="0"/>
              <a:t>DH10Bkmer31.scafStatistics</a:t>
            </a:r>
          </a:p>
          <a:p>
            <a:endParaRPr lang="en-US" sz="2800" dirty="0"/>
          </a:p>
          <a:p>
            <a:pPr marL="0" indent="0">
              <a:buNone/>
            </a:pPr>
            <a:r>
              <a:rPr lang="en-US" sz="2800" dirty="0">
                <a:latin typeface="Courier"/>
                <a:cs typeface="Courier"/>
              </a:rPr>
              <a:t>more DH10Bkmer31.scafStatistics</a:t>
            </a:r>
          </a:p>
        </p:txBody>
      </p:sp>
    </p:spTree>
    <p:extLst>
      <p:ext uri="{BB962C8B-B14F-4D97-AF65-F5344CB8AC3E}">
        <p14:creationId xmlns:p14="http://schemas.microsoft.com/office/powerpoint/2010/main" val="3905968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73162"/>
          </a:xfrm>
        </p:spPr>
        <p:txBody>
          <a:bodyPr>
            <a:normAutofit/>
          </a:bodyPr>
          <a:lstStyle/>
          <a:p>
            <a:r>
              <a:rPr lang="en-US" sz="3200" dirty="0"/>
              <a:t>Your turn</a:t>
            </a:r>
          </a:p>
        </p:txBody>
      </p:sp>
      <p:sp>
        <p:nvSpPr>
          <p:cNvPr id="3" name="Content Placeholder 2"/>
          <p:cNvSpPr>
            <a:spLocks noGrp="1"/>
          </p:cNvSpPr>
          <p:nvPr>
            <p:ph idx="1"/>
          </p:nvPr>
        </p:nvSpPr>
        <p:spPr>
          <a:xfrm>
            <a:off x="457200" y="2268577"/>
            <a:ext cx="7921971" cy="1658243"/>
          </a:xfrm>
        </p:spPr>
        <p:txBody>
          <a:bodyPr>
            <a:normAutofit/>
          </a:bodyPr>
          <a:lstStyle/>
          <a:p>
            <a:r>
              <a:rPr lang="en-US" sz="2800" dirty="0"/>
              <a:t>We used </a:t>
            </a:r>
            <a:r>
              <a:rPr lang="en-US" sz="2800" dirty="0" err="1"/>
              <a:t>kmer</a:t>
            </a:r>
            <a:r>
              <a:rPr lang="en-US" sz="2800" dirty="0"/>
              <a:t>=31 for the assemblies</a:t>
            </a:r>
          </a:p>
          <a:p>
            <a:endParaRPr lang="en-US" sz="2800" dirty="0"/>
          </a:p>
          <a:p>
            <a:r>
              <a:rPr lang="en-US" sz="2800" dirty="0"/>
              <a:t>Now please try to use </a:t>
            </a:r>
            <a:r>
              <a:rPr lang="en-US" sz="2800" dirty="0" err="1"/>
              <a:t>kmer</a:t>
            </a:r>
            <a:r>
              <a:rPr lang="en-US" sz="2800" dirty="0"/>
              <a:t>=59 for the assemblies</a:t>
            </a:r>
          </a:p>
        </p:txBody>
      </p:sp>
    </p:spTree>
    <p:extLst>
      <p:ext uri="{BB962C8B-B14F-4D97-AF65-F5344CB8AC3E}">
        <p14:creationId xmlns:p14="http://schemas.microsoft.com/office/powerpoint/2010/main" val="3018300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60854"/>
          </a:xfrm>
        </p:spPr>
        <p:txBody>
          <a:bodyPr/>
          <a:lstStyle/>
          <a:p>
            <a:r>
              <a:rPr lang="en-US" dirty="0"/>
              <a:t>New sample sequencing data</a:t>
            </a:r>
          </a:p>
        </p:txBody>
      </p:sp>
      <p:sp>
        <p:nvSpPr>
          <p:cNvPr id="3" name="Content Placeholder 2"/>
          <p:cNvSpPr>
            <a:spLocks noGrp="1"/>
          </p:cNvSpPr>
          <p:nvPr>
            <p:ph idx="1"/>
          </p:nvPr>
        </p:nvSpPr>
        <p:spPr>
          <a:xfrm>
            <a:off x="217118" y="1187107"/>
            <a:ext cx="8774482" cy="3448393"/>
          </a:xfrm>
        </p:spPr>
        <p:txBody>
          <a:bodyPr>
            <a:noAutofit/>
          </a:bodyPr>
          <a:lstStyle/>
          <a:p>
            <a:pPr>
              <a:lnSpc>
                <a:spcPct val="120000"/>
              </a:lnSpc>
            </a:pPr>
            <a:r>
              <a:rPr lang="fr-FR" sz="2800" dirty="0" err="1">
                <a:solidFill>
                  <a:schemeClr val="tx1">
                    <a:lumMod val="50000"/>
                    <a:lumOff val="50000"/>
                  </a:schemeClr>
                </a:solidFill>
              </a:rPr>
              <a:t>Sequencing</a:t>
            </a:r>
            <a:r>
              <a:rPr lang="fr-FR" sz="2800" dirty="0">
                <a:solidFill>
                  <a:schemeClr val="tx1">
                    <a:lumMod val="50000"/>
                    <a:lumOff val="50000"/>
                  </a:schemeClr>
                </a:solidFill>
              </a:rPr>
              <a:t> data</a:t>
            </a:r>
          </a:p>
          <a:p>
            <a:pPr marL="0" indent="0">
              <a:lnSpc>
                <a:spcPct val="120000"/>
              </a:lnSpc>
              <a:buNone/>
            </a:pPr>
            <a:r>
              <a:rPr lang="en-US" sz="2000" dirty="0">
                <a:latin typeface="Courier" pitchFamily="2" charset="0"/>
                <a:cs typeface="Arial" panose="020B0604020202020204" pitchFamily="34" charset="0"/>
              </a:rPr>
              <a:t>/homes/liu3zhen/teaching/datasets/</a:t>
            </a:r>
            <a:r>
              <a:rPr lang="en-US" sz="2000" dirty="0" err="1">
                <a:latin typeface="Courier" pitchFamily="2" charset="0"/>
                <a:cs typeface="Arial" panose="020B0604020202020204" pitchFamily="34" charset="0"/>
              </a:rPr>
              <a:t>assembly_Illumina</a:t>
            </a:r>
            <a:r>
              <a:rPr lang="en-US" sz="2000" dirty="0">
                <a:latin typeface="Courier" pitchFamily="2" charset="0"/>
                <a:cs typeface="Arial" panose="020B0604020202020204" pitchFamily="34" charset="0"/>
              </a:rPr>
              <a:t>/data</a:t>
            </a:r>
            <a:endParaRPr lang="en-US" sz="2000" dirty="0">
              <a:solidFill>
                <a:schemeClr val="tx1">
                  <a:lumMod val="50000"/>
                  <a:lumOff val="50000"/>
                </a:schemeClr>
              </a:solidFill>
            </a:endParaRPr>
          </a:p>
          <a:p>
            <a:endParaRPr lang="en-US" sz="2800" dirty="0">
              <a:solidFill>
                <a:schemeClr val="tx1">
                  <a:lumMod val="50000"/>
                  <a:lumOff val="50000"/>
                </a:schemeClr>
              </a:solidFill>
            </a:endParaRPr>
          </a:p>
          <a:p>
            <a:r>
              <a:rPr lang="en-US" sz="2800" dirty="0" err="1">
                <a:solidFill>
                  <a:schemeClr val="tx1">
                    <a:lumMod val="50000"/>
                    <a:lumOff val="50000"/>
                  </a:schemeClr>
                </a:solidFill>
              </a:rPr>
              <a:t>reads.bam</a:t>
            </a:r>
            <a:endParaRPr lang="en-US" sz="2800" dirty="0">
              <a:solidFill>
                <a:schemeClr val="tx1">
                  <a:lumMod val="50000"/>
                  <a:lumOff val="50000"/>
                </a:schemeClr>
              </a:solidFill>
            </a:endParaRPr>
          </a:p>
          <a:p>
            <a:pPr marL="0" indent="0">
              <a:buNone/>
            </a:pPr>
            <a:r>
              <a:rPr lang="en-US" sz="2800" dirty="0">
                <a:solidFill>
                  <a:schemeClr val="tx1">
                    <a:lumMod val="50000"/>
                    <a:lumOff val="50000"/>
                  </a:schemeClr>
                </a:solidFill>
              </a:rPr>
              <a:t>The BAM file combines two paired reads in a file</a:t>
            </a:r>
          </a:p>
        </p:txBody>
      </p:sp>
      <p:sp>
        <p:nvSpPr>
          <p:cNvPr id="4" name="TextBox 3"/>
          <p:cNvSpPr txBox="1"/>
          <p:nvPr/>
        </p:nvSpPr>
        <p:spPr>
          <a:xfrm>
            <a:off x="838084" y="4635500"/>
            <a:ext cx="2762295" cy="954107"/>
          </a:xfrm>
          <a:prstGeom prst="rect">
            <a:avLst/>
          </a:prstGeom>
          <a:noFill/>
        </p:spPr>
        <p:txBody>
          <a:bodyPr wrap="none" rtlCol="0">
            <a:spAutoFit/>
          </a:bodyPr>
          <a:lstStyle/>
          <a:p>
            <a:r>
              <a:rPr lang="en-US" sz="2800" dirty="0">
                <a:latin typeface="Courier"/>
                <a:cs typeface="Courier"/>
              </a:rPr>
              <a:t>cd lab10_asm</a:t>
            </a:r>
          </a:p>
          <a:p>
            <a:r>
              <a:rPr lang="en-US" sz="2800" dirty="0">
                <a:latin typeface="Courier"/>
                <a:cs typeface="Courier"/>
              </a:rPr>
              <a:t>cd </a:t>
            </a:r>
            <a:r>
              <a:rPr lang="en-US" sz="2800" dirty="0" err="1">
                <a:latin typeface="Courier"/>
                <a:cs typeface="Courier"/>
              </a:rPr>
              <a:t>discovar</a:t>
            </a:r>
            <a:endParaRPr lang="en-US" sz="2800" dirty="0">
              <a:latin typeface="Courier"/>
              <a:cs typeface="Courier"/>
            </a:endParaRPr>
          </a:p>
        </p:txBody>
      </p:sp>
    </p:spTree>
    <p:extLst>
      <p:ext uri="{BB962C8B-B14F-4D97-AF65-F5344CB8AC3E}">
        <p14:creationId xmlns:p14="http://schemas.microsoft.com/office/powerpoint/2010/main" val="2109591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DISCOVAR de novo</a:t>
            </a:r>
          </a:p>
        </p:txBody>
      </p:sp>
      <p:pic>
        <p:nvPicPr>
          <p:cNvPr id="4" name="Picture 3"/>
          <p:cNvPicPr>
            <a:picLocks noChangeAspect="1"/>
          </p:cNvPicPr>
          <p:nvPr/>
        </p:nvPicPr>
        <p:blipFill>
          <a:blip r:embed="rId2"/>
          <a:stretch>
            <a:fillRect/>
          </a:stretch>
        </p:blipFill>
        <p:spPr>
          <a:xfrm>
            <a:off x="6749972" y="1047625"/>
            <a:ext cx="1949677" cy="709682"/>
          </a:xfrm>
          <a:prstGeom prst="rect">
            <a:avLst/>
          </a:prstGeom>
        </p:spPr>
      </p:pic>
      <p:sp>
        <p:nvSpPr>
          <p:cNvPr id="5" name="TextBox 4"/>
          <p:cNvSpPr txBox="1"/>
          <p:nvPr/>
        </p:nvSpPr>
        <p:spPr>
          <a:xfrm>
            <a:off x="457200" y="1951401"/>
            <a:ext cx="7990049" cy="2677656"/>
          </a:xfrm>
          <a:prstGeom prst="rect">
            <a:avLst/>
          </a:prstGeom>
          <a:noFill/>
        </p:spPr>
        <p:txBody>
          <a:bodyPr wrap="square" rtlCol="0">
            <a:spAutoFit/>
          </a:bodyPr>
          <a:lstStyle/>
          <a:p>
            <a:r>
              <a:rPr lang="en-US" sz="2800" dirty="0"/>
              <a:t>Data requirement:</a:t>
            </a:r>
          </a:p>
          <a:p>
            <a:r>
              <a:rPr lang="en-US" sz="2800" dirty="0"/>
              <a:t>2x250+bp </a:t>
            </a:r>
            <a:r>
              <a:rPr lang="en-US" sz="2800" dirty="0">
                <a:solidFill>
                  <a:srgbClr val="FF0000"/>
                </a:solidFill>
              </a:rPr>
              <a:t>PCR-free</a:t>
            </a:r>
            <a:r>
              <a:rPr lang="en-US" sz="2800" dirty="0"/>
              <a:t> </a:t>
            </a:r>
            <a:r>
              <a:rPr lang="en-US" sz="2800" dirty="0" err="1"/>
              <a:t>Illumina</a:t>
            </a:r>
            <a:r>
              <a:rPr lang="en-US" sz="2800" dirty="0"/>
              <a:t> paired-end sequencing reads</a:t>
            </a:r>
          </a:p>
          <a:p>
            <a:endParaRPr lang="en-US" sz="2800" dirty="0"/>
          </a:p>
          <a:p>
            <a:r>
              <a:rPr lang="en-US" sz="2800" dirty="0"/>
              <a:t>Note: we have tested PCR-based </a:t>
            </a:r>
            <a:r>
              <a:rPr lang="en-US" sz="2800" dirty="0" err="1"/>
              <a:t>Illumina</a:t>
            </a:r>
            <a:r>
              <a:rPr lang="en-US" sz="2800" dirty="0"/>
              <a:t> "long" reads and the assembly performed well. </a:t>
            </a:r>
          </a:p>
        </p:txBody>
      </p:sp>
    </p:spTree>
    <p:extLst>
      <p:ext uri="{BB962C8B-B14F-4D97-AF65-F5344CB8AC3E}">
        <p14:creationId xmlns:p14="http://schemas.microsoft.com/office/powerpoint/2010/main" val="1545460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convert FASTQ to BAM?</a:t>
            </a:r>
          </a:p>
        </p:txBody>
      </p:sp>
      <p:sp>
        <p:nvSpPr>
          <p:cNvPr id="3" name="Content Placeholder 2"/>
          <p:cNvSpPr>
            <a:spLocks noGrp="1"/>
          </p:cNvSpPr>
          <p:nvPr>
            <p:ph idx="1"/>
          </p:nvPr>
        </p:nvSpPr>
        <p:spPr>
          <a:xfrm>
            <a:off x="257720" y="1047625"/>
            <a:ext cx="8886279" cy="4491196"/>
          </a:xfrm>
          <a:solidFill>
            <a:schemeClr val="accent3">
              <a:lumMod val="20000"/>
              <a:lumOff val="80000"/>
            </a:schemeClr>
          </a:solidFill>
        </p:spPr>
        <p:txBody>
          <a:bodyPr>
            <a:normAutofit lnSpcReduction="10000"/>
          </a:bodyPr>
          <a:lstStyle/>
          <a:p>
            <a:pPr marL="0" indent="0">
              <a:buNone/>
            </a:pPr>
            <a:r>
              <a:rPr lang="en-US" sz="1800" dirty="0">
                <a:latin typeface="Courier"/>
                <a:cs typeface="Courier"/>
              </a:rPr>
              <a:t>### randomly sample 100 paired reads:</a:t>
            </a:r>
          </a:p>
          <a:p>
            <a:pPr marL="0" indent="0">
              <a:buNone/>
            </a:pPr>
            <a:r>
              <a:rPr lang="en-US" sz="1800" dirty="0" err="1">
                <a:latin typeface="Courier"/>
                <a:cs typeface="Courier"/>
              </a:rPr>
              <a:t>seqtk</a:t>
            </a:r>
            <a:r>
              <a:rPr lang="en-US" sz="1800" dirty="0">
                <a:latin typeface="Courier"/>
                <a:cs typeface="Courier"/>
              </a:rPr>
              <a:t> sample -s 11\</a:t>
            </a:r>
          </a:p>
          <a:p>
            <a:pPr marL="0" indent="0">
              <a:buNone/>
            </a:pPr>
            <a:r>
              <a:rPr lang="en-US" sz="1800" dirty="0">
                <a:latin typeface="Courier"/>
                <a:cs typeface="Arial" panose="020B0604020202020204" pitchFamily="34" charset="0"/>
              </a:rPr>
              <a:t>  </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en-US" sz="1400" dirty="0">
                <a:latin typeface="Courier"/>
                <a:cs typeface="Courier"/>
              </a:rPr>
              <a:t>/MG1655_1.5M_R1.fastq \</a:t>
            </a:r>
          </a:p>
          <a:p>
            <a:pPr marL="0" indent="0">
              <a:buNone/>
            </a:pPr>
            <a:r>
              <a:rPr lang="en-US" sz="1400" dirty="0">
                <a:latin typeface="Courier"/>
                <a:cs typeface="Courier"/>
              </a:rPr>
              <a:t>  </a:t>
            </a:r>
            <a:r>
              <a:rPr lang="en-US" sz="1800" dirty="0">
                <a:latin typeface="Courier"/>
                <a:cs typeface="Courier"/>
              </a:rPr>
              <a:t>100 &gt; s_R1.fq</a:t>
            </a:r>
          </a:p>
          <a:p>
            <a:pPr marL="0" indent="0">
              <a:buNone/>
            </a:pPr>
            <a:endParaRPr lang="en-US" sz="1800" dirty="0">
              <a:latin typeface="Courier"/>
              <a:cs typeface="Courier"/>
            </a:endParaRPr>
          </a:p>
          <a:p>
            <a:pPr marL="0" indent="0">
              <a:buNone/>
            </a:pPr>
            <a:r>
              <a:rPr lang="en-US" sz="1800" dirty="0" err="1">
                <a:latin typeface="Courier"/>
                <a:cs typeface="Courier"/>
              </a:rPr>
              <a:t>seqtk</a:t>
            </a:r>
            <a:r>
              <a:rPr lang="en-US" sz="1800" dirty="0">
                <a:latin typeface="Courier"/>
                <a:cs typeface="Courier"/>
              </a:rPr>
              <a:t> sample -s 11 \</a:t>
            </a:r>
          </a:p>
          <a:p>
            <a:pPr marL="0" indent="0">
              <a:buNone/>
            </a:pPr>
            <a:r>
              <a:rPr lang="en-US" sz="1800" dirty="0">
                <a:latin typeface="Courier"/>
                <a:cs typeface="Arial" panose="020B0604020202020204" pitchFamily="34" charset="0"/>
              </a:rPr>
              <a:t>  </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en-US" sz="1400" dirty="0">
                <a:latin typeface="Courier"/>
                <a:cs typeface="Courier"/>
              </a:rPr>
              <a:t>/MG1655_1.5M_R1.fastq \</a:t>
            </a:r>
          </a:p>
          <a:p>
            <a:pPr marL="0" indent="0">
              <a:buNone/>
            </a:pPr>
            <a:r>
              <a:rPr lang="en-US" sz="1800" dirty="0">
                <a:latin typeface="Courier"/>
                <a:cs typeface="Courier"/>
              </a:rPr>
              <a:t>  100 &gt; s_R2.fq</a:t>
            </a:r>
          </a:p>
          <a:p>
            <a:pPr marL="0" indent="0">
              <a:buNone/>
            </a:pPr>
            <a:endParaRPr lang="en-US" sz="1800" dirty="0">
              <a:latin typeface="Courier"/>
              <a:cs typeface="Courier"/>
            </a:endParaRPr>
          </a:p>
          <a:p>
            <a:pPr marL="0" indent="0">
              <a:buNone/>
            </a:pPr>
            <a:r>
              <a:rPr lang="en-US" sz="1800" dirty="0">
                <a:latin typeface="Courier"/>
                <a:cs typeface="Courier"/>
              </a:rPr>
              <a:t>### convert FASTQ to BAM</a:t>
            </a:r>
          </a:p>
          <a:p>
            <a:pPr marL="0" indent="0">
              <a:buNone/>
            </a:pPr>
            <a:r>
              <a:rPr lang="en-US" sz="1800" dirty="0">
                <a:latin typeface="Courier"/>
                <a:cs typeface="Courier"/>
              </a:rPr>
              <a:t>java -jar /homes/liu3zhen/local/jars/</a:t>
            </a:r>
            <a:r>
              <a:rPr lang="en-US" sz="1800" dirty="0" err="1">
                <a:latin typeface="Courier"/>
                <a:cs typeface="Courier"/>
              </a:rPr>
              <a:t>picard.jar</a:t>
            </a:r>
            <a:r>
              <a:rPr lang="en-US" sz="1800" dirty="0">
                <a:latin typeface="Courier"/>
                <a:cs typeface="Courier"/>
              </a:rPr>
              <a:t> </a:t>
            </a:r>
            <a:r>
              <a:rPr lang="en-US" sz="1800" dirty="0" err="1">
                <a:latin typeface="Courier"/>
                <a:cs typeface="Courier"/>
              </a:rPr>
              <a:t>FastqToSam</a:t>
            </a:r>
            <a:r>
              <a:rPr lang="en-US" sz="1800" dirty="0">
                <a:latin typeface="Courier"/>
                <a:cs typeface="Courier"/>
              </a:rPr>
              <a:t> \</a:t>
            </a:r>
          </a:p>
          <a:p>
            <a:pPr marL="0" indent="0">
              <a:buNone/>
            </a:pPr>
            <a:r>
              <a:rPr lang="en-US" sz="1800" dirty="0">
                <a:latin typeface="Courier"/>
                <a:cs typeface="Courier"/>
              </a:rPr>
              <a:t>  F1=s_R1.fq F2=s_R2.fq \</a:t>
            </a:r>
          </a:p>
          <a:p>
            <a:pPr marL="0" indent="0">
              <a:buNone/>
            </a:pPr>
            <a:r>
              <a:rPr lang="en-US" sz="1800" dirty="0">
                <a:latin typeface="Courier"/>
                <a:cs typeface="Courier"/>
              </a:rPr>
              <a:t>  O=</a:t>
            </a:r>
            <a:r>
              <a:rPr lang="en-US" sz="1800" dirty="0" err="1">
                <a:solidFill>
                  <a:srgbClr val="FF0000"/>
                </a:solidFill>
                <a:latin typeface="Courier"/>
                <a:cs typeface="Courier"/>
              </a:rPr>
              <a:t>s.bam</a:t>
            </a:r>
            <a:r>
              <a:rPr lang="en-US" sz="1800" dirty="0">
                <a:latin typeface="Courier"/>
                <a:cs typeface="Courier"/>
              </a:rPr>
              <a:t> \</a:t>
            </a:r>
          </a:p>
          <a:p>
            <a:pPr marL="0" indent="0">
              <a:buNone/>
            </a:pPr>
            <a:r>
              <a:rPr lang="en-US" sz="1800" dirty="0">
                <a:latin typeface="Courier"/>
                <a:cs typeface="Courier"/>
              </a:rPr>
              <a:t>  QUALITY_FORMAT=Standard \</a:t>
            </a:r>
          </a:p>
          <a:p>
            <a:pPr marL="0" indent="0">
              <a:buNone/>
            </a:pPr>
            <a:r>
              <a:rPr lang="en-US" sz="1800" dirty="0">
                <a:latin typeface="Courier"/>
                <a:cs typeface="Courier"/>
              </a:rPr>
              <a:t>  SAMPLE_NAME=sample</a:t>
            </a:r>
          </a:p>
        </p:txBody>
      </p:sp>
      <p:sp>
        <p:nvSpPr>
          <p:cNvPr id="4" name="TextBox 3">
            <a:extLst>
              <a:ext uri="{FF2B5EF4-FFF2-40B4-BE49-F238E27FC236}">
                <a16:creationId xmlns:a16="http://schemas.microsoft.com/office/drawing/2014/main" id="{2C3665E7-47CD-F14B-87AF-3202265B1239}"/>
              </a:ext>
            </a:extLst>
          </p:cNvPr>
          <p:cNvSpPr txBox="1"/>
          <p:nvPr/>
        </p:nvSpPr>
        <p:spPr>
          <a:xfrm>
            <a:off x="257721" y="5930900"/>
            <a:ext cx="7363298" cy="523220"/>
          </a:xfrm>
          <a:prstGeom prst="rect">
            <a:avLst/>
          </a:prstGeom>
          <a:noFill/>
        </p:spPr>
        <p:txBody>
          <a:bodyPr wrap="none" rtlCol="0">
            <a:spAutoFit/>
          </a:bodyPr>
          <a:lstStyle/>
          <a:p>
            <a:r>
              <a:rPr lang="en-US" sz="2800" dirty="0">
                <a:solidFill>
                  <a:srgbClr val="FF0000"/>
                </a:solidFill>
              </a:rPr>
              <a:t>changing </a:t>
            </a:r>
            <a:r>
              <a:rPr lang="en-US" sz="2800" dirty="0" err="1">
                <a:solidFill>
                  <a:srgbClr val="FF0000"/>
                </a:solidFill>
              </a:rPr>
              <a:t>s.bam</a:t>
            </a:r>
            <a:r>
              <a:rPr lang="en-US" sz="2800" dirty="0">
                <a:solidFill>
                  <a:srgbClr val="FF0000"/>
                </a:solidFill>
              </a:rPr>
              <a:t> to </a:t>
            </a:r>
            <a:r>
              <a:rPr lang="en-US" sz="2800" dirty="0" err="1">
                <a:solidFill>
                  <a:srgbClr val="FF0000"/>
                </a:solidFill>
              </a:rPr>
              <a:t>s.sam</a:t>
            </a:r>
            <a:r>
              <a:rPr lang="en-US" sz="2800" dirty="0">
                <a:solidFill>
                  <a:srgbClr val="FF0000"/>
                </a:solidFill>
              </a:rPr>
              <a:t> generates a SAM output</a:t>
            </a:r>
          </a:p>
        </p:txBody>
      </p:sp>
    </p:spTree>
    <p:extLst>
      <p:ext uri="{BB962C8B-B14F-4D97-AF65-F5344CB8AC3E}">
        <p14:creationId xmlns:p14="http://schemas.microsoft.com/office/powerpoint/2010/main" val="552801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DiscovarDeNovo</a:t>
            </a:r>
            <a:r>
              <a:rPr lang="en-US" sz="3200" dirty="0"/>
              <a:t> assembly</a:t>
            </a:r>
          </a:p>
        </p:txBody>
      </p:sp>
      <p:sp>
        <p:nvSpPr>
          <p:cNvPr id="3" name="Content Placeholder 2"/>
          <p:cNvSpPr>
            <a:spLocks noGrp="1"/>
          </p:cNvSpPr>
          <p:nvPr>
            <p:ph idx="1"/>
          </p:nvPr>
        </p:nvSpPr>
        <p:spPr>
          <a:xfrm>
            <a:off x="255814" y="1218063"/>
            <a:ext cx="8632372" cy="4598537"/>
          </a:xfrm>
          <a:solidFill>
            <a:schemeClr val="accent3">
              <a:lumMod val="20000"/>
              <a:lumOff val="80000"/>
            </a:schemeClr>
          </a:solidFill>
        </p:spPr>
        <p:txBody>
          <a:bodyPr>
            <a:noAutofit/>
          </a:bodyPr>
          <a:lstStyle/>
          <a:p>
            <a:pPr marL="0" indent="0">
              <a:buNone/>
            </a:pPr>
            <a:r>
              <a:rPr lang="en-US" sz="2000" dirty="0">
                <a:latin typeface="Courier"/>
                <a:cs typeface="Courier"/>
              </a:rPr>
              <a:t>#!/bin/bash -l</a:t>
            </a:r>
          </a:p>
          <a:p>
            <a:pPr marL="0" indent="0">
              <a:buNone/>
            </a:pPr>
            <a:r>
              <a:rPr lang="en-US" sz="2000" dirty="0">
                <a:latin typeface="Courier"/>
                <a:cs typeface="Courier"/>
              </a:rPr>
              <a:t>#SBATCH --</a:t>
            </a:r>
            <a:r>
              <a:rPr lang="en-US" sz="2000" dirty="0" err="1">
                <a:latin typeface="Courier"/>
                <a:cs typeface="Courier"/>
              </a:rPr>
              <a:t>cpus</a:t>
            </a:r>
            <a:r>
              <a:rPr lang="en-US" sz="2000" dirty="0">
                <a:latin typeface="Courier"/>
                <a:cs typeface="Courier"/>
              </a:rPr>
              <a:t>-per-task=4</a:t>
            </a:r>
          </a:p>
          <a:p>
            <a:pPr marL="0" indent="0">
              <a:buNone/>
            </a:pPr>
            <a:r>
              <a:rPr lang="en-US" sz="2000" dirty="0">
                <a:latin typeface="Courier"/>
                <a:cs typeface="Courier"/>
              </a:rPr>
              <a:t>#SBATCH --mem-per-</a:t>
            </a:r>
            <a:r>
              <a:rPr lang="en-US" sz="2000" dirty="0" err="1">
                <a:latin typeface="Courier"/>
                <a:cs typeface="Courier"/>
              </a:rPr>
              <a:t>cpu</a:t>
            </a:r>
            <a:r>
              <a:rPr lang="en-US" sz="2000" dirty="0">
                <a:latin typeface="Courier"/>
                <a:cs typeface="Courier"/>
              </a:rPr>
              <a:t>=4G</a:t>
            </a:r>
          </a:p>
          <a:p>
            <a:pPr marL="0" indent="0">
              <a:buNone/>
            </a:pPr>
            <a:r>
              <a:rPr lang="en-US" sz="2000" dirty="0">
                <a:latin typeface="Courier"/>
                <a:cs typeface="Courier"/>
              </a:rPr>
              <a:t>#SBATCH --time=0-23:00:00</a:t>
            </a:r>
          </a:p>
          <a:p>
            <a:pPr marL="0" indent="0">
              <a:buNone/>
            </a:pPr>
            <a:r>
              <a:rPr lang="en-US" sz="2000" dirty="0">
                <a:latin typeface="Courier"/>
                <a:cs typeface="Courier"/>
              </a:rPr>
              <a:t>#########</a:t>
            </a:r>
          </a:p>
          <a:p>
            <a:pPr marL="0" indent="0">
              <a:buNone/>
            </a:pPr>
            <a:r>
              <a:rPr lang="en-US" sz="2000" dirty="0" err="1">
                <a:latin typeface="Courier"/>
                <a:cs typeface="Courier"/>
              </a:rPr>
              <a:t>readsBAM</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en-US" sz="1400" dirty="0">
                <a:latin typeface="Courier"/>
                <a:cs typeface="Courier"/>
              </a:rPr>
              <a:t>/</a:t>
            </a:r>
            <a:r>
              <a:rPr lang="en-US" sz="1400" dirty="0" err="1">
                <a:latin typeface="Courier"/>
                <a:cs typeface="Courier"/>
              </a:rPr>
              <a:t>reads.bam</a:t>
            </a:r>
            <a:endParaRPr lang="en-US" sz="1400" dirty="0">
              <a:latin typeface="Courier"/>
              <a:cs typeface="Courier"/>
            </a:endParaRPr>
          </a:p>
          <a:p>
            <a:pPr marL="0" indent="0">
              <a:buNone/>
            </a:pPr>
            <a:r>
              <a:rPr lang="en-US" sz="2000" dirty="0" err="1">
                <a:latin typeface="Courier"/>
                <a:cs typeface="Courier"/>
              </a:rPr>
              <a:t>outDIR</a:t>
            </a:r>
            <a:r>
              <a:rPr lang="en-US" sz="2000" dirty="0">
                <a:latin typeface="Courier"/>
                <a:cs typeface="Courier"/>
              </a:rPr>
              <a:t>=./</a:t>
            </a:r>
            <a:r>
              <a:rPr lang="en-US" sz="2000" dirty="0" err="1">
                <a:latin typeface="Courier"/>
                <a:cs typeface="Courier"/>
              </a:rPr>
              <a:t>asmout</a:t>
            </a:r>
            <a:endParaRPr lang="en-US" sz="2000" dirty="0">
              <a:latin typeface="Courier"/>
              <a:cs typeface="Courier"/>
            </a:endParaRPr>
          </a:p>
          <a:p>
            <a:pPr marL="0" indent="0">
              <a:buNone/>
            </a:pPr>
            <a:r>
              <a:rPr lang="en-US" sz="2000" dirty="0">
                <a:latin typeface="Courier"/>
                <a:cs typeface="Courier"/>
              </a:rPr>
              <a:t>/homes/liu3zhen/local/bin/</a:t>
            </a:r>
            <a:r>
              <a:rPr lang="en-US" sz="2000" dirty="0" err="1">
                <a:latin typeface="Courier"/>
                <a:cs typeface="Courier"/>
              </a:rPr>
              <a:t>DiscovarDeNovo</a:t>
            </a:r>
            <a:r>
              <a:rPr lang="en-US" sz="2000" dirty="0">
                <a:latin typeface="Courier"/>
                <a:cs typeface="Courier"/>
              </a:rPr>
              <a:t> \</a:t>
            </a:r>
          </a:p>
          <a:p>
            <a:pPr marL="0" indent="0">
              <a:buNone/>
            </a:pPr>
            <a:r>
              <a:rPr lang="en-US" sz="2000" dirty="0">
                <a:latin typeface="Courier"/>
                <a:cs typeface="Courier"/>
              </a:rPr>
              <a:t>	READS=$</a:t>
            </a:r>
            <a:r>
              <a:rPr lang="en-US" sz="2000" dirty="0" err="1">
                <a:latin typeface="Courier"/>
                <a:cs typeface="Courier"/>
              </a:rPr>
              <a:t>readsBAM</a:t>
            </a:r>
            <a:r>
              <a:rPr lang="en-US" sz="2000" dirty="0">
                <a:latin typeface="Courier"/>
                <a:cs typeface="Courier"/>
              </a:rPr>
              <a:t> \</a:t>
            </a:r>
          </a:p>
          <a:p>
            <a:pPr marL="0" indent="0">
              <a:buNone/>
            </a:pPr>
            <a:r>
              <a:rPr lang="en-US" sz="2000" dirty="0">
                <a:latin typeface="Courier"/>
                <a:cs typeface="Courier"/>
              </a:rPr>
              <a:t>	OUT_DIR=$</a:t>
            </a:r>
            <a:r>
              <a:rPr lang="en-US" sz="2000" dirty="0" err="1">
                <a:latin typeface="Courier"/>
                <a:cs typeface="Courier"/>
              </a:rPr>
              <a:t>outDIR</a:t>
            </a:r>
            <a:r>
              <a:rPr lang="en-US" sz="2000" dirty="0">
                <a:latin typeface="Courier"/>
                <a:cs typeface="Courier"/>
              </a:rPr>
              <a:t> \</a:t>
            </a:r>
          </a:p>
          <a:p>
            <a:pPr marL="0" indent="0">
              <a:buNone/>
            </a:pPr>
            <a:r>
              <a:rPr lang="en-US" sz="2000" dirty="0">
                <a:latin typeface="Courier"/>
                <a:cs typeface="Courier"/>
              </a:rPr>
              <a:t>	NUM_THREADS=4 \</a:t>
            </a:r>
          </a:p>
          <a:p>
            <a:pPr marL="0" indent="0">
              <a:buNone/>
            </a:pPr>
            <a:r>
              <a:rPr lang="en-US" sz="2000" dirty="0">
                <a:latin typeface="Courier"/>
                <a:cs typeface="Courier"/>
              </a:rPr>
              <a:t>	MAX_MEM_GB=16</a:t>
            </a:r>
          </a:p>
        </p:txBody>
      </p:sp>
    </p:spTree>
    <p:extLst>
      <p:ext uri="{BB962C8B-B14F-4D97-AF65-F5344CB8AC3E}">
        <p14:creationId xmlns:p14="http://schemas.microsoft.com/office/powerpoint/2010/main" val="3610473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Discovar</a:t>
            </a:r>
            <a:r>
              <a:rPr lang="en-US" dirty="0"/>
              <a:t> output</a:t>
            </a:r>
          </a:p>
        </p:txBody>
      </p:sp>
      <p:sp>
        <p:nvSpPr>
          <p:cNvPr id="3" name="Content Placeholder 2"/>
          <p:cNvSpPr>
            <a:spLocks noGrp="1"/>
          </p:cNvSpPr>
          <p:nvPr>
            <p:ph idx="1"/>
          </p:nvPr>
        </p:nvSpPr>
        <p:spPr>
          <a:xfrm>
            <a:off x="457200" y="3321197"/>
            <a:ext cx="8229600" cy="2397292"/>
          </a:xfrm>
        </p:spPr>
        <p:txBody>
          <a:bodyPr>
            <a:noAutofit/>
          </a:bodyPr>
          <a:lstStyle/>
          <a:p>
            <a:pPr marL="0" indent="0">
              <a:buNone/>
            </a:pPr>
            <a:r>
              <a:rPr lang="en-US" sz="2800" b="1" dirty="0" err="1">
                <a:solidFill>
                  <a:srgbClr val="17375E"/>
                </a:solidFill>
              </a:rPr>
              <a:t>a.fasta</a:t>
            </a:r>
            <a:r>
              <a:rPr lang="en-US" sz="2800" dirty="0"/>
              <a:t> = </a:t>
            </a:r>
            <a:r>
              <a:rPr lang="en-US" sz="2800" dirty="0" err="1"/>
              <a:t>fasta</a:t>
            </a:r>
            <a:r>
              <a:rPr lang="en-US" sz="2800" dirty="0"/>
              <a:t> file of edges</a:t>
            </a:r>
          </a:p>
          <a:p>
            <a:pPr marL="0" indent="0">
              <a:buNone/>
            </a:pPr>
            <a:endParaRPr lang="en-US" sz="2800" dirty="0"/>
          </a:p>
          <a:p>
            <a:pPr marL="0" indent="0">
              <a:buNone/>
            </a:pPr>
            <a:r>
              <a:rPr lang="en-US" sz="2800" b="1" dirty="0" err="1">
                <a:solidFill>
                  <a:srgbClr val="17375E"/>
                </a:solidFill>
              </a:rPr>
              <a:t>a.lines.fasta</a:t>
            </a:r>
            <a:r>
              <a:rPr lang="en-US" sz="2800" dirty="0"/>
              <a:t> = standard scaffold </a:t>
            </a:r>
            <a:r>
              <a:rPr lang="en-US" sz="2800" dirty="0" err="1"/>
              <a:t>fasta</a:t>
            </a:r>
            <a:r>
              <a:rPr lang="en-US" sz="2800" dirty="0"/>
              <a:t> file, obtained by taking the highest coverage path through each cell; LOSES INFORMATION</a:t>
            </a:r>
          </a:p>
        </p:txBody>
      </p:sp>
      <p:pic>
        <p:nvPicPr>
          <p:cNvPr id="4" name="Picture 3"/>
          <p:cNvPicPr>
            <a:picLocks noChangeAspect="1"/>
          </p:cNvPicPr>
          <p:nvPr/>
        </p:nvPicPr>
        <p:blipFill>
          <a:blip r:embed="rId2"/>
          <a:stretch>
            <a:fillRect/>
          </a:stretch>
        </p:blipFill>
        <p:spPr>
          <a:xfrm>
            <a:off x="190500" y="1930400"/>
            <a:ext cx="8750300" cy="596900"/>
          </a:xfrm>
          <a:prstGeom prst="rect">
            <a:avLst/>
          </a:prstGeom>
        </p:spPr>
      </p:pic>
      <p:sp>
        <p:nvSpPr>
          <p:cNvPr id="5" name="Rectangle 4"/>
          <p:cNvSpPr/>
          <p:nvPr/>
        </p:nvSpPr>
        <p:spPr>
          <a:xfrm>
            <a:off x="457200" y="6143054"/>
            <a:ext cx="7161593" cy="369332"/>
          </a:xfrm>
          <a:prstGeom prst="rect">
            <a:avLst/>
          </a:prstGeom>
        </p:spPr>
        <p:txBody>
          <a:bodyPr wrap="square">
            <a:spAutoFit/>
          </a:bodyPr>
          <a:lstStyle/>
          <a:p>
            <a:r>
              <a:rPr lang="en-US" dirty="0"/>
              <a:t>http://</a:t>
            </a:r>
            <a:r>
              <a:rPr lang="en-US" dirty="0" err="1"/>
              <a:t>www.broadinstitute.org</a:t>
            </a:r>
            <a:r>
              <a:rPr lang="en-US" dirty="0"/>
              <a:t>/software/</a:t>
            </a:r>
            <a:r>
              <a:rPr lang="en-US" dirty="0" err="1"/>
              <a:t>discovar</a:t>
            </a:r>
            <a:r>
              <a:rPr lang="en-US" dirty="0"/>
              <a:t>/blog/?</a:t>
            </a:r>
            <a:r>
              <a:rPr lang="en-US" dirty="0" err="1"/>
              <a:t>page_id</a:t>
            </a:r>
            <a:r>
              <a:rPr lang="en-US" dirty="0"/>
              <a:t>=517</a:t>
            </a:r>
          </a:p>
        </p:txBody>
      </p:sp>
      <p:sp>
        <p:nvSpPr>
          <p:cNvPr id="6" name="TextBox 5"/>
          <p:cNvSpPr txBox="1"/>
          <p:nvPr/>
        </p:nvSpPr>
        <p:spPr>
          <a:xfrm>
            <a:off x="345715" y="2640351"/>
            <a:ext cx="6035307" cy="523220"/>
          </a:xfrm>
          <a:prstGeom prst="rect">
            <a:avLst/>
          </a:prstGeom>
          <a:noFill/>
        </p:spPr>
        <p:txBody>
          <a:bodyPr wrap="none" rtlCol="0">
            <a:spAutoFit/>
          </a:bodyPr>
          <a:lstStyle/>
          <a:p>
            <a:r>
              <a:rPr lang="en-US" sz="2800" dirty="0"/>
              <a:t>In the folder of </a:t>
            </a:r>
            <a:r>
              <a:rPr lang="en-US" sz="2800" b="1" dirty="0">
                <a:solidFill>
                  <a:schemeClr val="tx2">
                    <a:lumMod val="75000"/>
                  </a:schemeClr>
                </a:solidFill>
              </a:rPr>
              <a:t>YOURPATH/</a:t>
            </a:r>
            <a:r>
              <a:rPr lang="en-US" sz="2800" b="1" dirty="0" err="1">
                <a:solidFill>
                  <a:schemeClr val="tx2">
                    <a:lumMod val="75000"/>
                  </a:schemeClr>
                </a:solidFill>
              </a:rPr>
              <a:t>asm</a:t>
            </a:r>
            <a:r>
              <a:rPr lang="en-US" sz="2800" b="1" dirty="0">
                <a:solidFill>
                  <a:schemeClr val="tx2">
                    <a:lumMod val="75000"/>
                  </a:schemeClr>
                </a:solidFill>
              </a:rPr>
              <a:t>/</a:t>
            </a:r>
            <a:r>
              <a:rPr lang="en-US" sz="2800" b="1" dirty="0" err="1">
                <a:solidFill>
                  <a:schemeClr val="tx2">
                    <a:lumMod val="75000"/>
                  </a:schemeClr>
                </a:solidFill>
              </a:rPr>
              <a:t>a.final</a:t>
            </a:r>
            <a:r>
              <a:rPr lang="en-US" sz="2800" b="1" dirty="0">
                <a:solidFill>
                  <a:schemeClr val="tx2">
                    <a:lumMod val="75000"/>
                  </a:schemeClr>
                </a:solidFill>
              </a:rPr>
              <a:t>/</a:t>
            </a:r>
          </a:p>
        </p:txBody>
      </p:sp>
    </p:spTree>
    <p:extLst>
      <p:ext uri="{BB962C8B-B14F-4D97-AF65-F5344CB8AC3E}">
        <p14:creationId xmlns:p14="http://schemas.microsoft.com/office/powerpoint/2010/main" val="3325437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200" dirty="0"/>
              <a:t>Today's Lab</a:t>
            </a:r>
          </a:p>
        </p:txBody>
      </p:sp>
      <p:sp>
        <p:nvSpPr>
          <p:cNvPr id="3" name="Content Placeholder 2"/>
          <p:cNvSpPr>
            <a:spLocks noGrp="1"/>
          </p:cNvSpPr>
          <p:nvPr>
            <p:ph idx="1"/>
          </p:nvPr>
        </p:nvSpPr>
        <p:spPr>
          <a:xfrm>
            <a:off x="680360" y="1644330"/>
            <a:ext cx="7783280" cy="4311970"/>
          </a:xfrm>
        </p:spPr>
        <p:txBody>
          <a:bodyPr>
            <a:noAutofit/>
          </a:bodyPr>
          <a:lstStyle/>
          <a:p>
            <a:r>
              <a:rPr lang="en-US" sz="2800" dirty="0">
                <a:solidFill>
                  <a:schemeClr val="bg1">
                    <a:lumMod val="85000"/>
                  </a:schemeClr>
                </a:solidFill>
              </a:rPr>
              <a:t>Genome assemblies using two assemblers:</a:t>
            </a:r>
          </a:p>
          <a:p>
            <a:pPr marL="857250" indent="-400050">
              <a:buFont typeface="+mj-lt"/>
              <a:buAutoNum type="arabicPeriod"/>
            </a:pPr>
            <a:r>
              <a:rPr lang="en-US" sz="2800" dirty="0">
                <a:solidFill>
                  <a:schemeClr val="bg1">
                    <a:lumMod val="85000"/>
                  </a:schemeClr>
                </a:solidFill>
              </a:rPr>
              <a:t>SOAPdenovo2</a:t>
            </a:r>
          </a:p>
          <a:p>
            <a:pPr marL="857250" indent="-400050">
              <a:buFont typeface="+mj-lt"/>
              <a:buAutoNum type="arabicPeriod"/>
            </a:pPr>
            <a:r>
              <a:rPr lang="en-US" sz="2800" dirty="0">
                <a:solidFill>
                  <a:schemeClr val="bg1">
                    <a:lumMod val="85000"/>
                  </a:schemeClr>
                </a:solidFill>
              </a:rPr>
              <a:t>DISCOVAR de novo</a:t>
            </a:r>
          </a:p>
          <a:p>
            <a:pPr>
              <a:lnSpc>
                <a:spcPct val="120000"/>
              </a:lnSpc>
            </a:pPr>
            <a:r>
              <a:rPr lang="en-US" sz="2800" dirty="0"/>
              <a:t>Long-read genome assemblies with </a:t>
            </a:r>
            <a:r>
              <a:rPr lang="en-US" sz="2800" dirty="0" err="1"/>
              <a:t>Canu</a:t>
            </a:r>
            <a:endParaRPr lang="en-US" sz="2800" dirty="0"/>
          </a:p>
          <a:p>
            <a:pPr>
              <a:lnSpc>
                <a:spcPct val="120000"/>
              </a:lnSpc>
            </a:pPr>
            <a:r>
              <a:rPr lang="en-US" sz="2800" dirty="0"/>
              <a:t>Assembly polishing (error correction) with long-read raw data (skipped)</a:t>
            </a:r>
          </a:p>
          <a:p>
            <a:pPr>
              <a:lnSpc>
                <a:spcPct val="120000"/>
              </a:lnSpc>
            </a:pPr>
            <a:r>
              <a:rPr lang="en-US" sz="2800" dirty="0"/>
              <a:t>Polishing with Illumina data</a:t>
            </a:r>
          </a:p>
          <a:p>
            <a:pPr marL="0" indent="0">
              <a:buNone/>
            </a:pPr>
            <a:endParaRPr lang="en-US" sz="2800" dirty="0"/>
          </a:p>
        </p:txBody>
      </p:sp>
    </p:spTree>
    <p:extLst>
      <p:ext uri="{BB962C8B-B14F-4D97-AF65-F5344CB8AC3E}">
        <p14:creationId xmlns:p14="http://schemas.microsoft.com/office/powerpoint/2010/main" val="3879090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sz="3200" dirty="0"/>
              <a:t>Today's Lab</a:t>
            </a:r>
          </a:p>
        </p:txBody>
      </p:sp>
      <p:sp>
        <p:nvSpPr>
          <p:cNvPr id="3" name="Content Placeholder 2"/>
          <p:cNvSpPr>
            <a:spLocks noGrp="1"/>
          </p:cNvSpPr>
          <p:nvPr>
            <p:ph idx="1"/>
          </p:nvPr>
        </p:nvSpPr>
        <p:spPr>
          <a:xfrm>
            <a:off x="680360" y="1644330"/>
            <a:ext cx="7783280" cy="4311970"/>
          </a:xfrm>
        </p:spPr>
        <p:txBody>
          <a:bodyPr>
            <a:noAutofit/>
          </a:bodyPr>
          <a:lstStyle/>
          <a:p>
            <a:r>
              <a:rPr lang="en-US" sz="2800" dirty="0"/>
              <a:t>Genome assemblies using two assemblers:</a:t>
            </a:r>
          </a:p>
          <a:p>
            <a:pPr marL="857250" indent="-400050">
              <a:buFont typeface="+mj-lt"/>
              <a:buAutoNum type="arabicPeriod"/>
            </a:pPr>
            <a:r>
              <a:rPr lang="en-US" sz="2800" dirty="0"/>
              <a:t>SOAPdenovo2</a:t>
            </a:r>
          </a:p>
          <a:p>
            <a:pPr marL="857250" indent="-400050">
              <a:buFont typeface="+mj-lt"/>
              <a:buAutoNum type="arabicPeriod"/>
            </a:pPr>
            <a:r>
              <a:rPr lang="en-US" sz="2800" dirty="0"/>
              <a:t>DISCOVAR de novo</a:t>
            </a:r>
          </a:p>
          <a:p>
            <a:pPr>
              <a:lnSpc>
                <a:spcPct val="120000"/>
              </a:lnSpc>
            </a:pPr>
            <a:r>
              <a:rPr lang="en-US" sz="2800" dirty="0"/>
              <a:t>Long-read genome assemblies with </a:t>
            </a:r>
            <a:r>
              <a:rPr lang="en-US" sz="2800" dirty="0" err="1"/>
              <a:t>Canu</a:t>
            </a:r>
            <a:endParaRPr lang="en-US" sz="2800" dirty="0"/>
          </a:p>
          <a:p>
            <a:pPr>
              <a:lnSpc>
                <a:spcPct val="120000"/>
              </a:lnSpc>
            </a:pPr>
            <a:r>
              <a:rPr lang="en-US" sz="2800" dirty="0"/>
              <a:t>Assembly polishing (error correction) with long-read raw data (skipped)</a:t>
            </a:r>
          </a:p>
          <a:p>
            <a:pPr>
              <a:lnSpc>
                <a:spcPct val="120000"/>
              </a:lnSpc>
            </a:pPr>
            <a:r>
              <a:rPr lang="en-US" sz="2800" dirty="0"/>
              <a:t>Polishing with Illumina data</a:t>
            </a:r>
          </a:p>
          <a:p>
            <a:pPr marL="0" indent="0">
              <a:buNone/>
            </a:pPr>
            <a:endParaRPr lang="en-US" sz="2800" dirty="0"/>
          </a:p>
        </p:txBody>
      </p:sp>
    </p:spTree>
    <p:extLst>
      <p:ext uri="{BB962C8B-B14F-4D97-AF65-F5344CB8AC3E}">
        <p14:creationId xmlns:p14="http://schemas.microsoft.com/office/powerpoint/2010/main" val="680636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a:t>
            </a:r>
          </a:p>
        </p:txBody>
      </p:sp>
      <p:sp>
        <p:nvSpPr>
          <p:cNvPr id="3" name="Content Placeholder 2"/>
          <p:cNvSpPr>
            <a:spLocks noGrp="1"/>
          </p:cNvSpPr>
          <p:nvPr>
            <p:ph idx="1"/>
          </p:nvPr>
        </p:nvSpPr>
        <p:spPr>
          <a:xfrm>
            <a:off x="439931" y="1287178"/>
            <a:ext cx="8229600" cy="4741288"/>
          </a:xfrm>
        </p:spPr>
        <p:txBody>
          <a:bodyPr/>
          <a:lstStyle/>
          <a:p>
            <a:r>
              <a:rPr lang="en-US" dirty="0" err="1"/>
              <a:t>PacBio</a:t>
            </a:r>
            <a:r>
              <a:rPr lang="en-US" dirty="0"/>
              <a:t> data</a:t>
            </a:r>
          </a:p>
          <a:p>
            <a:pPr marL="0" indent="0">
              <a:buNone/>
            </a:pPr>
            <a:r>
              <a:rPr lang="en-US" dirty="0"/>
              <a:t>/homes/liu3zhen/teaching/datasets/</a:t>
            </a:r>
            <a:r>
              <a:rPr lang="en-US" dirty="0" err="1"/>
              <a:t>assembly_canu</a:t>
            </a:r>
            <a:r>
              <a:rPr lang="en-US" dirty="0"/>
              <a:t>/</a:t>
            </a:r>
            <a:r>
              <a:rPr lang="en-US" dirty="0" err="1"/>
              <a:t>pacbio</a:t>
            </a:r>
            <a:endParaRPr lang="en-US" dirty="0"/>
          </a:p>
          <a:p>
            <a:pPr marL="457200" indent="-457200">
              <a:buFont typeface="+mj-lt"/>
              <a:buAutoNum type="arabicPeriod"/>
            </a:pPr>
            <a:r>
              <a:rPr lang="en-US" dirty="0"/>
              <a:t>pacbio_cmnHF4_1.fastq</a:t>
            </a:r>
          </a:p>
          <a:p>
            <a:pPr marL="457200" indent="-457200">
              <a:buFont typeface="+mj-lt"/>
              <a:buAutoNum type="arabicPeriod"/>
            </a:pPr>
            <a:r>
              <a:rPr lang="en-US" dirty="0"/>
              <a:t>pacbio_cmnHF4_2.fastq</a:t>
            </a:r>
          </a:p>
          <a:p>
            <a:pPr marL="457200" indent="-457200">
              <a:buFont typeface="+mj-lt"/>
              <a:buAutoNum type="arabicPeriod"/>
            </a:pPr>
            <a:r>
              <a:rPr lang="en-US" dirty="0"/>
              <a:t>pacbio_cmnHF4_3.fastq</a:t>
            </a:r>
          </a:p>
          <a:p>
            <a:endParaRPr lang="en-US" dirty="0"/>
          </a:p>
          <a:p>
            <a:r>
              <a:rPr lang="en-US" dirty="0" err="1"/>
              <a:t>Illumina</a:t>
            </a:r>
            <a:r>
              <a:rPr lang="en-US" dirty="0"/>
              <a:t> data</a:t>
            </a:r>
          </a:p>
          <a:p>
            <a:pPr marL="0" indent="0">
              <a:buNone/>
            </a:pPr>
            <a:r>
              <a:rPr lang="en-US" dirty="0"/>
              <a:t>/homes/liu3zhen/teaching/datasets/</a:t>
            </a:r>
            <a:r>
              <a:rPr lang="en-US" dirty="0" err="1"/>
              <a:t>assembly_canu</a:t>
            </a:r>
            <a:r>
              <a:rPr lang="en-US" dirty="0"/>
              <a:t>/</a:t>
            </a:r>
            <a:r>
              <a:rPr lang="en-US" dirty="0" err="1"/>
              <a:t>illumina</a:t>
            </a:r>
            <a:endParaRPr lang="en-US" dirty="0"/>
          </a:p>
          <a:p>
            <a:pPr marL="457200" indent="-457200">
              <a:buFont typeface="+mj-lt"/>
              <a:buAutoNum type="arabicPeriod"/>
            </a:pPr>
            <a:r>
              <a:rPr lang="en-US" dirty="0"/>
              <a:t>HF4.R1.pair.fq</a:t>
            </a:r>
          </a:p>
          <a:p>
            <a:pPr marL="457200" indent="-457200">
              <a:buFont typeface="+mj-lt"/>
              <a:buAutoNum type="arabicPeriod"/>
            </a:pPr>
            <a:r>
              <a:rPr lang="en-US" dirty="0"/>
              <a:t>HF4.R2.pair.fq</a:t>
            </a:r>
          </a:p>
        </p:txBody>
      </p:sp>
    </p:spTree>
    <p:extLst>
      <p:ext uri="{BB962C8B-B14F-4D97-AF65-F5344CB8AC3E}">
        <p14:creationId xmlns:p14="http://schemas.microsoft.com/office/powerpoint/2010/main" val="160659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38"/>
            <a:ext cx="8229600" cy="1023340"/>
          </a:xfrm>
        </p:spPr>
        <p:txBody>
          <a:bodyPr/>
          <a:lstStyle/>
          <a:p>
            <a:r>
              <a:rPr lang="en-US" dirty="0"/>
              <a:t>working directory</a:t>
            </a:r>
            <a:br>
              <a:rPr lang="en-US" dirty="0"/>
            </a:br>
            <a:r>
              <a:rPr lang="en-US" dirty="0"/>
              <a:t>- </a:t>
            </a:r>
            <a:r>
              <a:rPr lang="en-US" dirty="0" err="1"/>
              <a:t>canu</a:t>
            </a:r>
            <a:r>
              <a:rPr lang="en-US" dirty="0"/>
              <a:t> assembly</a:t>
            </a:r>
          </a:p>
        </p:txBody>
      </p:sp>
      <p:sp>
        <p:nvSpPr>
          <p:cNvPr id="3" name="Content Placeholder 2"/>
          <p:cNvSpPr>
            <a:spLocks noGrp="1"/>
          </p:cNvSpPr>
          <p:nvPr>
            <p:ph idx="1"/>
          </p:nvPr>
        </p:nvSpPr>
        <p:spPr>
          <a:xfrm>
            <a:off x="457200" y="2417675"/>
            <a:ext cx="8229600" cy="1615826"/>
          </a:xfrm>
        </p:spPr>
        <p:txBody>
          <a:bodyPr>
            <a:normAutofit/>
          </a:bodyPr>
          <a:lstStyle/>
          <a:p>
            <a:pPr marL="0" indent="0" algn="ctr">
              <a:buNone/>
            </a:pPr>
            <a:r>
              <a:rPr lang="en-US" sz="9600" dirty="0" err="1"/>
              <a:t>canu</a:t>
            </a:r>
            <a:endParaRPr lang="en-US" sz="9600" dirty="0"/>
          </a:p>
        </p:txBody>
      </p:sp>
    </p:spTree>
    <p:extLst>
      <p:ext uri="{BB962C8B-B14F-4D97-AF65-F5344CB8AC3E}">
        <p14:creationId xmlns:p14="http://schemas.microsoft.com/office/powerpoint/2010/main" val="200906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Canu</a:t>
            </a:r>
            <a:r>
              <a:rPr lang="en-US" dirty="0"/>
              <a:t> assembly</a:t>
            </a:r>
          </a:p>
        </p:txBody>
      </p:sp>
      <p:sp>
        <p:nvSpPr>
          <p:cNvPr id="3" name="Content Placeholder 2"/>
          <p:cNvSpPr>
            <a:spLocks noGrp="1"/>
          </p:cNvSpPr>
          <p:nvPr>
            <p:ph idx="1"/>
          </p:nvPr>
        </p:nvSpPr>
        <p:spPr>
          <a:xfrm>
            <a:off x="247874" y="1110634"/>
            <a:ext cx="8543761" cy="5159537"/>
          </a:xfrm>
        </p:spPr>
        <p:txBody>
          <a:bodyPr>
            <a:noAutofit/>
          </a:bodyPr>
          <a:lstStyle/>
          <a:p>
            <a:pPr marL="0" indent="0">
              <a:buNone/>
            </a:pPr>
            <a:r>
              <a:rPr lang="en-US" sz="2000" dirty="0">
                <a:latin typeface="Courier"/>
                <a:cs typeface="Courier"/>
              </a:rPr>
              <a:t>#!/bin/bash -l</a:t>
            </a:r>
          </a:p>
          <a:p>
            <a:pPr marL="0" indent="0">
              <a:buNone/>
            </a:pPr>
            <a:r>
              <a:rPr lang="en-US" sz="1300" dirty="0" err="1">
                <a:latin typeface="Courier"/>
                <a:cs typeface="Courier"/>
              </a:rPr>
              <a:t>indata</a:t>
            </a:r>
            <a:r>
              <a:rPr lang="en-US" sz="1300" dirty="0">
                <a:latin typeface="Courier"/>
                <a:cs typeface="Courier"/>
              </a:rPr>
              <a:t>=/homes/liu3zhen/teaching/datasets/</a:t>
            </a:r>
            <a:r>
              <a:rPr lang="en-US" sz="1300" dirty="0" err="1">
                <a:latin typeface="Courier"/>
                <a:cs typeface="Courier"/>
              </a:rPr>
              <a:t>assembly_canu</a:t>
            </a:r>
            <a:r>
              <a:rPr lang="en-US" sz="1300" dirty="0">
                <a:latin typeface="Courier"/>
                <a:cs typeface="Courier"/>
              </a:rPr>
              <a:t>/</a:t>
            </a:r>
            <a:r>
              <a:rPr lang="en-US" sz="1300" dirty="0" err="1">
                <a:latin typeface="Courier"/>
                <a:cs typeface="Courier"/>
              </a:rPr>
              <a:t>pacbio</a:t>
            </a:r>
            <a:r>
              <a:rPr lang="en-US" sz="1300" dirty="0">
                <a:latin typeface="Courier"/>
                <a:cs typeface="Courier"/>
              </a:rPr>
              <a:t>/pacbio_cmnHF4_1.fastq</a:t>
            </a:r>
          </a:p>
          <a:p>
            <a:pPr marL="0" indent="0">
              <a:buNone/>
            </a:pPr>
            <a:r>
              <a:rPr lang="en-US" sz="2000" dirty="0">
                <a:latin typeface="Courier"/>
                <a:cs typeface="Courier"/>
              </a:rPr>
              <a:t>out=cmnHF4</a:t>
            </a:r>
          </a:p>
          <a:p>
            <a:pPr marL="0" indent="0">
              <a:buNone/>
            </a:pPr>
            <a:endParaRPr lang="en-US" sz="2000" dirty="0">
              <a:latin typeface="Courier"/>
              <a:cs typeface="Courier"/>
            </a:endParaRPr>
          </a:p>
          <a:p>
            <a:pPr marL="0" indent="0">
              <a:buNone/>
            </a:pPr>
            <a:r>
              <a:rPr lang="en-US" sz="2000" dirty="0">
                <a:latin typeface="Courier"/>
                <a:cs typeface="Courier"/>
              </a:rPr>
              <a:t># load java</a:t>
            </a:r>
          </a:p>
          <a:p>
            <a:pPr marL="0" indent="0">
              <a:buNone/>
            </a:pPr>
            <a:r>
              <a:rPr lang="en-US" sz="2000" dirty="0">
                <a:latin typeface="Courier"/>
                <a:cs typeface="Courier"/>
              </a:rPr>
              <a:t>module load Java</a:t>
            </a:r>
          </a:p>
          <a:p>
            <a:pPr marL="0" indent="0">
              <a:buNone/>
            </a:pPr>
            <a:r>
              <a:rPr lang="en-US" sz="2000" dirty="0">
                <a:latin typeface="Courier"/>
                <a:cs typeface="Courier"/>
              </a:rPr>
              <a:t>module load </a:t>
            </a:r>
            <a:r>
              <a:rPr lang="en-US" sz="2000" dirty="0" err="1">
                <a:latin typeface="Courier"/>
                <a:cs typeface="Courier"/>
              </a:rPr>
              <a:t>gnuplot</a:t>
            </a:r>
            <a:endParaRPr lang="en-US" sz="2000" dirty="0">
              <a:latin typeface="Courier"/>
              <a:cs typeface="Courier"/>
            </a:endParaRPr>
          </a:p>
          <a:p>
            <a:pPr marL="0" indent="0">
              <a:buNone/>
            </a:pPr>
            <a:endParaRPr lang="en-US" sz="2000" dirty="0">
              <a:latin typeface="Courier"/>
              <a:cs typeface="Courier"/>
            </a:endParaRPr>
          </a:p>
          <a:p>
            <a:pPr marL="0" indent="0">
              <a:buNone/>
            </a:pPr>
            <a:r>
              <a:rPr lang="en-US" sz="2000" dirty="0">
                <a:latin typeface="Courier"/>
                <a:cs typeface="Courier"/>
              </a:rPr>
              <a:t># run </a:t>
            </a:r>
            <a:r>
              <a:rPr lang="en-US" sz="2000" dirty="0" err="1">
                <a:latin typeface="Courier"/>
                <a:cs typeface="Courier"/>
              </a:rPr>
              <a:t>canu</a:t>
            </a:r>
            <a:endParaRPr lang="en-US" sz="2000" dirty="0">
              <a:latin typeface="Courier"/>
              <a:cs typeface="Courier"/>
            </a:endParaRPr>
          </a:p>
          <a:p>
            <a:pPr marL="0" indent="0">
              <a:buNone/>
            </a:pPr>
            <a:r>
              <a:rPr lang="en-US" sz="2000" dirty="0" err="1">
                <a:latin typeface="Courier"/>
                <a:cs typeface="Courier"/>
              </a:rPr>
              <a:t>canu</a:t>
            </a:r>
            <a:r>
              <a:rPr lang="en-US" sz="2000" dirty="0">
                <a:latin typeface="Courier"/>
                <a:cs typeface="Courier"/>
              </a:rPr>
              <a:t> -d $out -p $out \</a:t>
            </a:r>
          </a:p>
          <a:p>
            <a:pPr marL="0" indent="0">
              <a:buNone/>
            </a:pPr>
            <a:r>
              <a:rPr lang="en-US" sz="2000" dirty="0">
                <a:latin typeface="Courier"/>
                <a:cs typeface="Courier"/>
              </a:rPr>
              <a:t>   </a:t>
            </a:r>
            <a:r>
              <a:rPr lang="en-US" sz="2000" dirty="0" err="1">
                <a:latin typeface="Courier"/>
                <a:cs typeface="Courier"/>
              </a:rPr>
              <a:t>genomeSize</a:t>
            </a:r>
            <a:r>
              <a:rPr lang="en-US" sz="2000" dirty="0">
                <a:latin typeface="Courier"/>
                <a:cs typeface="Courier"/>
              </a:rPr>
              <a:t>=3m \</a:t>
            </a:r>
          </a:p>
          <a:p>
            <a:pPr marL="0" indent="0">
              <a:buNone/>
            </a:pPr>
            <a:r>
              <a:rPr lang="en-US" sz="2000" dirty="0">
                <a:latin typeface="Courier"/>
                <a:cs typeface="Courier"/>
              </a:rPr>
              <a:t>   -</a:t>
            </a:r>
            <a:r>
              <a:rPr lang="en-US" sz="2000" dirty="0" err="1">
                <a:latin typeface="Courier"/>
                <a:cs typeface="Courier"/>
              </a:rPr>
              <a:t>gridOptions</a:t>
            </a:r>
            <a:r>
              <a:rPr lang="en-US" sz="2000" dirty="0">
                <a:latin typeface="Courier"/>
                <a:cs typeface="Courier"/>
              </a:rPr>
              <a:t>=" \</a:t>
            </a:r>
          </a:p>
          <a:p>
            <a:pPr marL="0" indent="0">
              <a:buNone/>
            </a:pPr>
            <a:r>
              <a:rPr lang="en-US" sz="2000" dirty="0">
                <a:latin typeface="Courier"/>
                <a:cs typeface="Courier"/>
              </a:rPr>
              <a:t>	--time=0-23:00:00" \</a:t>
            </a:r>
          </a:p>
          <a:p>
            <a:pPr marL="0" indent="0">
              <a:buNone/>
            </a:pPr>
            <a:r>
              <a:rPr lang="en-US" sz="2000" dirty="0">
                <a:latin typeface="Courier"/>
                <a:cs typeface="Courier"/>
              </a:rPr>
              <a:t>   -</a:t>
            </a:r>
            <a:r>
              <a:rPr lang="en-US" sz="2000" dirty="0" err="1">
                <a:latin typeface="Courier"/>
                <a:cs typeface="Courier"/>
              </a:rPr>
              <a:t>nanopore</a:t>
            </a:r>
            <a:r>
              <a:rPr lang="en-US" sz="2000" dirty="0">
                <a:latin typeface="Courier"/>
                <a:cs typeface="Courier"/>
              </a:rPr>
              <a:t>-raw $</a:t>
            </a:r>
            <a:r>
              <a:rPr lang="en-US" sz="2000" dirty="0" err="1">
                <a:latin typeface="Courier"/>
                <a:cs typeface="Courier"/>
              </a:rPr>
              <a:t>indata</a:t>
            </a:r>
            <a:endParaRPr lang="en-US" sz="2000" dirty="0">
              <a:latin typeface="Courier"/>
              <a:cs typeface="Courier"/>
            </a:endParaRPr>
          </a:p>
        </p:txBody>
      </p:sp>
    </p:spTree>
    <p:extLst>
      <p:ext uri="{BB962C8B-B14F-4D97-AF65-F5344CB8AC3E}">
        <p14:creationId xmlns:p14="http://schemas.microsoft.com/office/powerpoint/2010/main" val="1490288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a:t>canu</a:t>
            </a:r>
            <a:r>
              <a:rPr lang="en-US" sz="3200" dirty="0"/>
              <a:t> output</a:t>
            </a:r>
          </a:p>
        </p:txBody>
      </p:sp>
      <p:sp>
        <p:nvSpPr>
          <p:cNvPr id="3" name="Content Placeholder 2"/>
          <p:cNvSpPr>
            <a:spLocks noGrp="1"/>
          </p:cNvSpPr>
          <p:nvPr>
            <p:ph idx="1"/>
          </p:nvPr>
        </p:nvSpPr>
        <p:spPr>
          <a:xfrm>
            <a:off x="1048329" y="1394431"/>
            <a:ext cx="6241190" cy="1545175"/>
          </a:xfrm>
        </p:spPr>
        <p:txBody>
          <a:bodyPr>
            <a:normAutofit/>
          </a:bodyPr>
          <a:lstStyle/>
          <a:p>
            <a:pPr marL="457200" indent="-457200">
              <a:buFont typeface="+mj-lt"/>
              <a:buAutoNum type="arabicPeriod"/>
            </a:pPr>
            <a:r>
              <a:rPr lang="en-US" sz="2800" dirty="0"/>
              <a:t>cmnHF4.correctedReads.fasta.gz</a:t>
            </a:r>
          </a:p>
          <a:p>
            <a:pPr marL="457200" indent="-457200">
              <a:buFont typeface="+mj-lt"/>
              <a:buAutoNum type="arabicPeriod"/>
            </a:pPr>
            <a:r>
              <a:rPr lang="en-US" sz="2800" dirty="0"/>
              <a:t>cmnHF4.trimmedReads.fasta.gz</a:t>
            </a:r>
          </a:p>
          <a:p>
            <a:pPr marL="457200" indent="-457200">
              <a:buFont typeface="+mj-lt"/>
              <a:buAutoNum type="arabicPeriod"/>
            </a:pPr>
            <a:r>
              <a:rPr lang="en-US" sz="2800" dirty="0"/>
              <a:t>cmnHF4.contigs.fasta</a:t>
            </a:r>
          </a:p>
        </p:txBody>
      </p:sp>
      <p:sp>
        <p:nvSpPr>
          <p:cNvPr id="5" name="TextBox 4"/>
          <p:cNvSpPr txBox="1"/>
          <p:nvPr/>
        </p:nvSpPr>
        <p:spPr>
          <a:xfrm>
            <a:off x="674046" y="3198400"/>
            <a:ext cx="2717210" cy="584776"/>
          </a:xfrm>
          <a:prstGeom prst="rect">
            <a:avLst/>
          </a:prstGeom>
          <a:noFill/>
        </p:spPr>
        <p:txBody>
          <a:bodyPr wrap="none" rtlCol="0">
            <a:spAutoFit/>
          </a:bodyPr>
          <a:lstStyle/>
          <a:p>
            <a:r>
              <a:rPr lang="en-US" sz="3200" dirty="0"/>
              <a:t>cmnHF4.report</a:t>
            </a:r>
          </a:p>
        </p:txBody>
      </p:sp>
      <p:graphicFrame>
        <p:nvGraphicFramePr>
          <p:cNvPr id="6" name="Table 5"/>
          <p:cNvGraphicFramePr>
            <a:graphicFrameLocks noGrp="1"/>
          </p:cNvGraphicFramePr>
          <p:nvPr/>
        </p:nvGraphicFramePr>
        <p:xfrm>
          <a:off x="872397" y="3937319"/>
          <a:ext cx="7560967" cy="1135380"/>
        </p:xfrm>
        <a:graphic>
          <a:graphicData uri="http://schemas.openxmlformats.org/drawingml/2006/table">
            <a:tbl>
              <a:tblPr/>
              <a:tblGrid>
                <a:gridCol w="4449944">
                  <a:extLst>
                    <a:ext uri="{9D8B030D-6E8A-4147-A177-3AD203B41FA5}">
                      <a16:colId xmlns:a16="http://schemas.microsoft.com/office/drawing/2014/main" val="20000"/>
                    </a:ext>
                  </a:extLst>
                </a:gridCol>
                <a:gridCol w="3111023">
                  <a:extLst>
                    <a:ext uri="{9D8B030D-6E8A-4147-A177-3AD203B41FA5}">
                      <a16:colId xmlns:a16="http://schemas.microsoft.com/office/drawing/2014/main" val="20001"/>
                    </a:ext>
                  </a:extLst>
                </a:gridCol>
              </a:tblGrid>
              <a:tr h="190500">
                <a:tc gridSpan="2">
                  <a:txBody>
                    <a:bodyPr/>
                    <a:lstStyle/>
                    <a:p>
                      <a:pPr algn="l" fontAlgn="b"/>
                      <a:r>
                        <a:rPr lang="en-US" sz="2400" b="0" i="0" u="none" strike="noStrike" dirty="0">
                          <a:solidFill>
                            <a:srgbClr val="000000"/>
                          </a:solidFill>
                          <a:effectLst/>
                          <a:latin typeface="Calibri"/>
                        </a:rPr>
                        <a:t>3 sequences in the final</a:t>
                      </a:r>
                      <a:r>
                        <a:rPr lang="en-US" sz="2400" b="0" i="0" u="none" strike="noStrike" baseline="0" dirty="0">
                          <a:solidFill>
                            <a:srgbClr val="000000"/>
                          </a:solidFill>
                          <a:effectLst/>
                          <a:latin typeface="Calibri"/>
                        </a:rPr>
                        <a:t> assembly</a:t>
                      </a:r>
                      <a:endParaRPr lang="en-US" sz="2400" b="0" i="0" u="none" strike="noStrike" dirty="0">
                        <a:solidFill>
                          <a:srgbClr val="000000"/>
                        </a:solidFill>
                        <a:effectLst/>
                        <a:latin typeface="Calibri"/>
                      </a:endParaRPr>
                    </a:p>
                  </a:txBody>
                  <a:tcPr marL="12700" marR="12700" marT="12700" marB="0" anchor="b">
                    <a:lnL>
                      <a:noFill/>
                    </a:lnL>
                    <a:lnR>
                      <a:noFill/>
                    </a:lnR>
                    <a:lnT>
                      <a:noFill/>
                    </a:lnT>
                    <a:lnB w="12700" cap="flat" cmpd="sng" algn="ctr">
                      <a:solidFill>
                        <a:scrgbClr r="0" g="0" b="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0"/>
                  </a:ext>
                </a:extLst>
              </a:tr>
              <a:tr h="190500">
                <a:tc>
                  <a:txBody>
                    <a:bodyPr/>
                    <a:lstStyle/>
                    <a:p>
                      <a:pPr algn="l" fontAlgn="b"/>
                      <a:r>
                        <a:rPr lang="en-US" sz="2400" b="0" i="0" u="none" strike="noStrike" dirty="0">
                          <a:solidFill>
                            <a:srgbClr val="000000"/>
                          </a:solidFill>
                          <a:effectLst/>
                          <a:latin typeface="Calibri"/>
                        </a:rPr>
                        <a:t>Assembly total length</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400" b="0" i="0" u="none" strike="noStrike">
                          <a:solidFill>
                            <a:srgbClr val="000000"/>
                          </a:solidFill>
                          <a:effectLst/>
                          <a:latin typeface="Calibri"/>
                        </a:rPr>
                        <a:t> 3,055,565 </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l" fontAlgn="b"/>
                      <a:r>
                        <a:rPr lang="en-US" sz="2400" b="0" i="0" u="none" strike="noStrike" dirty="0">
                          <a:solidFill>
                            <a:srgbClr val="000000"/>
                          </a:solidFill>
                          <a:effectLst/>
                          <a:latin typeface="Calibri"/>
                        </a:rPr>
                        <a:t>NG50</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r" fontAlgn="b"/>
                      <a:r>
                        <a:rPr lang="en-US" sz="2400" b="0" i="0" u="none" strike="noStrike" dirty="0">
                          <a:solidFill>
                            <a:srgbClr val="000000"/>
                          </a:solidFill>
                          <a:effectLst/>
                          <a:latin typeface="Calibri"/>
                        </a:rPr>
                        <a:t> 2,148,232 </a:t>
                      </a:r>
                    </a:p>
                  </a:txBody>
                  <a:tcPr marL="12700" marR="12700" marT="12700" marB="0" anchor="b">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17483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615826"/>
          </a:xfrm>
        </p:spPr>
        <p:txBody>
          <a:bodyPr>
            <a:noAutofit/>
          </a:bodyPr>
          <a:lstStyle/>
          <a:p>
            <a:r>
              <a:rPr lang="en-US" sz="3200" dirty="0"/>
              <a:t>working directory</a:t>
            </a:r>
            <a:br>
              <a:rPr lang="en-US" sz="3200" dirty="0"/>
            </a:br>
            <a:r>
              <a:rPr lang="en-US" sz="3200" dirty="0"/>
              <a:t>- </a:t>
            </a:r>
            <a:r>
              <a:rPr lang="en-US" sz="3200" dirty="0" err="1"/>
              <a:t>Pilon</a:t>
            </a:r>
            <a:r>
              <a:rPr lang="en-US" sz="3200" dirty="0"/>
              <a:t> polishing</a:t>
            </a:r>
          </a:p>
        </p:txBody>
      </p:sp>
      <p:sp>
        <p:nvSpPr>
          <p:cNvPr id="3" name="Content Placeholder 2"/>
          <p:cNvSpPr>
            <a:spLocks noGrp="1"/>
          </p:cNvSpPr>
          <p:nvPr>
            <p:ph idx="1"/>
          </p:nvPr>
        </p:nvSpPr>
        <p:spPr>
          <a:xfrm>
            <a:off x="457200" y="2417675"/>
            <a:ext cx="8229600" cy="1615826"/>
          </a:xfrm>
        </p:spPr>
        <p:txBody>
          <a:bodyPr>
            <a:normAutofit/>
          </a:bodyPr>
          <a:lstStyle/>
          <a:p>
            <a:pPr marL="0" indent="0" algn="ctr">
              <a:buNone/>
            </a:pPr>
            <a:r>
              <a:rPr lang="en-US" sz="9600" dirty="0" err="1"/>
              <a:t>pilon</a:t>
            </a:r>
            <a:endParaRPr lang="en-US" sz="9600" dirty="0"/>
          </a:p>
        </p:txBody>
      </p:sp>
    </p:spTree>
    <p:extLst>
      <p:ext uri="{BB962C8B-B14F-4D97-AF65-F5344CB8AC3E}">
        <p14:creationId xmlns:p14="http://schemas.microsoft.com/office/powerpoint/2010/main" val="1722087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61333"/>
          </a:xfrm>
        </p:spPr>
        <p:txBody>
          <a:bodyPr/>
          <a:lstStyle/>
          <a:p>
            <a:r>
              <a:rPr lang="en-US" dirty="0"/>
              <a:t>Polishing with </a:t>
            </a:r>
            <a:r>
              <a:rPr lang="en-US" dirty="0" err="1"/>
              <a:t>Illumina</a:t>
            </a:r>
            <a:r>
              <a:rPr lang="en-US" dirty="0"/>
              <a:t> data –  </a:t>
            </a:r>
            <a:r>
              <a:rPr lang="en-US" dirty="0" err="1"/>
              <a:t>bwa</a:t>
            </a:r>
            <a:r>
              <a:rPr lang="en-US" dirty="0"/>
              <a:t> alignment (step 1)</a:t>
            </a:r>
          </a:p>
        </p:txBody>
      </p:sp>
      <p:sp>
        <p:nvSpPr>
          <p:cNvPr id="3" name="Content Placeholder 2"/>
          <p:cNvSpPr>
            <a:spLocks noGrp="1"/>
          </p:cNvSpPr>
          <p:nvPr>
            <p:ph idx="1"/>
          </p:nvPr>
        </p:nvSpPr>
        <p:spPr>
          <a:xfrm>
            <a:off x="234614" y="935972"/>
            <a:ext cx="8686800" cy="5584858"/>
          </a:xfrm>
        </p:spPr>
        <p:txBody>
          <a:bodyPr/>
          <a:lstStyle/>
          <a:p>
            <a:pPr marL="0" indent="0">
              <a:buNone/>
            </a:pPr>
            <a:r>
              <a:rPr lang="en-US" sz="1600" dirty="0">
                <a:latin typeface="Courier"/>
                <a:cs typeface="Courier"/>
              </a:rPr>
              <a:t>#!/bin/bash -l</a:t>
            </a:r>
          </a:p>
          <a:p>
            <a:pPr marL="0" indent="0">
              <a:buNone/>
            </a:pPr>
            <a:r>
              <a:rPr lang="en-US" sz="1600" dirty="0" err="1">
                <a:latin typeface="Courier"/>
                <a:cs typeface="Courier"/>
              </a:rPr>
              <a:t>asmpath</a:t>
            </a:r>
            <a:r>
              <a:rPr lang="en-US" sz="1600" dirty="0">
                <a:latin typeface="Courier"/>
                <a:cs typeface="Courier"/>
              </a:rPr>
              <a:t>=/homes/liu3zhen/teaching/datasets/</a:t>
            </a:r>
            <a:r>
              <a:rPr lang="en-US" sz="1600" dirty="0" err="1">
                <a:latin typeface="Courier"/>
                <a:cs typeface="Courier"/>
              </a:rPr>
              <a:t>assembly_canu</a:t>
            </a:r>
            <a:r>
              <a:rPr lang="en-US" sz="1600" dirty="0">
                <a:latin typeface="Courier"/>
                <a:cs typeface="Courier"/>
              </a:rPr>
              <a:t>/</a:t>
            </a:r>
            <a:r>
              <a:rPr lang="en-US" sz="1600" dirty="0" err="1">
                <a:latin typeface="Courier"/>
                <a:cs typeface="Courier"/>
              </a:rPr>
              <a:t>canu</a:t>
            </a:r>
            <a:r>
              <a:rPr lang="en-US" sz="1600" dirty="0">
                <a:latin typeface="Courier"/>
                <a:cs typeface="Courier"/>
              </a:rPr>
              <a:t>/cmnHF4/</a:t>
            </a:r>
          </a:p>
          <a:p>
            <a:pPr marL="0" indent="0">
              <a:buNone/>
            </a:pPr>
            <a:r>
              <a:rPr lang="en-US" sz="1600" dirty="0" err="1">
                <a:latin typeface="Courier"/>
                <a:cs typeface="Courier"/>
              </a:rPr>
              <a:t>asm</a:t>
            </a:r>
            <a:r>
              <a:rPr lang="en-US" sz="1600" dirty="0">
                <a:latin typeface="Courier"/>
                <a:cs typeface="Courier"/>
              </a:rPr>
              <a:t>=cmnHF4.contigs.fasta</a:t>
            </a:r>
          </a:p>
          <a:p>
            <a:pPr marL="0" indent="0">
              <a:buNone/>
            </a:pPr>
            <a:r>
              <a:rPr lang="en-US" sz="1400" dirty="0">
                <a:latin typeface="Courier"/>
                <a:cs typeface="Courier"/>
              </a:rPr>
              <a:t>pe1=/homes/liu3zhen/teaching/datasets/</a:t>
            </a:r>
            <a:r>
              <a:rPr lang="en-US" sz="1400" dirty="0" err="1">
                <a:latin typeface="Courier"/>
                <a:cs typeface="Courier"/>
              </a:rPr>
              <a:t>assembly_canu</a:t>
            </a:r>
            <a:r>
              <a:rPr lang="en-US" sz="1400" dirty="0">
                <a:latin typeface="Courier"/>
                <a:cs typeface="Courier"/>
              </a:rPr>
              <a:t>/</a:t>
            </a:r>
            <a:r>
              <a:rPr lang="en-US" sz="1400" dirty="0" err="1">
                <a:latin typeface="Courier"/>
                <a:cs typeface="Courier"/>
              </a:rPr>
              <a:t>illumina</a:t>
            </a:r>
            <a:r>
              <a:rPr lang="en-US" sz="1400" dirty="0">
                <a:latin typeface="Courier"/>
                <a:cs typeface="Courier"/>
              </a:rPr>
              <a:t>/HF4.R1.pair.fq</a:t>
            </a:r>
          </a:p>
          <a:p>
            <a:pPr marL="0" indent="0">
              <a:buNone/>
            </a:pPr>
            <a:r>
              <a:rPr lang="en-US" sz="1400" dirty="0">
                <a:latin typeface="Courier"/>
                <a:cs typeface="Courier"/>
              </a:rPr>
              <a:t>pe2=/homes/liu3zhen/teaching/datasets/</a:t>
            </a:r>
            <a:r>
              <a:rPr lang="en-US" sz="1400" dirty="0" err="1">
                <a:latin typeface="Courier"/>
                <a:cs typeface="Courier"/>
              </a:rPr>
              <a:t>assembly_canu</a:t>
            </a:r>
            <a:r>
              <a:rPr lang="en-US" sz="1400" dirty="0">
                <a:latin typeface="Courier"/>
                <a:cs typeface="Courier"/>
              </a:rPr>
              <a:t>/</a:t>
            </a:r>
            <a:r>
              <a:rPr lang="en-US" sz="1400" dirty="0" err="1">
                <a:latin typeface="Courier"/>
                <a:cs typeface="Courier"/>
              </a:rPr>
              <a:t>illumina</a:t>
            </a:r>
            <a:r>
              <a:rPr lang="en-US" sz="1400" dirty="0">
                <a:latin typeface="Courier"/>
                <a:cs typeface="Courier"/>
              </a:rPr>
              <a:t>/HF4.R2.pair.fq</a:t>
            </a:r>
          </a:p>
          <a:p>
            <a:pPr marL="0" indent="0">
              <a:buNone/>
            </a:pPr>
            <a:r>
              <a:rPr lang="en-US" sz="1600" dirty="0">
                <a:latin typeface="Courier"/>
                <a:cs typeface="Courier"/>
              </a:rPr>
              <a:t>out=HF4aln</a:t>
            </a:r>
          </a:p>
          <a:p>
            <a:pPr marL="0" indent="0">
              <a:buNone/>
            </a:pPr>
            <a:endParaRPr lang="en-US" sz="1600" dirty="0">
              <a:latin typeface="Courier"/>
              <a:cs typeface="Courier"/>
            </a:endParaRPr>
          </a:p>
          <a:p>
            <a:pPr marL="0" indent="0">
              <a:buNone/>
            </a:pPr>
            <a:r>
              <a:rPr lang="en-US" sz="1600" dirty="0">
                <a:latin typeface="Courier"/>
                <a:cs typeface="Courier"/>
              </a:rPr>
              <a:t># index</a:t>
            </a:r>
          </a:p>
          <a:p>
            <a:pPr marL="0" indent="0">
              <a:buNone/>
            </a:pPr>
            <a:r>
              <a:rPr lang="en-US" sz="1600" dirty="0" err="1">
                <a:latin typeface="Courier"/>
                <a:cs typeface="Courier"/>
              </a:rPr>
              <a:t>ln</a:t>
            </a:r>
            <a:r>
              <a:rPr lang="en-US" sz="1600" dirty="0">
                <a:latin typeface="Courier"/>
                <a:cs typeface="Courier"/>
              </a:rPr>
              <a:t> -s $</a:t>
            </a:r>
            <a:r>
              <a:rPr lang="en-US" sz="1600" dirty="0" err="1">
                <a:latin typeface="Courier"/>
                <a:cs typeface="Courier"/>
              </a:rPr>
              <a:t>asmpath</a:t>
            </a:r>
            <a:r>
              <a:rPr lang="en-US" sz="1600" dirty="0">
                <a:latin typeface="Courier"/>
                <a:cs typeface="Courier"/>
              </a:rPr>
              <a:t>/$</a:t>
            </a:r>
            <a:r>
              <a:rPr lang="en-US" sz="1600" dirty="0" err="1">
                <a:latin typeface="Courier"/>
                <a:cs typeface="Courier"/>
              </a:rPr>
              <a:t>asm</a:t>
            </a:r>
            <a:r>
              <a:rPr lang="en-US" sz="1600" dirty="0">
                <a:latin typeface="Courier"/>
                <a:cs typeface="Courier"/>
              </a:rPr>
              <a:t> .</a:t>
            </a:r>
          </a:p>
          <a:p>
            <a:pPr marL="0" indent="0">
              <a:buNone/>
            </a:pPr>
            <a:r>
              <a:rPr lang="en-US" sz="1600" dirty="0" err="1">
                <a:latin typeface="Courier"/>
                <a:cs typeface="Courier"/>
              </a:rPr>
              <a:t>bwa</a:t>
            </a:r>
            <a:r>
              <a:rPr lang="en-US" sz="1600" dirty="0">
                <a:latin typeface="Courier"/>
                <a:cs typeface="Courier"/>
              </a:rPr>
              <a:t> index $</a:t>
            </a:r>
            <a:r>
              <a:rPr lang="en-US" sz="1600" dirty="0" err="1">
                <a:latin typeface="Courier"/>
                <a:cs typeface="Courier"/>
              </a:rPr>
              <a:t>asm</a:t>
            </a: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 alignment</a:t>
            </a:r>
          </a:p>
          <a:p>
            <a:pPr marL="0" indent="0">
              <a:buNone/>
            </a:pPr>
            <a:r>
              <a:rPr lang="en-US" sz="1600" dirty="0" err="1">
                <a:latin typeface="Courier"/>
                <a:cs typeface="Courier"/>
              </a:rPr>
              <a:t>bwa</a:t>
            </a:r>
            <a:r>
              <a:rPr lang="en-US" sz="1600" dirty="0">
                <a:latin typeface="Courier"/>
                <a:cs typeface="Courier"/>
              </a:rPr>
              <a:t> </a:t>
            </a:r>
            <a:r>
              <a:rPr lang="en-US" sz="1600" dirty="0" err="1">
                <a:latin typeface="Courier"/>
                <a:cs typeface="Courier"/>
              </a:rPr>
              <a:t>mem</a:t>
            </a:r>
            <a:r>
              <a:rPr lang="en-US" sz="1600" dirty="0">
                <a:latin typeface="Courier"/>
                <a:cs typeface="Courier"/>
              </a:rPr>
              <a:t> $</a:t>
            </a:r>
            <a:r>
              <a:rPr lang="en-US" sz="1600" dirty="0" err="1">
                <a:latin typeface="Courier"/>
                <a:cs typeface="Courier"/>
              </a:rPr>
              <a:t>asm</a:t>
            </a:r>
            <a:r>
              <a:rPr lang="en-US" sz="1600" dirty="0">
                <a:latin typeface="Courier"/>
                <a:cs typeface="Courier"/>
              </a:rPr>
              <a:t> $pe1 $pe2 &gt; $</a:t>
            </a:r>
            <a:r>
              <a:rPr lang="en-US" sz="1600" dirty="0" err="1">
                <a:latin typeface="Courier"/>
                <a:cs typeface="Courier"/>
              </a:rPr>
              <a:t>out.sam</a:t>
            </a:r>
            <a:endParaRPr lang="en-US" sz="1600" dirty="0">
              <a:latin typeface="Courier"/>
              <a:cs typeface="Courier"/>
            </a:endParaRPr>
          </a:p>
          <a:p>
            <a:pPr marL="0" indent="0">
              <a:buNone/>
            </a:pPr>
            <a:endParaRPr lang="en-US" sz="1600" dirty="0">
              <a:latin typeface="Courier"/>
              <a:cs typeface="Courier"/>
            </a:endParaRPr>
          </a:p>
          <a:p>
            <a:pPr marL="0" indent="0">
              <a:buNone/>
            </a:pPr>
            <a:r>
              <a:rPr lang="en-US" sz="1600" dirty="0">
                <a:latin typeface="Courier"/>
                <a:cs typeface="Courier"/>
              </a:rPr>
              <a:t># sam2bam</a:t>
            </a:r>
          </a:p>
          <a:p>
            <a:pPr marL="0" indent="0">
              <a:buNone/>
            </a:pPr>
            <a:r>
              <a:rPr lang="en-US" sz="1600" dirty="0">
                <a:latin typeface="Courier"/>
                <a:cs typeface="Courier"/>
              </a:rPr>
              <a:t>module load </a:t>
            </a:r>
            <a:r>
              <a:rPr lang="en-US" sz="1600" dirty="0" err="1">
                <a:latin typeface="Courier"/>
                <a:cs typeface="Courier"/>
              </a:rPr>
              <a:t>SAMtools</a:t>
            </a:r>
            <a:endParaRPr lang="en-US" sz="1600" dirty="0">
              <a:latin typeface="Courier"/>
              <a:cs typeface="Courier"/>
            </a:endParaRPr>
          </a:p>
          <a:p>
            <a:pPr marL="0" indent="0">
              <a:buNone/>
            </a:pPr>
            <a:r>
              <a:rPr lang="en-US" sz="1600" dirty="0" err="1">
                <a:latin typeface="Courier"/>
                <a:cs typeface="Courier"/>
              </a:rPr>
              <a:t>samtools</a:t>
            </a:r>
            <a:r>
              <a:rPr lang="en-US" sz="1600" dirty="0">
                <a:latin typeface="Courier"/>
                <a:cs typeface="Courier"/>
              </a:rPr>
              <a:t> view -b $</a:t>
            </a:r>
            <a:r>
              <a:rPr lang="en-US" sz="1600" dirty="0" err="1">
                <a:latin typeface="Courier"/>
                <a:cs typeface="Courier"/>
              </a:rPr>
              <a:t>out.sam</a:t>
            </a:r>
            <a:r>
              <a:rPr lang="en-US" sz="1600" dirty="0">
                <a:latin typeface="Courier"/>
                <a:cs typeface="Courier"/>
              </a:rPr>
              <a:t> -o $</a:t>
            </a:r>
            <a:r>
              <a:rPr lang="en-US" sz="1600" dirty="0" err="1">
                <a:latin typeface="Courier"/>
                <a:cs typeface="Courier"/>
              </a:rPr>
              <a:t>out.bam</a:t>
            </a:r>
            <a:endParaRPr lang="en-US" sz="1600" dirty="0">
              <a:latin typeface="Courier"/>
              <a:cs typeface="Courier"/>
            </a:endParaRPr>
          </a:p>
          <a:p>
            <a:pPr marL="0" indent="0">
              <a:buNone/>
            </a:pPr>
            <a:r>
              <a:rPr lang="en-US" sz="1600" dirty="0" err="1">
                <a:latin typeface="Courier"/>
                <a:cs typeface="Courier"/>
              </a:rPr>
              <a:t>samtools</a:t>
            </a:r>
            <a:r>
              <a:rPr lang="en-US" sz="1600" dirty="0">
                <a:latin typeface="Courier"/>
                <a:cs typeface="Courier"/>
              </a:rPr>
              <a:t> sort $</a:t>
            </a:r>
            <a:r>
              <a:rPr lang="en-US" sz="1600" dirty="0" err="1">
                <a:latin typeface="Courier"/>
                <a:cs typeface="Courier"/>
              </a:rPr>
              <a:t>out.bam</a:t>
            </a:r>
            <a:r>
              <a:rPr lang="en-US" sz="1600" dirty="0">
                <a:latin typeface="Courier"/>
                <a:cs typeface="Courier"/>
              </a:rPr>
              <a:t> -o $</a:t>
            </a:r>
            <a:r>
              <a:rPr lang="en-US" sz="1600" dirty="0" err="1">
                <a:latin typeface="Courier"/>
                <a:cs typeface="Courier"/>
              </a:rPr>
              <a:t>out.sort.bam</a:t>
            </a:r>
            <a:endParaRPr lang="en-US" sz="1600" dirty="0">
              <a:latin typeface="Courier"/>
              <a:cs typeface="Courier"/>
            </a:endParaRPr>
          </a:p>
          <a:p>
            <a:pPr marL="0" indent="0">
              <a:buNone/>
            </a:pPr>
            <a:r>
              <a:rPr lang="en-US" sz="1600" dirty="0" err="1">
                <a:latin typeface="Courier"/>
                <a:cs typeface="Courier"/>
              </a:rPr>
              <a:t>samtools</a:t>
            </a:r>
            <a:r>
              <a:rPr lang="en-US" sz="1600" dirty="0">
                <a:latin typeface="Courier"/>
                <a:cs typeface="Courier"/>
              </a:rPr>
              <a:t> index $</a:t>
            </a:r>
            <a:r>
              <a:rPr lang="en-US" sz="1600" dirty="0" err="1">
                <a:latin typeface="Courier"/>
                <a:cs typeface="Courier"/>
              </a:rPr>
              <a:t>out.sort.bam</a:t>
            </a:r>
            <a:endParaRPr lang="en-US" sz="1600" dirty="0">
              <a:latin typeface="Courier"/>
              <a:cs typeface="Courier"/>
            </a:endParaRPr>
          </a:p>
        </p:txBody>
      </p:sp>
    </p:spTree>
    <p:extLst>
      <p:ext uri="{BB962C8B-B14F-4D97-AF65-F5344CB8AC3E}">
        <p14:creationId xmlns:p14="http://schemas.microsoft.com/office/powerpoint/2010/main" val="294367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84876"/>
            <a:ext cx="8229600" cy="3695382"/>
          </a:xfrm>
        </p:spPr>
        <p:txBody>
          <a:bodyPr/>
          <a:lstStyle/>
          <a:p>
            <a:pPr marL="0" indent="0">
              <a:buNone/>
            </a:pPr>
            <a:r>
              <a:rPr lang="en-US" dirty="0">
                <a:latin typeface="Courier"/>
                <a:cs typeface="Courier"/>
              </a:rPr>
              <a:t>#!/bin/bash -l</a:t>
            </a:r>
          </a:p>
          <a:p>
            <a:pPr marL="0" indent="0">
              <a:buNone/>
            </a:pPr>
            <a:r>
              <a:rPr lang="en-US" dirty="0" err="1">
                <a:latin typeface="Courier"/>
                <a:cs typeface="Courier"/>
              </a:rPr>
              <a:t>asm</a:t>
            </a:r>
            <a:r>
              <a:rPr lang="en-US" dirty="0">
                <a:latin typeface="Courier"/>
                <a:cs typeface="Courier"/>
              </a:rPr>
              <a:t>=../</a:t>
            </a:r>
            <a:r>
              <a:rPr lang="en-US" dirty="0" err="1">
                <a:latin typeface="Courier"/>
                <a:cs typeface="Courier"/>
              </a:rPr>
              <a:t>canu</a:t>
            </a:r>
            <a:r>
              <a:rPr lang="en-US" dirty="0">
                <a:latin typeface="Courier"/>
                <a:cs typeface="Courier"/>
              </a:rPr>
              <a:t>/cmnHF4/cmnHF4.contigs.fasta</a:t>
            </a:r>
          </a:p>
          <a:p>
            <a:pPr marL="0" indent="0">
              <a:buNone/>
            </a:pPr>
            <a:r>
              <a:rPr lang="en-US" dirty="0">
                <a:latin typeface="Courier"/>
                <a:cs typeface="Courier"/>
              </a:rPr>
              <a:t>module load Java</a:t>
            </a:r>
          </a:p>
          <a:p>
            <a:pPr marL="0" indent="0">
              <a:buNone/>
            </a:pPr>
            <a:r>
              <a:rPr lang="en-US" dirty="0">
                <a:latin typeface="Courier"/>
                <a:cs typeface="Courier"/>
              </a:rPr>
              <a:t>java -jar ~/software/</a:t>
            </a:r>
            <a:r>
              <a:rPr lang="en-US" dirty="0" err="1">
                <a:latin typeface="Courier"/>
                <a:cs typeface="Courier"/>
              </a:rPr>
              <a:t>pilon</a:t>
            </a:r>
            <a:r>
              <a:rPr lang="en-US" dirty="0">
                <a:latin typeface="Courier"/>
                <a:cs typeface="Courier"/>
              </a:rPr>
              <a:t>/pilon-1.23.jar \</a:t>
            </a:r>
          </a:p>
          <a:p>
            <a:pPr marL="0" indent="0">
              <a:buNone/>
            </a:pPr>
            <a:r>
              <a:rPr lang="en-US" dirty="0">
                <a:latin typeface="Courier"/>
                <a:cs typeface="Courier"/>
              </a:rPr>
              <a:t>  --genome $</a:t>
            </a:r>
            <a:r>
              <a:rPr lang="en-US" dirty="0" err="1">
                <a:latin typeface="Courier"/>
                <a:cs typeface="Courier"/>
              </a:rPr>
              <a:t>asm</a:t>
            </a:r>
            <a:r>
              <a:rPr lang="en-US" dirty="0">
                <a:latin typeface="Courier"/>
                <a:cs typeface="Courier"/>
              </a:rPr>
              <a:t> \</a:t>
            </a:r>
          </a:p>
          <a:p>
            <a:pPr marL="0" indent="0">
              <a:buNone/>
            </a:pPr>
            <a:r>
              <a:rPr lang="en-US" dirty="0">
                <a:latin typeface="Courier"/>
                <a:cs typeface="Courier"/>
              </a:rPr>
              <a:t>  --frags HF4aln.sort.bam \</a:t>
            </a:r>
          </a:p>
          <a:p>
            <a:pPr marL="0" indent="0">
              <a:buNone/>
            </a:pPr>
            <a:r>
              <a:rPr lang="en-US" dirty="0">
                <a:latin typeface="Courier"/>
                <a:cs typeface="Courier"/>
              </a:rPr>
              <a:t>  --output HF4polished \</a:t>
            </a:r>
          </a:p>
          <a:p>
            <a:pPr marL="0" indent="0">
              <a:buNone/>
            </a:pPr>
            <a:r>
              <a:rPr lang="en-US" dirty="0">
                <a:latin typeface="Courier"/>
                <a:cs typeface="Courier"/>
              </a:rPr>
              <a:t>  --changes --</a:t>
            </a:r>
            <a:r>
              <a:rPr lang="en-US" dirty="0" err="1">
                <a:latin typeface="Courier"/>
                <a:cs typeface="Courier"/>
              </a:rPr>
              <a:t>outdir</a:t>
            </a:r>
            <a:r>
              <a:rPr lang="en-US" dirty="0">
                <a:latin typeface="Courier"/>
                <a:cs typeface="Courier"/>
              </a:rPr>
              <a:t> . &gt;pilon1.log</a:t>
            </a:r>
          </a:p>
        </p:txBody>
      </p:sp>
      <p:sp>
        <p:nvSpPr>
          <p:cNvPr id="4" name="Title 1"/>
          <p:cNvSpPr txBox="1">
            <a:spLocks/>
          </p:cNvSpPr>
          <p:nvPr/>
        </p:nvSpPr>
        <p:spPr>
          <a:xfrm>
            <a:off x="457200" y="274638"/>
            <a:ext cx="8229600" cy="66133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2800" kern="1200">
                <a:solidFill>
                  <a:schemeClr val="tx1"/>
                </a:solidFill>
                <a:latin typeface="+mj-lt"/>
                <a:ea typeface="+mj-ea"/>
                <a:cs typeface="+mj-cs"/>
              </a:defRPr>
            </a:lvl1pPr>
          </a:lstStyle>
          <a:p>
            <a:r>
              <a:rPr lang="en-US" dirty="0"/>
              <a:t>Polishing with </a:t>
            </a:r>
            <a:r>
              <a:rPr lang="en-US" dirty="0" err="1"/>
              <a:t>Illumina</a:t>
            </a:r>
            <a:r>
              <a:rPr lang="en-US" dirty="0"/>
              <a:t> data –  </a:t>
            </a:r>
            <a:r>
              <a:rPr lang="en-US" dirty="0" err="1"/>
              <a:t>Pilon</a:t>
            </a:r>
            <a:r>
              <a:rPr lang="en-US" dirty="0"/>
              <a:t> polishing (step 2)</a:t>
            </a:r>
          </a:p>
        </p:txBody>
      </p:sp>
    </p:spTree>
    <p:extLst>
      <p:ext uri="{BB962C8B-B14F-4D97-AF65-F5344CB8AC3E}">
        <p14:creationId xmlns:p14="http://schemas.microsoft.com/office/powerpoint/2010/main" val="11243100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72446"/>
            <a:ext cx="8229600" cy="4974586"/>
          </a:xfrm>
        </p:spPr>
        <p:txBody>
          <a:bodyPr/>
          <a:lstStyle/>
          <a:p>
            <a:pPr marL="0" indent="0">
              <a:buNone/>
            </a:pPr>
            <a:r>
              <a:rPr lang="en-US" dirty="0">
                <a:latin typeface="Courier"/>
                <a:cs typeface="Courier"/>
              </a:rPr>
              <a:t>#!/bin/bash -l</a:t>
            </a:r>
          </a:p>
          <a:p>
            <a:pPr marL="0" indent="0">
              <a:buNone/>
            </a:pPr>
            <a:r>
              <a:rPr lang="en-US" dirty="0" err="1">
                <a:latin typeface="Courier"/>
                <a:cs typeface="Courier"/>
              </a:rPr>
              <a:t>asm</a:t>
            </a:r>
            <a:r>
              <a:rPr lang="en-US" dirty="0">
                <a:latin typeface="Courier"/>
                <a:cs typeface="Courier"/>
              </a:rPr>
              <a:t>=../</a:t>
            </a:r>
            <a:r>
              <a:rPr lang="en-US" dirty="0" err="1">
                <a:latin typeface="Courier"/>
                <a:cs typeface="Courier"/>
              </a:rPr>
              <a:t>canu</a:t>
            </a:r>
            <a:r>
              <a:rPr lang="en-US" dirty="0">
                <a:latin typeface="Courier"/>
                <a:cs typeface="Courier"/>
              </a:rPr>
              <a:t>/cmnHF4/cmnHF4.contigs.fasta</a:t>
            </a:r>
          </a:p>
          <a:p>
            <a:pPr marL="0" indent="0">
              <a:buNone/>
            </a:pPr>
            <a:r>
              <a:rPr lang="en-US" dirty="0">
                <a:latin typeface="Courier"/>
                <a:cs typeface="Courier"/>
              </a:rPr>
              <a:t>module load Java</a:t>
            </a:r>
          </a:p>
          <a:p>
            <a:pPr marL="0" indent="0">
              <a:buNone/>
            </a:pPr>
            <a:r>
              <a:rPr lang="en-US" dirty="0">
                <a:latin typeface="Courier"/>
                <a:cs typeface="Courier"/>
              </a:rPr>
              <a:t>java -jar ~/software/</a:t>
            </a:r>
            <a:r>
              <a:rPr lang="en-US" dirty="0" err="1">
                <a:latin typeface="Courier"/>
                <a:cs typeface="Courier"/>
              </a:rPr>
              <a:t>pilon</a:t>
            </a:r>
            <a:r>
              <a:rPr lang="en-US" dirty="0">
                <a:latin typeface="Courier"/>
                <a:cs typeface="Courier"/>
              </a:rPr>
              <a:t>/pilon-1.23.jar \</a:t>
            </a:r>
          </a:p>
          <a:p>
            <a:pPr marL="0" indent="0">
              <a:buNone/>
            </a:pPr>
            <a:r>
              <a:rPr lang="en-US" dirty="0">
                <a:latin typeface="Courier"/>
                <a:cs typeface="Courier"/>
              </a:rPr>
              <a:t>  --genome $</a:t>
            </a:r>
            <a:r>
              <a:rPr lang="en-US" dirty="0" err="1">
                <a:latin typeface="Courier"/>
                <a:cs typeface="Courier"/>
              </a:rPr>
              <a:t>asm</a:t>
            </a:r>
            <a:r>
              <a:rPr lang="en-US" dirty="0">
                <a:latin typeface="Courier"/>
                <a:cs typeface="Courier"/>
              </a:rPr>
              <a:t> \</a:t>
            </a:r>
          </a:p>
          <a:p>
            <a:pPr marL="0" indent="0">
              <a:buNone/>
            </a:pPr>
            <a:r>
              <a:rPr lang="en-US" dirty="0">
                <a:latin typeface="Courier"/>
                <a:cs typeface="Courier"/>
              </a:rPr>
              <a:t>  --frags HF4aln.sort.bam \</a:t>
            </a:r>
          </a:p>
          <a:p>
            <a:pPr marL="0" indent="0">
              <a:buNone/>
            </a:pPr>
            <a:r>
              <a:rPr lang="en-US" dirty="0">
                <a:latin typeface="Courier"/>
                <a:cs typeface="Courier"/>
              </a:rPr>
              <a:t>  --output HF4polished \</a:t>
            </a:r>
          </a:p>
          <a:p>
            <a:pPr marL="0" indent="0">
              <a:buNone/>
            </a:pPr>
            <a:r>
              <a:rPr lang="en-US" dirty="0">
                <a:latin typeface="Courier"/>
                <a:cs typeface="Courier"/>
              </a:rPr>
              <a:t>	--</a:t>
            </a:r>
            <a:r>
              <a:rPr lang="en-US" dirty="0" err="1">
                <a:latin typeface="Courier"/>
                <a:cs typeface="Courier"/>
              </a:rPr>
              <a:t>minmq</a:t>
            </a:r>
            <a:r>
              <a:rPr lang="en-US" dirty="0">
                <a:latin typeface="Courier"/>
                <a:cs typeface="Courier"/>
              </a:rPr>
              <a:t> 30 --</a:t>
            </a:r>
            <a:r>
              <a:rPr lang="en-US" dirty="0" err="1">
                <a:latin typeface="Courier"/>
                <a:cs typeface="Courier"/>
              </a:rPr>
              <a:t>minqual</a:t>
            </a:r>
            <a:r>
              <a:rPr lang="en-US" dirty="0">
                <a:latin typeface="Courier"/>
                <a:cs typeface="Courier"/>
              </a:rPr>
              <a:t> 15 \</a:t>
            </a:r>
          </a:p>
          <a:p>
            <a:pPr marL="0" indent="0">
              <a:buNone/>
            </a:pPr>
            <a:r>
              <a:rPr lang="en-US" dirty="0">
                <a:latin typeface="Courier"/>
                <a:cs typeface="Courier"/>
              </a:rPr>
              <a:t>	--threads 1 \</a:t>
            </a:r>
          </a:p>
          <a:p>
            <a:pPr marL="0" indent="0">
              <a:buNone/>
            </a:pPr>
            <a:r>
              <a:rPr lang="en-US" dirty="0">
                <a:latin typeface="Courier"/>
                <a:cs typeface="Courier"/>
              </a:rPr>
              <a:t>	--changes \</a:t>
            </a:r>
          </a:p>
          <a:p>
            <a:pPr marL="0" indent="0">
              <a:buNone/>
            </a:pPr>
            <a:r>
              <a:rPr lang="en-US" dirty="0">
                <a:latin typeface="Courier"/>
                <a:cs typeface="Courier"/>
              </a:rPr>
              <a:t>  --</a:t>
            </a:r>
            <a:r>
              <a:rPr lang="en-US" dirty="0" err="1">
                <a:latin typeface="Courier"/>
                <a:cs typeface="Courier"/>
              </a:rPr>
              <a:t>outdir</a:t>
            </a:r>
            <a:r>
              <a:rPr lang="en-US" dirty="0">
                <a:latin typeface="Courier"/>
                <a:cs typeface="Courier"/>
              </a:rPr>
              <a:t> . &gt;pilon2.log</a:t>
            </a:r>
          </a:p>
          <a:p>
            <a:pPr marL="0" indent="0">
              <a:buNone/>
            </a:pPr>
            <a:endParaRPr lang="en-US" dirty="0">
              <a:latin typeface="Courier"/>
              <a:cs typeface="Courier"/>
            </a:endParaRPr>
          </a:p>
        </p:txBody>
      </p:sp>
      <p:sp>
        <p:nvSpPr>
          <p:cNvPr id="4" name="Title 1"/>
          <p:cNvSpPr txBox="1">
            <a:spLocks/>
          </p:cNvSpPr>
          <p:nvPr/>
        </p:nvSpPr>
        <p:spPr>
          <a:xfrm>
            <a:off x="457200" y="274638"/>
            <a:ext cx="8229600" cy="66133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2800" kern="1200">
                <a:solidFill>
                  <a:schemeClr val="tx1"/>
                </a:solidFill>
                <a:latin typeface="+mj-lt"/>
                <a:ea typeface="+mj-ea"/>
                <a:cs typeface="+mj-cs"/>
              </a:defRPr>
            </a:lvl1pPr>
          </a:lstStyle>
          <a:p>
            <a:r>
              <a:rPr lang="en-US" dirty="0"/>
              <a:t>Polishing with </a:t>
            </a:r>
            <a:r>
              <a:rPr lang="en-US" dirty="0" err="1"/>
              <a:t>Illumina</a:t>
            </a:r>
            <a:r>
              <a:rPr lang="en-US" dirty="0"/>
              <a:t> data –  </a:t>
            </a:r>
            <a:r>
              <a:rPr lang="en-US" dirty="0" err="1"/>
              <a:t>Pilon</a:t>
            </a:r>
            <a:r>
              <a:rPr lang="en-US" dirty="0"/>
              <a:t> polishing (step 2)</a:t>
            </a:r>
          </a:p>
        </p:txBody>
      </p:sp>
    </p:spTree>
    <p:extLst>
      <p:ext uri="{BB962C8B-B14F-4D97-AF65-F5344CB8AC3E}">
        <p14:creationId xmlns:p14="http://schemas.microsoft.com/office/powerpoint/2010/main" val="3143724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8552"/>
            <a:ext cx="8229600" cy="772987"/>
          </a:xfrm>
        </p:spPr>
        <p:txBody>
          <a:bodyPr>
            <a:normAutofit/>
          </a:bodyPr>
          <a:lstStyle/>
          <a:p>
            <a:r>
              <a:rPr lang="en-US" sz="3600" dirty="0"/>
              <a:t>changes</a:t>
            </a:r>
          </a:p>
        </p:txBody>
      </p:sp>
      <p:sp>
        <p:nvSpPr>
          <p:cNvPr id="3" name="Content Placeholder 2"/>
          <p:cNvSpPr>
            <a:spLocks noGrp="1"/>
          </p:cNvSpPr>
          <p:nvPr>
            <p:ph idx="1"/>
          </p:nvPr>
        </p:nvSpPr>
        <p:spPr>
          <a:xfrm>
            <a:off x="352454" y="1866685"/>
            <a:ext cx="8229600" cy="450538"/>
          </a:xfrm>
        </p:spPr>
        <p:txBody>
          <a:bodyPr>
            <a:noAutofit/>
          </a:bodyPr>
          <a:lstStyle/>
          <a:p>
            <a:pPr marL="0" indent="0">
              <a:buNone/>
            </a:pPr>
            <a:r>
              <a:rPr lang="en-US" sz="2800" dirty="0"/>
              <a:t>HF4polished_2.changes</a:t>
            </a:r>
          </a:p>
        </p:txBody>
      </p:sp>
      <p:graphicFrame>
        <p:nvGraphicFramePr>
          <p:cNvPr id="5" name="Table 4"/>
          <p:cNvGraphicFramePr>
            <a:graphicFrameLocks noGrp="1"/>
          </p:cNvGraphicFramePr>
          <p:nvPr/>
        </p:nvGraphicFramePr>
        <p:xfrm>
          <a:off x="850900" y="2485231"/>
          <a:ext cx="7442200" cy="2540000"/>
        </p:xfrm>
        <a:graphic>
          <a:graphicData uri="http://schemas.openxmlformats.org/drawingml/2006/table">
            <a:tbl>
              <a:tblPr/>
              <a:tblGrid>
                <a:gridCol w="308610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gridCol w="825500">
                  <a:extLst>
                    <a:ext uri="{9D8B030D-6E8A-4147-A177-3AD203B41FA5}">
                      <a16:colId xmlns:a16="http://schemas.microsoft.com/office/drawing/2014/main" val="20002"/>
                    </a:ext>
                  </a:extLst>
                </a:gridCol>
                <a:gridCol w="825500">
                  <a:extLst>
                    <a:ext uri="{9D8B030D-6E8A-4147-A177-3AD203B41FA5}">
                      <a16:colId xmlns:a16="http://schemas.microsoft.com/office/drawing/2014/main" val="20003"/>
                    </a:ext>
                  </a:extLst>
                </a:gridCol>
              </a:tblGrid>
              <a:tr h="317500">
                <a:tc>
                  <a:txBody>
                    <a:bodyPr/>
                    <a:lstStyle/>
                    <a:p>
                      <a:pPr algn="l" fontAlgn="ctr"/>
                      <a:r>
                        <a:rPr lang="en-US" sz="2000" b="0" i="0" u="none" strike="noStrike">
                          <a:solidFill>
                            <a:srgbClr val="000000"/>
                          </a:solidFill>
                          <a:effectLst/>
                          <a:latin typeface="Courier"/>
                        </a:rPr>
                        <a:t>tig00000001:27</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tig00000001_pilon:27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17500">
                <a:tc>
                  <a:txBody>
                    <a:bodyPr/>
                    <a:lstStyle/>
                    <a:p>
                      <a:pPr algn="l" fontAlgn="ctr"/>
                      <a:r>
                        <a:rPr lang="en-US" sz="2000" b="0" i="0" u="none" strike="noStrike">
                          <a:solidFill>
                            <a:srgbClr val="000000"/>
                          </a:solidFill>
                          <a:effectLst/>
                          <a:latin typeface="Courier"/>
                        </a:rPr>
                        <a:t>tig00000001:147-148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tig00000001_pilon:148</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17500">
                <a:tc>
                  <a:txBody>
                    <a:bodyPr/>
                    <a:lstStyle/>
                    <a:p>
                      <a:pPr algn="l" fontAlgn="ctr"/>
                      <a:r>
                        <a:rPr lang="en-US" sz="2000" b="0" i="0" u="none" strike="noStrike">
                          <a:solidFill>
                            <a:srgbClr val="000000"/>
                          </a:solidFill>
                          <a:effectLst/>
                          <a:latin typeface="Courier"/>
                        </a:rPr>
                        <a:t>tig00000001:258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tig00000001_pilon:257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17500">
                <a:tc>
                  <a:txBody>
                    <a:bodyPr/>
                    <a:lstStyle/>
                    <a:p>
                      <a:pPr algn="l" fontAlgn="ctr"/>
                      <a:r>
                        <a:rPr lang="en-US" sz="2000" b="0" i="0" u="none" strike="noStrike">
                          <a:solidFill>
                            <a:srgbClr val="000000"/>
                          </a:solidFill>
                          <a:effectLst/>
                          <a:latin typeface="Courier"/>
                        </a:rPr>
                        <a:t>tig00000001:282</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tig00000001_pilon:282</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7500">
                <a:tc>
                  <a:txBody>
                    <a:bodyPr/>
                    <a:lstStyle/>
                    <a:p>
                      <a:pPr algn="l" fontAlgn="ctr"/>
                      <a:r>
                        <a:rPr lang="en-US" sz="2000" b="0" i="0" u="none" strike="noStrike">
                          <a:solidFill>
                            <a:srgbClr val="000000"/>
                          </a:solidFill>
                          <a:effectLst/>
                          <a:latin typeface="Courier"/>
                        </a:rPr>
                        <a:t>tig00000001:296</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tig00000001_pilon:297</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G</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7500">
                <a:tc>
                  <a:txBody>
                    <a:bodyPr/>
                    <a:lstStyle/>
                    <a:p>
                      <a:pPr algn="l" fontAlgn="ctr"/>
                      <a:r>
                        <a:rPr lang="en-US" sz="2000" b="0" i="0" u="none" strike="noStrike">
                          <a:solidFill>
                            <a:srgbClr val="000000"/>
                          </a:solidFill>
                          <a:effectLst/>
                          <a:latin typeface="Courier"/>
                        </a:rPr>
                        <a:t>tig00000001:308</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tig00000001_pilon:310</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17500">
                <a:tc>
                  <a:txBody>
                    <a:bodyPr/>
                    <a:lstStyle/>
                    <a:p>
                      <a:pPr algn="l" fontAlgn="ctr"/>
                      <a:r>
                        <a:rPr lang="en-US" sz="2000" b="0" i="0" u="none" strike="noStrike">
                          <a:solidFill>
                            <a:srgbClr val="000000"/>
                          </a:solidFill>
                          <a:effectLst/>
                          <a:latin typeface="Courier"/>
                        </a:rPr>
                        <a:t>tig00000001:410</a:t>
                      </a:r>
                    </a:p>
                  </a:txBody>
                  <a:tcPr marL="12700" marR="12700" marT="1270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a:rPr>
                        <a:t>tig00000001_pilon:413</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Calibri"/>
                        </a:rPr>
                        <a:t>C</a:t>
                      </a:r>
                    </a:p>
                  </a:txBody>
                  <a:tcPr marL="12700" marR="12700" marT="1270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6700">
                <a:tc>
                  <a:txBody>
                    <a:bodyPr/>
                    <a:lstStyle/>
                    <a:p>
                      <a:pPr algn="l" fontAlgn="ctr"/>
                      <a:r>
                        <a:rPr lang="en-US" sz="2000" b="0" i="0" u="none" strike="noStrike" dirty="0">
                          <a:solidFill>
                            <a:srgbClr val="000000"/>
                          </a:solidFill>
                          <a:effectLst/>
                          <a:latin typeface="Courier"/>
                        </a:rPr>
                        <a:t>...</a:t>
                      </a:r>
                    </a:p>
                  </a:txBody>
                  <a:tcPr marL="12700" marR="12700" marT="12700"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200" b="0" i="0" u="none" strike="noStrike">
                          <a:solidFill>
                            <a:srgbClr val="000000"/>
                          </a:solidFill>
                          <a:effectLst/>
                          <a:latin typeface="Calibri"/>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Calibri"/>
                        </a:rPr>
                        <a:t> </a:t>
                      </a:r>
                    </a:p>
                  </a:txBody>
                  <a:tcPr marL="12700" marR="12700" marT="127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Calibri"/>
                        </a:rPr>
                        <a:t> </a:t>
                      </a:r>
                    </a:p>
                  </a:txBody>
                  <a:tcPr marL="12700" marR="12700" marT="1270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757711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turn</a:t>
            </a:r>
          </a:p>
        </p:txBody>
      </p:sp>
      <p:sp>
        <p:nvSpPr>
          <p:cNvPr id="3" name="Content Placeholder 2"/>
          <p:cNvSpPr>
            <a:spLocks noGrp="1"/>
          </p:cNvSpPr>
          <p:nvPr>
            <p:ph idx="1"/>
          </p:nvPr>
        </p:nvSpPr>
        <p:spPr>
          <a:xfrm>
            <a:off x="711946" y="1528910"/>
            <a:ext cx="7974854" cy="2962343"/>
          </a:xfrm>
        </p:spPr>
        <p:txBody>
          <a:bodyPr>
            <a:normAutofit/>
          </a:bodyPr>
          <a:lstStyle/>
          <a:p>
            <a:r>
              <a:rPr lang="en-US" sz="2800" dirty="0"/>
              <a:t>Summarize # of insertions added</a:t>
            </a:r>
          </a:p>
          <a:p>
            <a:r>
              <a:rPr lang="en-US" sz="2800" dirty="0"/>
              <a:t>Summarize # of deletions added</a:t>
            </a:r>
          </a:p>
          <a:p>
            <a:r>
              <a:rPr lang="en-US" sz="2800" dirty="0"/>
              <a:t>Summarize the total </a:t>
            </a:r>
            <a:r>
              <a:rPr lang="en-US" sz="2800" dirty="0" err="1"/>
              <a:t>basepairs</a:t>
            </a:r>
            <a:r>
              <a:rPr lang="en-US" sz="2800" dirty="0"/>
              <a:t> of insertions added</a:t>
            </a:r>
          </a:p>
          <a:p>
            <a:r>
              <a:rPr lang="en-US" sz="2800" dirty="0"/>
              <a:t>Summarize the total </a:t>
            </a:r>
            <a:r>
              <a:rPr lang="en-US" sz="2800" dirty="0" err="1"/>
              <a:t>basepairs</a:t>
            </a:r>
            <a:r>
              <a:rPr lang="en-US" sz="2800" dirty="0"/>
              <a:t> of deletions added</a:t>
            </a:r>
          </a:p>
          <a:p>
            <a:r>
              <a:rPr lang="en-US" sz="2800" dirty="0"/>
              <a:t>Summarize # of substitutions</a:t>
            </a:r>
          </a:p>
          <a:p>
            <a:endParaRPr lang="en-US" sz="2800" dirty="0"/>
          </a:p>
        </p:txBody>
      </p:sp>
    </p:spTree>
    <p:extLst>
      <p:ext uri="{BB962C8B-B14F-4D97-AF65-F5344CB8AC3E}">
        <p14:creationId xmlns:p14="http://schemas.microsoft.com/office/powerpoint/2010/main" val="2416362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6032"/>
          </a:xfrm>
        </p:spPr>
        <p:txBody>
          <a:bodyPr>
            <a:normAutofit/>
          </a:bodyPr>
          <a:lstStyle/>
          <a:p>
            <a:r>
              <a:rPr lang="en-US" sz="3200" dirty="0"/>
              <a:t>Directories</a:t>
            </a:r>
          </a:p>
        </p:txBody>
      </p:sp>
      <p:sp>
        <p:nvSpPr>
          <p:cNvPr id="3" name="Content Placeholder 2"/>
          <p:cNvSpPr>
            <a:spLocks noGrp="1"/>
          </p:cNvSpPr>
          <p:nvPr>
            <p:ph idx="1"/>
          </p:nvPr>
        </p:nvSpPr>
        <p:spPr>
          <a:xfrm>
            <a:off x="873478" y="1270670"/>
            <a:ext cx="7397044" cy="5045992"/>
          </a:xfrm>
        </p:spPr>
        <p:txBody>
          <a:bodyPr/>
          <a:lstStyle/>
          <a:p>
            <a:pPr marL="0" indent="0">
              <a:lnSpc>
                <a:spcPct val="120000"/>
              </a:lnSpc>
              <a:buNone/>
            </a:pPr>
            <a:r>
              <a:rPr lang="fr-FR" sz="2800" dirty="0"/>
              <a:t># </a:t>
            </a:r>
            <a:r>
              <a:rPr lang="fr-FR" sz="2800" dirty="0" err="1"/>
              <a:t>create</a:t>
            </a:r>
            <a:r>
              <a:rPr lang="fr-FR" sz="2800" dirty="0"/>
              <a:t> new directories for </a:t>
            </a:r>
            <a:r>
              <a:rPr lang="fr-FR" sz="2800" dirty="0" err="1"/>
              <a:t>today's</a:t>
            </a:r>
            <a:r>
              <a:rPr lang="fr-FR" sz="2800" dirty="0"/>
              <a:t> practice</a:t>
            </a:r>
          </a:p>
          <a:p>
            <a:pPr marL="0" indent="0">
              <a:lnSpc>
                <a:spcPct val="120000"/>
              </a:lnSpc>
              <a:buNone/>
            </a:pPr>
            <a:endParaRPr lang="fr-FR" sz="2000" dirty="0">
              <a:latin typeface="Courier"/>
              <a:cs typeface="Courier"/>
            </a:endParaRPr>
          </a:p>
          <a:p>
            <a:pPr marL="0" indent="0">
              <a:lnSpc>
                <a:spcPct val="120000"/>
              </a:lnSpc>
              <a:buNone/>
            </a:pPr>
            <a:r>
              <a:rPr lang="fr-FR" sz="3600" dirty="0">
                <a:latin typeface="Courier"/>
                <a:cs typeface="Courier"/>
              </a:rPr>
              <a:t>lab10_asm/</a:t>
            </a:r>
          </a:p>
          <a:p>
            <a:pPr marL="0" indent="0">
              <a:lnSpc>
                <a:spcPct val="120000"/>
              </a:lnSpc>
              <a:buNone/>
            </a:pPr>
            <a:r>
              <a:rPr lang="fr-FR" sz="3600" dirty="0">
                <a:latin typeface="Courier"/>
                <a:cs typeface="Courier"/>
              </a:rPr>
              <a:t>├── </a:t>
            </a:r>
            <a:r>
              <a:rPr lang="fr-FR" sz="3600" dirty="0" err="1">
                <a:latin typeface="Courier"/>
                <a:cs typeface="Courier"/>
              </a:rPr>
              <a:t>discovar</a:t>
            </a:r>
            <a:endParaRPr lang="fr-FR" sz="3600" dirty="0">
              <a:latin typeface="Courier"/>
              <a:cs typeface="Courier"/>
            </a:endParaRPr>
          </a:p>
          <a:p>
            <a:pPr marL="0" indent="0">
              <a:lnSpc>
                <a:spcPct val="120000"/>
              </a:lnSpc>
              <a:buNone/>
            </a:pPr>
            <a:r>
              <a:rPr lang="fr-FR" sz="3600" dirty="0">
                <a:latin typeface="Courier"/>
                <a:cs typeface="Courier"/>
              </a:rPr>
              <a:t>└── </a:t>
            </a:r>
            <a:r>
              <a:rPr lang="fr-FR" sz="3600" dirty="0" err="1">
                <a:latin typeface="Courier"/>
                <a:cs typeface="Courier"/>
              </a:rPr>
              <a:t>soapdn</a:t>
            </a:r>
            <a:endParaRPr lang="fr-FR" sz="3600" dirty="0">
              <a:latin typeface="Courier"/>
              <a:cs typeface="Courier"/>
            </a:endParaRPr>
          </a:p>
          <a:p>
            <a:pPr marL="0" indent="0">
              <a:lnSpc>
                <a:spcPct val="120000"/>
              </a:lnSpc>
              <a:buNone/>
            </a:pPr>
            <a:r>
              <a:rPr lang="fr-FR" sz="3600" dirty="0">
                <a:latin typeface="Courier"/>
                <a:cs typeface="Courier"/>
              </a:rPr>
              <a:t>├── </a:t>
            </a:r>
            <a:r>
              <a:rPr lang="fr-FR" sz="3600" dirty="0" err="1">
                <a:latin typeface="Courier"/>
                <a:cs typeface="Courier"/>
              </a:rPr>
              <a:t>canu</a:t>
            </a:r>
            <a:endParaRPr lang="fr-FR" sz="3600" dirty="0">
              <a:latin typeface="Courier"/>
              <a:cs typeface="Courier"/>
            </a:endParaRPr>
          </a:p>
          <a:p>
            <a:pPr marL="0" indent="0">
              <a:lnSpc>
                <a:spcPct val="120000"/>
              </a:lnSpc>
              <a:buNone/>
            </a:pPr>
            <a:r>
              <a:rPr lang="fr-FR" sz="3600" dirty="0">
                <a:latin typeface="Courier"/>
                <a:cs typeface="Courier"/>
              </a:rPr>
              <a:t>├── pilon</a:t>
            </a:r>
          </a:p>
          <a:p>
            <a:pPr marL="0" indent="0">
              <a:buNone/>
            </a:pPr>
            <a:endParaRPr lang="en-US" dirty="0"/>
          </a:p>
        </p:txBody>
      </p:sp>
    </p:spTree>
    <p:extLst>
      <p:ext uri="{BB962C8B-B14F-4D97-AF65-F5344CB8AC3E}">
        <p14:creationId xmlns:p14="http://schemas.microsoft.com/office/powerpoint/2010/main" val="4145325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60854"/>
          </a:xfrm>
        </p:spPr>
        <p:txBody>
          <a:bodyPr/>
          <a:lstStyle/>
          <a:p>
            <a:r>
              <a:rPr lang="en-US" dirty="0"/>
              <a:t>reference genome and sequencing data</a:t>
            </a:r>
          </a:p>
        </p:txBody>
      </p:sp>
      <p:sp>
        <p:nvSpPr>
          <p:cNvPr id="3" name="Content Placeholder 2"/>
          <p:cNvSpPr>
            <a:spLocks noGrp="1"/>
          </p:cNvSpPr>
          <p:nvPr>
            <p:ph idx="1"/>
          </p:nvPr>
        </p:nvSpPr>
        <p:spPr>
          <a:xfrm>
            <a:off x="72362" y="1696028"/>
            <a:ext cx="9071638" cy="2837872"/>
          </a:xfrm>
        </p:spPr>
        <p:txBody>
          <a:bodyPr>
            <a:normAutofit/>
          </a:bodyPr>
          <a:lstStyle/>
          <a:p>
            <a:pPr>
              <a:lnSpc>
                <a:spcPct val="120000"/>
              </a:lnSpc>
            </a:pPr>
            <a:r>
              <a:rPr lang="en-US" dirty="0" err="1">
                <a:latin typeface="Arial" panose="020B0604020202020204" pitchFamily="34" charset="0"/>
                <a:cs typeface="Arial" panose="020B0604020202020204" pitchFamily="34" charset="0"/>
              </a:rPr>
              <a:t>E.coli</a:t>
            </a:r>
            <a:r>
              <a:rPr lang="en-US" dirty="0">
                <a:latin typeface="Arial" panose="020B0604020202020204" pitchFamily="34" charset="0"/>
                <a:cs typeface="Arial" panose="020B0604020202020204" pitchFamily="34" charset="0"/>
              </a:rPr>
              <a:t> K-12 </a:t>
            </a:r>
            <a:r>
              <a:rPr lang="fr-FR" dirty="0">
                <a:latin typeface="Arial" panose="020B0604020202020204" pitchFamily="34" charset="0"/>
                <a:cs typeface="Arial" panose="020B0604020202020204" pitchFamily="34" charset="0"/>
              </a:rPr>
              <a:t>MG1655 </a:t>
            </a:r>
            <a:r>
              <a:rPr lang="fr-FR" dirty="0" err="1">
                <a:latin typeface="Arial" panose="020B0604020202020204" pitchFamily="34" charset="0"/>
                <a:cs typeface="Arial" panose="020B0604020202020204" pitchFamily="34" charset="0"/>
              </a:rPr>
              <a:t>reference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genome</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sequence</a:t>
            </a:r>
            <a:endParaRPr lang="fr-FR" dirty="0">
              <a:latin typeface="Arial" panose="020B0604020202020204" pitchFamily="34" charset="0"/>
              <a:cs typeface="Arial" panose="020B0604020202020204" pitchFamily="34" charset="0"/>
            </a:endParaRPr>
          </a:p>
          <a:p>
            <a:pPr marL="0" indent="0">
              <a:lnSpc>
                <a:spcPct val="120000"/>
              </a:lnSpc>
              <a:buNone/>
            </a:pPr>
            <a:endParaRPr lang="en-US" sz="1800" dirty="0">
              <a:latin typeface="Arial" panose="020B0604020202020204" pitchFamily="34" charset="0"/>
              <a:cs typeface="Arial" panose="020B0604020202020204" pitchFamily="34" charset="0"/>
            </a:endParaRPr>
          </a:p>
          <a:p>
            <a:pPr>
              <a:lnSpc>
                <a:spcPct val="120000"/>
              </a:lnSpc>
            </a:pPr>
            <a:r>
              <a:rPr lang="en-US" dirty="0">
                <a:solidFill>
                  <a:prstClr val="black"/>
                </a:solidFill>
                <a:latin typeface="Arial" panose="020B0604020202020204" pitchFamily="34" charset="0"/>
                <a:cs typeface="Arial" panose="020B0604020202020204" pitchFamily="34" charset="0"/>
              </a:rPr>
              <a:t>Illumina data</a:t>
            </a:r>
            <a:r>
              <a:rPr lang="en-US" sz="1800" dirty="0">
                <a:latin typeface="Arial" panose="020B0604020202020204" pitchFamily="34" charset="0"/>
                <a:cs typeface="Arial" panose="020B0604020202020204" pitchFamily="34" charset="0"/>
              </a:rPr>
              <a:t>: /homes/liu3zhen/teaching/datasets/</a:t>
            </a:r>
            <a:r>
              <a:rPr lang="en-US" sz="1800" dirty="0" err="1">
                <a:latin typeface="Arial" panose="020B0604020202020204" pitchFamily="34" charset="0"/>
                <a:cs typeface="Arial" panose="020B0604020202020204" pitchFamily="34" charset="0"/>
              </a:rPr>
              <a:t>assembly_Illumina</a:t>
            </a:r>
            <a:r>
              <a:rPr lang="en-US" sz="1800" dirty="0">
                <a:latin typeface="Arial" panose="020B0604020202020204" pitchFamily="34" charset="0"/>
                <a:cs typeface="Arial" panose="020B0604020202020204" pitchFamily="34" charset="0"/>
              </a:rPr>
              <a:t>/data</a:t>
            </a:r>
          </a:p>
          <a:p>
            <a:pPr>
              <a:buFont typeface="+mj-lt"/>
              <a:buAutoNum type="arabicPeriod"/>
            </a:pPr>
            <a:r>
              <a:rPr lang="en-US" sz="1800" dirty="0">
                <a:latin typeface="Arial" panose="020B0604020202020204" pitchFamily="34" charset="0"/>
                <a:cs typeface="Arial" panose="020B0604020202020204" pitchFamily="34" charset="0"/>
              </a:rPr>
              <a:t>DH10B_1.5M_R1.fastq</a:t>
            </a:r>
          </a:p>
          <a:p>
            <a:pPr>
              <a:buFont typeface="+mj-lt"/>
              <a:buAutoNum type="arabicPeriod"/>
            </a:pPr>
            <a:r>
              <a:rPr lang="en-US" sz="1800" dirty="0">
                <a:latin typeface="Arial" panose="020B0604020202020204" pitchFamily="34" charset="0"/>
                <a:cs typeface="Arial" panose="020B0604020202020204" pitchFamily="34" charset="0"/>
              </a:rPr>
              <a:t>DH10B_1.5M_R2.fastq</a:t>
            </a:r>
          </a:p>
          <a:p>
            <a:pPr>
              <a:buFont typeface="+mj-lt"/>
              <a:buAutoNum type="arabicPeriod"/>
            </a:pPr>
            <a:r>
              <a:rPr lang="en-US" sz="1800" dirty="0">
                <a:latin typeface="Arial" panose="020B0604020202020204" pitchFamily="34" charset="0"/>
                <a:cs typeface="Arial" panose="020B0604020202020204" pitchFamily="34" charset="0"/>
              </a:rPr>
              <a:t>MG1655_1.5M_R1.fastq</a:t>
            </a:r>
          </a:p>
          <a:p>
            <a:pPr>
              <a:buFont typeface="+mj-lt"/>
              <a:buAutoNum type="arabicPeriod"/>
            </a:pPr>
            <a:r>
              <a:rPr lang="en-US" sz="1800" dirty="0">
                <a:latin typeface="Arial" panose="020B0604020202020204" pitchFamily="34" charset="0"/>
                <a:cs typeface="Arial" panose="020B0604020202020204" pitchFamily="34" charset="0"/>
              </a:rPr>
              <a:t>MG1655_1.5M_R2.fastq</a:t>
            </a:r>
          </a:p>
        </p:txBody>
      </p:sp>
      <p:sp>
        <p:nvSpPr>
          <p:cNvPr id="4" name="TextBox 3">
            <a:extLst>
              <a:ext uri="{FF2B5EF4-FFF2-40B4-BE49-F238E27FC236}">
                <a16:creationId xmlns:a16="http://schemas.microsoft.com/office/drawing/2014/main" id="{74EE72BA-7283-9943-87E6-2D295391FDB2}"/>
              </a:ext>
            </a:extLst>
          </p:cNvPr>
          <p:cNvSpPr txBox="1"/>
          <p:nvPr/>
        </p:nvSpPr>
        <p:spPr>
          <a:xfrm>
            <a:off x="57084" y="5025103"/>
            <a:ext cx="9071714" cy="338554"/>
          </a:xfrm>
          <a:prstGeom prst="rect">
            <a:avLst/>
          </a:prstGeom>
          <a:solidFill>
            <a:schemeClr val="accent3">
              <a:lumMod val="20000"/>
              <a:lumOff val="80000"/>
            </a:schemeClr>
          </a:solidFill>
        </p:spPr>
        <p:txBody>
          <a:bodyPr wrap="none" rtlCol="0">
            <a:spAutoFit/>
          </a:bodyPr>
          <a:lstStyle/>
          <a:p>
            <a:r>
              <a:rPr lang="en-US" sz="1600" dirty="0">
                <a:latin typeface="Courier" pitchFamily="2" charset="0"/>
                <a:cs typeface="Arial" panose="020B0604020202020204" pitchFamily="34" charset="0"/>
              </a:rPr>
              <a:t>export </a:t>
            </a:r>
            <a:r>
              <a:rPr lang="en-US" sz="1600" dirty="0" err="1">
                <a:latin typeface="Courier" pitchFamily="2" charset="0"/>
                <a:cs typeface="Arial" panose="020B0604020202020204" pitchFamily="34" charset="0"/>
              </a:rPr>
              <a:t>datapath</a:t>
            </a:r>
            <a:r>
              <a:rPr lang="en-US" sz="1600" dirty="0">
                <a:latin typeface="Courier" pitchFamily="2" charset="0"/>
                <a:cs typeface="Arial" panose="020B0604020202020204" pitchFamily="34" charset="0"/>
              </a:rPr>
              <a:t>=/homes/liu3zhen/teaching/datasets/</a:t>
            </a:r>
            <a:r>
              <a:rPr lang="en-US" sz="1600" dirty="0" err="1">
                <a:latin typeface="Courier" pitchFamily="2" charset="0"/>
                <a:cs typeface="Arial" panose="020B0604020202020204" pitchFamily="34" charset="0"/>
              </a:rPr>
              <a:t>assembly_Illumina</a:t>
            </a:r>
            <a:r>
              <a:rPr lang="en-US" sz="1600" dirty="0">
                <a:latin typeface="Courier" pitchFamily="2" charset="0"/>
                <a:cs typeface="Arial" panose="020B0604020202020204" pitchFamily="34" charset="0"/>
              </a:rPr>
              <a:t>/data</a:t>
            </a:r>
          </a:p>
        </p:txBody>
      </p:sp>
    </p:spTree>
    <p:extLst>
      <p:ext uri="{BB962C8B-B14F-4D97-AF65-F5344CB8AC3E}">
        <p14:creationId xmlns:p14="http://schemas.microsoft.com/office/powerpoint/2010/main" val="2000764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9"/>
            <a:ext cx="8229600" cy="649974"/>
          </a:xfrm>
        </p:spPr>
        <p:txBody>
          <a:bodyPr/>
          <a:lstStyle/>
          <a:p>
            <a:r>
              <a:rPr lang="en-US" dirty="0"/>
              <a:t>SOAPdenovo2</a:t>
            </a:r>
          </a:p>
        </p:txBody>
      </p:sp>
      <p:sp>
        <p:nvSpPr>
          <p:cNvPr id="4" name="TextBox 3"/>
          <p:cNvSpPr txBox="1"/>
          <p:nvPr/>
        </p:nvSpPr>
        <p:spPr>
          <a:xfrm>
            <a:off x="286017" y="1133215"/>
            <a:ext cx="8717833" cy="4893647"/>
          </a:xfrm>
          <a:prstGeom prst="rect">
            <a:avLst/>
          </a:prstGeom>
          <a:noFill/>
        </p:spPr>
        <p:txBody>
          <a:bodyPr wrap="square" rtlCol="0">
            <a:spAutoFit/>
          </a:bodyPr>
          <a:lstStyle/>
          <a:p>
            <a:pPr marL="342900" indent="-342900">
              <a:buFont typeface="+mj-lt"/>
              <a:buAutoNum type="arabicPeriod"/>
            </a:pPr>
            <a:r>
              <a:rPr lang="en-US" sz="2400" dirty="0"/>
              <a:t>De </a:t>
            </a:r>
            <a:r>
              <a:rPr lang="en-US" sz="2400" dirty="0" err="1"/>
              <a:t>Bruijn</a:t>
            </a:r>
            <a:r>
              <a:rPr lang="en-US" sz="2400" dirty="0"/>
              <a:t> graph assembler</a:t>
            </a:r>
          </a:p>
          <a:p>
            <a:pPr marL="342900" indent="-342900">
              <a:buFont typeface="+mj-lt"/>
              <a:buAutoNum type="arabicPeriod"/>
            </a:pPr>
            <a:endParaRPr lang="en-US" sz="2400" dirty="0"/>
          </a:p>
          <a:p>
            <a:pPr marL="342900" indent="-342900">
              <a:buFont typeface="+mj-lt"/>
              <a:buAutoNum type="arabicPeriod"/>
            </a:pPr>
            <a:r>
              <a:rPr lang="en-US" sz="2400" b="1" dirty="0" err="1">
                <a:solidFill>
                  <a:srgbClr val="17375E"/>
                </a:solidFill>
              </a:rPr>
              <a:t>SOAPdenovo</a:t>
            </a:r>
            <a:r>
              <a:rPr lang="en-US" sz="2400" dirty="0"/>
              <a:t> is a novel short-read assembler that can build a </a:t>
            </a:r>
            <a:r>
              <a:rPr lang="en-US" sz="2400" i="1" dirty="0"/>
              <a:t>de novo </a:t>
            </a:r>
            <a:r>
              <a:rPr lang="en-US" sz="2400" dirty="0"/>
              <a:t>draft assembly for the human-sized genomes. </a:t>
            </a:r>
          </a:p>
          <a:p>
            <a:pPr marL="342900" indent="-342900">
              <a:buFont typeface="+mj-lt"/>
              <a:buAutoNum type="arabicPeriod"/>
            </a:pPr>
            <a:endParaRPr lang="en-US" sz="2400" dirty="0"/>
          </a:p>
          <a:p>
            <a:pPr marL="342900" indent="-342900">
              <a:buFont typeface="+mj-lt"/>
              <a:buAutoNum type="arabicPeriod"/>
            </a:pPr>
            <a:r>
              <a:rPr lang="en-US" sz="2400" b="1" dirty="0">
                <a:solidFill>
                  <a:srgbClr val="17375E"/>
                </a:solidFill>
              </a:rPr>
              <a:t>SOAPdenovo2</a:t>
            </a:r>
            <a:r>
              <a:rPr lang="en-US" sz="2400" dirty="0"/>
              <a:t> uses a new algorithm design that reduces memory consumption in graph construction, resolves more repeat regions in </a:t>
            </a:r>
            <a:r>
              <a:rPr lang="en-US" sz="2400" dirty="0" err="1"/>
              <a:t>contig</a:t>
            </a:r>
            <a:r>
              <a:rPr lang="en-US" sz="2400" dirty="0"/>
              <a:t> assembly, increases coverage and length in scaffold construction, improves gap closing, and optimizes for large genome.</a:t>
            </a:r>
          </a:p>
          <a:p>
            <a:pPr marL="342900" indent="-342900">
              <a:buFont typeface="+mj-lt"/>
              <a:buAutoNum type="arabicPeriod"/>
            </a:pPr>
            <a:endParaRPr lang="en-US" sz="2400" dirty="0"/>
          </a:p>
          <a:p>
            <a:pPr marL="342900" indent="-342900">
              <a:buFont typeface="+mj-lt"/>
              <a:buAutoNum type="arabicPeriod"/>
            </a:pPr>
            <a:r>
              <a:rPr lang="en-US" sz="2400" dirty="0"/>
              <a:t>Two modules in SOAPdenovo2: SOAPdenovo-63mer and SOAPdenovo-127mer</a:t>
            </a:r>
          </a:p>
        </p:txBody>
      </p:sp>
    </p:spTree>
    <p:extLst>
      <p:ext uri="{BB962C8B-B14F-4D97-AF65-F5344CB8AC3E}">
        <p14:creationId xmlns:p14="http://schemas.microsoft.com/office/powerpoint/2010/main" val="80581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1891"/>
          </a:xfrm>
        </p:spPr>
        <p:txBody>
          <a:bodyPr/>
          <a:lstStyle/>
          <a:p>
            <a:r>
              <a:rPr lang="en-US" dirty="0"/>
              <a:t>MG1655 assembly</a:t>
            </a:r>
            <a:br>
              <a:rPr lang="en-US" dirty="0"/>
            </a:br>
            <a:r>
              <a:rPr lang="en-US" dirty="0"/>
              <a:t>step1: SOAPdenovo2 configure file</a:t>
            </a:r>
          </a:p>
        </p:txBody>
      </p:sp>
      <p:sp>
        <p:nvSpPr>
          <p:cNvPr id="3" name="Content Placeholder 2"/>
          <p:cNvSpPr>
            <a:spLocks noGrp="1"/>
          </p:cNvSpPr>
          <p:nvPr>
            <p:ph idx="1"/>
          </p:nvPr>
        </p:nvSpPr>
        <p:spPr>
          <a:xfrm>
            <a:off x="150404" y="1942129"/>
            <a:ext cx="8843192" cy="4188601"/>
          </a:xfrm>
          <a:solidFill>
            <a:schemeClr val="accent3">
              <a:lumMod val="20000"/>
              <a:lumOff val="80000"/>
            </a:schemeClr>
          </a:solidFill>
        </p:spPr>
        <p:txBody>
          <a:bodyPr>
            <a:normAutofit/>
          </a:bodyPr>
          <a:lstStyle/>
          <a:p>
            <a:pPr marL="0" indent="0">
              <a:lnSpc>
                <a:spcPct val="80000"/>
              </a:lnSpc>
              <a:buNone/>
            </a:pPr>
            <a:r>
              <a:rPr lang="en-US" sz="1400" dirty="0">
                <a:latin typeface="Courier"/>
                <a:cs typeface="Courier"/>
              </a:rPr>
              <a:t>#maximal read length</a:t>
            </a:r>
          </a:p>
          <a:p>
            <a:pPr marL="0" indent="0">
              <a:lnSpc>
                <a:spcPct val="80000"/>
              </a:lnSpc>
              <a:buNone/>
            </a:pPr>
            <a:r>
              <a:rPr lang="en-US" sz="1400" dirty="0" err="1">
                <a:solidFill>
                  <a:srgbClr val="17375E"/>
                </a:solidFill>
                <a:latin typeface="Courier"/>
                <a:cs typeface="Courier"/>
              </a:rPr>
              <a:t>max_rd_len</a:t>
            </a:r>
            <a:r>
              <a:rPr lang="en-US" sz="1400" dirty="0">
                <a:solidFill>
                  <a:srgbClr val="17375E"/>
                </a:solidFill>
                <a:latin typeface="Courier"/>
                <a:cs typeface="Courier"/>
              </a:rPr>
              <a:t>=125</a:t>
            </a:r>
          </a:p>
          <a:p>
            <a:pPr marL="0" indent="0">
              <a:lnSpc>
                <a:spcPct val="80000"/>
              </a:lnSpc>
              <a:buNone/>
            </a:pPr>
            <a:r>
              <a:rPr lang="en-US" sz="1400" dirty="0">
                <a:solidFill>
                  <a:srgbClr val="17375E"/>
                </a:solidFill>
                <a:latin typeface="Courier"/>
                <a:cs typeface="Courier"/>
              </a:rPr>
              <a:t>[LIB]</a:t>
            </a:r>
          </a:p>
          <a:p>
            <a:pPr marL="0" indent="0">
              <a:lnSpc>
                <a:spcPct val="80000"/>
              </a:lnSpc>
              <a:buNone/>
            </a:pPr>
            <a:r>
              <a:rPr lang="en-US" sz="1400" dirty="0">
                <a:latin typeface="Courier"/>
                <a:cs typeface="Courier"/>
              </a:rPr>
              <a:t>#average insert size</a:t>
            </a:r>
          </a:p>
          <a:p>
            <a:pPr marL="0" indent="0">
              <a:lnSpc>
                <a:spcPct val="80000"/>
              </a:lnSpc>
              <a:buNone/>
            </a:pPr>
            <a:r>
              <a:rPr lang="sv-SE" sz="1400" dirty="0" err="1">
                <a:solidFill>
                  <a:srgbClr val="17375E"/>
                </a:solidFill>
                <a:latin typeface="Courier"/>
                <a:cs typeface="Courier"/>
              </a:rPr>
              <a:t>avg_ins</a:t>
            </a:r>
            <a:r>
              <a:rPr lang="sv-SE" sz="1400" dirty="0">
                <a:solidFill>
                  <a:srgbClr val="17375E"/>
                </a:solidFill>
                <a:latin typeface="Courier"/>
                <a:cs typeface="Courier"/>
              </a:rPr>
              <a:t>=300</a:t>
            </a:r>
          </a:p>
          <a:p>
            <a:pPr marL="0" indent="0">
              <a:lnSpc>
                <a:spcPct val="80000"/>
              </a:lnSpc>
              <a:buNone/>
            </a:pPr>
            <a:r>
              <a:rPr lang="sv-SE" sz="1400" dirty="0">
                <a:latin typeface="Courier"/>
                <a:cs typeface="Courier"/>
              </a:rPr>
              <a:t>#</a:t>
            </a:r>
            <a:r>
              <a:rPr lang="sv-SE" sz="1400" dirty="0" err="1">
                <a:latin typeface="Courier"/>
                <a:cs typeface="Courier"/>
              </a:rPr>
              <a:t>if</a:t>
            </a:r>
            <a:r>
              <a:rPr lang="sv-SE" sz="1400" dirty="0">
                <a:latin typeface="Courier"/>
                <a:cs typeface="Courier"/>
              </a:rPr>
              <a:t> </a:t>
            </a:r>
            <a:r>
              <a:rPr lang="sv-SE" sz="1400" dirty="0" err="1">
                <a:latin typeface="Courier"/>
                <a:cs typeface="Courier"/>
              </a:rPr>
              <a:t>sequence</a:t>
            </a:r>
            <a:r>
              <a:rPr lang="sv-SE" sz="1400" dirty="0">
                <a:latin typeface="Courier"/>
                <a:cs typeface="Courier"/>
              </a:rPr>
              <a:t> </a:t>
            </a:r>
            <a:r>
              <a:rPr lang="sv-SE" sz="1400" dirty="0" err="1">
                <a:latin typeface="Courier"/>
                <a:cs typeface="Courier"/>
              </a:rPr>
              <a:t>needs</a:t>
            </a:r>
            <a:r>
              <a:rPr lang="sv-SE" sz="1400" dirty="0">
                <a:latin typeface="Courier"/>
                <a:cs typeface="Courier"/>
              </a:rPr>
              <a:t> </a:t>
            </a:r>
            <a:r>
              <a:rPr lang="sv-SE" sz="1400" dirty="0" err="1">
                <a:latin typeface="Courier"/>
                <a:cs typeface="Courier"/>
              </a:rPr>
              <a:t>to</a:t>
            </a:r>
            <a:r>
              <a:rPr lang="sv-SE" sz="1400" dirty="0">
                <a:latin typeface="Courier"/>
                <a:cs typeface="Courier"/>
              </a:rPr>
              <a:t> be </a:t>
            </a:r>
            <a:r>
              <a:rPr lang="sv-SE" sz="1400" dirty="0" err="1">
                <a:latin typeface="Courier"/>
                <a:cs typeface="Courier"/>
              </a:rPr>
              <a:t>reversed</a:t>
            </a:r>
            <a:endParaRPr lang="sv-SE" sz="1400" dirty="0">
              <a:latin typeface="Courier"/>
              <a:cs typeface="Courier"/>
            </a:endParaRPr>
          </a:p>
          <a:p>
            <a:pPr marL="0" indent="0">
              <a:lnSpc>
                <a:spcPct val="80000"/>
              </a:lnSpc>
              <a:buNone/>
            </a:pPr>
            <a:r>
              <a:rPr lang="sv-SE" sz="1400" dirty="0" err="1">
                <a:latin typeface="Courier"/>
                <a:cs typeface="Courier"/>
              </a:rPr>
              <a:t>reverse_seq</a:t>
            </a:r>
            <a:r>
              <a:rPr lang="sv-SE" sz="1400" dirty="0">
                <a:latin typeface="Courier"/>
                <a:cs typeface="Courier"/>
              </a:rPr>
              <a:t>=0</a:t>
            </a:r>
          </a:p>
          <a:p>
            <a:pPr marL="0" indent="0">
              <a:lnSpc>
                <a:spcPct val="80000"/>
              </a:lnSpc>
              <a:buNone/>
            </a:pPr>
            <a:r>
              <a:rPr lang="sv-SE" sz="1400" dirty="0">
                <a:latin typeface="Courier"/>
                <a:cs typeface="Courier"/>
              </a:rPr>
              <a:t># </a:t>
            </a:r>
            <a:r>
              <a:rPr lang="sv-SE" sz="1400" dirty="0" err="1">
                <a:latin typeface="Courier"/>
                <a:cs typeface="Courier"/>
              </a:rPr>
              <a:t>assemble</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endParaRPr lang="sv-SE" sz="1400" dirty="0">
              <a:latin typeface="Courier"/>
              <a:cs typeface="Courier"/>
            </a:endParaRPr>
          </a:p>
          <a:p>
            <a:pPr marL="0" indent="0">
              <a:lnSpc>
                <a:spcPct val="80000"/>
              </a:lnSpc>
              <a:buNone/>
            </a:pPr>
            <a:r>
              <a:rPr lang="sv-SE" sz="1400" dirty="0" err="1">
                <a:latin typeface="Courier"/>
                <a:cs typeface="Courier"/>
              </a:rPr>
              <a:t>asm_flags</a:t>
            </a:r>
            <a:r>
              <a:rPr lang="sv-SE" sz="1400" dirty="0">
                <a:latin typeface="Courier"/>
                <a:cs typeface="Courier"/>
              </a:rPr>
              <a:t>=3  ## </a:t>
            </a:r>
            <a:r>
              <a:rPr lang="sv-SE" sz="1400" dirty="0" err="1">
                <a:latin typeface="Courier"/>
                <a:cs typeface="Courier"/>
              </a:rPr>
              <a:t>both</a:t>
            </a:r>
            <a:r>
              <a:rPr lang="sv-SE" sz="1400" dirty="0">
                <a:latin typeface="Courier"/>
                <a:cs typeface="Courier"/>
              </a:rPr>
              <a:t> </a:t>
            </a:r>
            <a:r>
              <a:rPr lang="sv-SE" sz="1400" dirty="0" err="1">
                <a:latin typeface="Courier"/>
                <a:cs typeface="Courier"/>
              </a:rPr>
              <a:t>contig</a:t>
            </a:r>
            <a:r>
              <a:rPr lang="sv-SE" sz="1400" dirty="0">
                <a:latin typeface="Courier"/>
                <a:cs typeface="Courier"/>
              </a:rPr>
              <a:t> and </a:t>
            </a:r>
            <a:r>
              <a:rPr lang="sv-SE" sz="1400" dirty="0" err="1">
                <a:latin typeface="Courier"/>
                <a:cs typeface="Courier"/>
              </a:rPr>
              <a:t>scaffold</a:t>
            </a:r>
            <a:r>
              <a:rPr lang="sv-SE" sz="1400" dirty="0">
                <a:latin typeface="Courier"/>
                <a:cs typeface="Courier"/>
              </a:rPr>
              <a:t> </a:t>
            </a:r>
            <a:r>
              <a:rPr lang="sv-SE" sz="1400" dirty="0" err="1">
                <a:latin typeface="Courier"/>
                <a:cs typeface="Courier"/>
              </a:rPr>
              <a:t>assembly</a:t>
            </a:r>
            <a:r>
              <a:rPr lang="sv-SE" sz="1400" dirty="0">
                <a:latin typeface="Courier"/>
                <a:cs typeface="Courier"/>
              </a:rPr>
              <a:t> </a:t>
            </a:r>
          </a:p>
          <a:p>
            <a:pPr marL="0" indent="0">
              <a:lnSpc>
                <a:spcPct val="80000"/>
              </a:lnSpc>
              <a:buNone/>
            </a:pPr>
            <a:r>
              <a:rPr lang="sv-SE" sz="1400" dirty="0">
                <a:latin typeface="Courier"/>
                <a:cs typeface="Courier"/>
              </a:rPr>
              <a:t>#</a:t>
            </a:r>
            <a:r>
              <a:rPr lang="sv-SE" sz="1400" dirty="0" err="1">
                <a:latin typeface="Courier"/>
                <a:cs typeface="Courier"/>
              </a:rPr>
              <a:t>use</a:t>
            </a:r>
            <a:r>
              <a:rPr lang="sv-SE" sz="1400" dirty="0">
                <a:latin typeface="Courier"/>
                <a:cs typeface="Courier"/>
              </a:rPr>
              <a:t> all the </a:t>
            </a:r>
            <a:r>
              <a:rPr lang="sv-SE" sz="1400" dirty="0" err="1">
                <a:latin typeface="Courier"/>
                <a:cs typeface="Courier"/>
              </a:rPr>
              <a:t>bases</a:t>
            </a:r>
            <a:r>
              <a:rPr lang="sv-SE" sz="1400" dirty="0">
                <a:latin typeface="Courier"/>
                <a:cs typeface="Courier"/>
              </a:rPr>
              <a:t> </a:t>
            </a:r>
            <a:r>
              <a:rPr lang="sv-SE" sz="1400" dirty="0" err="1">
                <a:latin typeface="Courier"/>
                <a:cs typeface="Courier"/>
              </a:rPr>
              <a:t>of</a:t>
            </a:r>
            <a:r>
              <a:rPr lang="sv-SE" sz="1400" dirty="0">
                <a:latin typeface="Courier"/>
                <a:cs typeface="Courier"/>
              </a:rPr>
              <a:t> </a:t>
            </a:r>
            <a:r>
              <a:rPr lang="sv-SE" sz="1400" dirty="0" err="1">
                <a:latin typeface="Courier"/>
                <a:cs typeface="Courier"/>
              </a:rPr>
              <a:t>each</a:t>
            </a:r>
            <a:r>
              <a:rPr lang="sv-SE" sz="1400" dirty="0">
                <a:latin typeface="Courier"/>
                <a:cs typeface="Courier"/>
              </a:rPr>
              <a:t> read</a:t>
            </a:r>
          </a:p>
          <a:p>
            <a:pPr marL="0" indent="0">
              <a:lnSpc>
                <a:spcPct val="80000"/>
              </a:lnSpc>
              <a:buNone/>
            </a:pPr>
            <a:r>
              <a:rPr lang="sv-SE" sz="1400" dirty="0" err="1">
                <a:solidFill>
                  <a:srgbClr val="17375E"/>
                </a:solidFill>
                <a:latin typeface="Courier"/>
                <a:cs typeface="Courier"/>
              </a:rPr>
              <a:t>rd_len_cutoff</a:t>
            </a:r>
            <a:r>
              <a:rPr lang="sv-SE" sz="1400" dirty="0">
                <a:solidFill>
                  <a:srgbClr val="17375E"/>
                </a:solidFill>
                <a:latin typeface="Courier"/>
                <a:cs typeface="Courier"/>
              </a:rPr>
              <a:t>=125</a:t>
            </a:r>
          </a:p>
          <a:p>
            <a:pPr marL="0" indent="0">
              <a:lnSpc>
                <a:spcPct val="80000"/>
              </a:lnSpc>
              <a:buNone/>
            </a:pPr>
            <a:r>
              <a:rPr lang="sv-SE" sz="1400" dirty="0">
                <a:latin typeface="Courier"/>
                <a:cs typeface="Courier"/>
              </a:rPr>
              <a:t>#</a:t>
            </a:r>
            <a:r>
              <a:rPr lang="sv-SE" sz="1400" dirty="0" err="1">
                <a:latin typeface="Courier"/>
                <a:cs typeface="Courier"/>
              </a:rPr>
              <a:t>cutoff</a:t>
            </a:r>
            <a:r>
              <a:rPr lang="sv-SE" sz="1400" dirty="0">
                <a:latin typeface="Courier"/>
                <a:cs typeface="Courier"/>
              </a:rPr>
              <a:t> </a:t>
            </a:r>
            <a:r>
              <a:rPr lang="sv-SE" sz="1400" dirty="0" err="1">
                <a:latin typeface="Courier"/>
                <a:cs typeface="Courier"/>
              </a:rPr>
              <a:t>value</a:t>
            </a:r>
            <a:r>
              <a:rPr lang="sv-SE" sz="1400" dirty="0">
                <a:latin typeface="Courier"/>
                <a:cs typeface="Courier"/>
              </a:rPr>
              <a:t> </a:t>
            </a:r>
            <a:r>
              <a:rPr lang="sv-SE" sz="1400" dirty="0" err="1">
                <a:latin typeface="Courier"/>
                <a:cs typeface="Courier"/>
              </a:rPr>
              <a:t>of</a:t>
            </a:r>
            <a:r>
              <a:rPr lang="sv-SE" sz="1400" dirty="0">
                <a:latin typeface="Courier"/>
                <a:cs typeface="Courier"/>
              </a:rPr>
              <a:t> pair </a:t>
            </a:r>
            <a:r>
              <a:rPr lang="sv-SE" sz="1400" dirty="0" err="1">
                <a:latin typeface="Courier"/>
                <a:cs typeface="Courier"/>
              </a:rPr>
              <a:t>number</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a:t>
            </a:r>
            <a:r>
              <a:rPr lang="sv-SE" sz="1400" dirty="0" err="1">
                <a:latin typeface="Courier"/>
                <a:cs typeface="Courier"/>
              </a:rPr>
              <a:t>connection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pair_num_cutoff</a:t>
            </a:r>
            <a:r>
              <a:rPr lang="sv-SE" sz="1400" dirty="0">
                <a:solidFill>
                  <a:srgbClr val="17375E"/>
                </a:solidFill>
                <a:latin typeface="Courier"/>
                <a:cs typeface="Courier"/>
              </a:rPr>
              <a:t>=3</a:t>
            </a:r>
          </a:p>
          <a:p>
            <a:pPr marL="0" indent="0">
              <a:lnSpc>
                <a:spcPct val="80000"/>
              </a:lnSpc>
              <a:buNone/>
            </a:pPr>
            <a:r>
              <a:rPr lang="sv-SE" sz="1400" dirty="0">
                <a:latin typeface="Courier"/>
                <a:cs typeface="Courier"/>
              </a:rPr>
              <a:t>#minimum </a:t>
            </a:r>
            <a:r>
              <a:rPr lang="sv-SE" sz="1400" dirty="0" err="1">
                <a:latin typeface="Courier"/>
                <a:cs typeface="Courier"/>
              </a:rPr>
              <a:t>aligned</a:t>
            </a:r>
            <a:r>
              <a:rPr lang="sv-SE" sz="1400" dirty="0">
                <a:latin typeface="Courier"/>
                <a:cs typeface="Courier"/>
              </a:rPr>
              <a:t> </a:t>
            </a:r>
            <a:r>
              <a:rPr lang="sv-SE" sz="1400" dirty="0" err="1">
                <a:latin typeface="Courier"/>
                <a:cs typeface="Courier"/>
              </a:rPr>
              <a:t>length</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read </a:t>
            </a:r>
            <a:r>
              <a:rPr lang="sv-SE" sz="1400" dirty="0" err="1">
                <a:latin typeface="Courier"/>
                <a:cs typeface="Courier"/>
              </a:rPr>
              <a:t>location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map_len</a:t>
            </a:r>
            <a:r>
              <a:rPr lang="sv-SE" sz="1400" dirty="0">
                <a:solidFill>
                  <a:srgbClr val="17375E"/>
                </a:solidFill>
                <a:latin typeface="Courier"/>
                <a:cs typeface="Courier"/>
              </a:rPr>
              <a:t>=50</a:t>
            </a:r>
          </a:p>
          <a:p>
            <a:pPr marL="0" indent="0">
              <a:lnSpc>
                <a:spcPct val="80000"/>
              </a:lnSpc>
              <a:buNone/>
            </a:pPr>
            <a:r>
              <a:rPr lang="sv-SE" sz="1400" dirty="0">
                <a:latin typeface="Courier"/>
                <a:cs typeface="Courier"/>
              </a:rPr>
              <a:t>#a pair </a:t>
            </a:r>
            <a:r>
              <a:rPr lang="sv-SE" sz="1400" dirty="0" err="1">
                <a:latin typeface="Courier"/>
                <a:cs typeface="Courier"/>
              </a:rPr>
              <a:t>of</a:t>
            </a:r>
            <a:r>
              <a:rPr lang="sv-SE" sz="1400" dirty="0">
                <a:latin typeface="Courier"/>
                <a:cs typeface="Courier"/>
              </a:rPr>
              <a:t> </a:t>
            </a:r>
            <a:r>
              <a:rPr lang="sv-SE" sz="1400" dirty="0" err="1">
                <a:latin typeface="Courier"/>
                <a:cs typeface="Courier"/>
              </a:rPr>
              <a:t>fastq</a:t>
            </a:r>
            <a:r>
              <a:rPr lang="sv-SE" sz="1400" dirty="0">
                <a:latin typeface="Courier"/>
                <a:cs typeface="Courier"/>
              </a:rPr>
              <a:t> </a:t>
            </a:r>
            <a:r>
              <a:rPr lang="sv-SE" sz="1400" dirty="0" err="1">
                <a:latin typeface="Courier"/>
                <a:cs typeface="Courier"/>
              </a:rPr>
              <a:t>file</a:t>
            </a:r>
            <a:r>
              <a:rPr lang="sv-SE" sz="1400" dirty="0">
                <a:latin typeface="Courier"/>
                <a:cs typeface="Courier"/>
              </a:rPr>
              <a:t>, read 1 </a:t>
            </a:r>
            <a:r>
              <a:rPr lang="sv-SE" sz="1400" dirty="0" err="1">
                <a:latin typeface="Courier"/>
                <a:cs typeface="Courier"/>
              </a:rPr>
              <a:t>file</a:t>
            </a:r>
            <a:r>
              <a:rPr lang="sv-SE" sz="1400" dirty="0">
                <a:latin typeface="Courier"/>
                <a:cs typeface="Courier"/>
              </a:rPr>
              <a:t> </a:t>
            </a:r>
            <a:r>
              <a:rPr lang="sv-SE" sz="1400" dirty="0" err="1">
                <a:latin typeface="Courier"/>
                <a:cs typeface="Courier"/>
              </a:rPr>
              <a:t>should</a:t>
            </a:r>
            <a:r>
              <a:rPr lang="sv-SE" sz="1400" dirty="0">
                <a:latin typeface="Courier"/>
                <a:cs typeface="Courier"/>
              </a:rPr>
              <a:t> </a:t>
            </a:r>
            <a:r>
              <a:rPr lang="sv-SE" sz="1400" dirty="0" err="1">
                <a:latin typeface="Courier"/>
                <a:cs typeface="Courier"/>
              </a:rPr>
              <a:t>always</a:t>
            </a:r>
            <a:r>
              <a:rPr lang="sv-SE" sz="1400" dirty="0">
                <a:latin typeface="Courier"/>
                <a:cs typeface="Courier"/>
              </a:rPr>
              <a:t> be </a:t>
            </a:r>
            <a:r>
              <a:rPr lang="sv-SE" sz="1400" dirty="0" err="1">
                <a:latin typeface="Courier"/>
                <a:cs typeface="Courier"/>
              </a:rPr>
              <a:t>followed</a:t>
            </a:r>
            <a:r>
              <a:rPr lang="sv-SE" sz="1400" dirty="0">
                <a:latin typeface="Courier"/>
                <a:cs typeface="Courier"/>
              </a:rPr>
              <a:t> by read 2 </a:t>
            </a:r>
            <a:r>
              <a:rPr lang="sv-SE" sz="1400" dirty="0" err="1">
                <a:latin typeface="Courier"/>
                <a:cs typeface="Courier"/>
              </a:rPr>
              <a:t>file</a:t>
            </a:r>
            <a:endParaRPr lang="sv-SE" sz="1400" dirty="0">
              <a:latin typeface="Courier"/>
              <a:cs typeface="Courier"/>
            </a:endParaRPr>
          </a:p>
          <a:p>
            <a:pPr marL="0" indent="0">
              <a:lnSpc>
                <a:spcPct val="80000"/>
              </a:lnSpc>
              <a:buNone/>
            </a:pPr>
            <a:r>
              <a:rPr lang="sv-SE" sz="1400" dirty="0">
                <a:solidFill>
                  <a:srgbClr val="17375E"/>
                </a:solidFill>
                <a:latin typeface="Courier"/>
                <a:cs typeface="Courier"/>
              </a:rPr>
              <a:t>q1=</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sv-SE" sz="1400" dirty="0">
                <a:solidFill>
                  <a:srgbClr val="17375E"/>
                </a:solidFill>
                <a:latin typeface="Courier"/>
                <a:cs typeface="Courier"/>
              </a:rPr>
              <a:t>/MG1655_1.5M_R1.fastq</a:t>
            </a:r>
          </a:p>
          <a:p>
            <a:pPr marL="0" indent="0">
              <a:lnSpc>
                <a:spcPct val="80000"/>
              </a:lnSpc>
              <a:buNone/>
            </a:pPr>
            <a:r>
              <a:rPr lang="sv-SE" sz="1400" dirty="0">
                <a:solidFill>
                  <a:srgbClr val="17375E"/>
                </a:solidFill>
                <a:latin typeface="Courier"/>
                <a:cs typeface="Courier"/>
              </a:rPr>
              <a:t>q2=</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sv-SE" sz="1400" dirty="0">
                <a:solidFill>
                  <a:srgbClr val="17375E"/>
                </a:solidFill>
                <a:latin typeface="Courier"/>
                <a:cs typeface="Courier"/>
              </a:rPr>
              <a:t>/MG1655_1.5M_R2.fastq</a:t>
            </a:r>
          </a:p>
        </p:txBody>
      </p:sp>
      <p:sp>
        <p:nvSpPr>
          <p:cNvPr id="4" name="TextBox 3"/>
          <p:cNvSpPr txBox="1"/>
          <p:nvPr/>
        </p:nvSpPr>
        <p:spPr>
          <a:xfrm>
            <a:off x="150404" y="1389274"/>
            <a:ext cx="2484850" cy="400110"/>
          </a:xfrm>
          <a:prstGeom prst="rect">
            <a:avLst/>
          </a:prstGeom>
          <a:noFill/>
        </p:spPr>
        <p:txBody>
          <a:bodyPr wrap="none" rtlCol="0">
            <a:spAutoFit/>
          </a:bodyPr>
          <a:lstStyle/>
          <a:p>
            <a:r>
              <a:rPr lang="en-US" sz="2000" dirty="0">
                <a:latin typeface="+mj-lt"/>
              </a:rPr>
              <a:t>configure.</a:t>
            </a:r>
            <a:r>
              <a:rPr lang="sv-SE" sz="2000" dirty="0">
                <a:solidFill>
                  <a:srgbClr val="17375E"/>
                </a:solidFill>
                <a:latin typeface="+mj-lt"/>
                <a:cs typeface="Courier"/>
              </a:rPr>
              <a:t>MG1655.</a:t>
            </a:r>
            <a:r>
              <a:rPr lang="en-US" sz="2000" dirty="0">
                <a:latin typeface="+mj-lt"/>
              </a:rPr>
              <a:t>txt</a:t>
            </a:r>
          </a:p>
        </p:txBody>
      </p:sp>
    </p:spTree>
    <p:extLst>
      <p:ext uri="{BB962C8B-B14F-4D97-AF65-F5344CB8AC3E}">
        <p14:creationId xmlns:p14="http://schemas.microsoft.com/office/powerpoint/2010/main" val="1533672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358"/>
            <a:ext cx="8229600" cy="984171"/>
          </a:xfrm>
        </p:spPr>
        <p:txBody>
          <a:bodyPr/>
          <a:lstStyle/>
          <a:p>
            <a:r>
              <a:rPr lang="en-US" dirty="0"/>
              <a:t>MG1655 assembly</a:t>
            </a:r>
            <a:br>
              <a:rPr lang="en-US" dirty="0"/>
            </a:br>
            <a:r>
              <a:rPr lang="en-US" dirty="0"/>
              <a:t>Step 2: Run SOAPdenovo2</a:t>
            </a:r>
          </a:p>
        </p:txBody>
      </p:sp>
      <p:sp>
        <p:nvSpPr>
          <p:cNvPr id="4" name="TextBox 3"/>
          <p:cNvSpPr txBox="1"/>
          <p:nvPr/>
        </p:nvSpPr>
        <p:spPr>
          <a:xfrm>
            <a:off x="149476" y="1367476"/>
            <a:ext cx="3738844" cy="523220"/>
          </a:xfrm>
          <a:prstGeom prst="rect">
            <a:avLst/>
          </a:prstGeom>
          <a:noFill/>
        </p:spPr>
        <p:txBody>
          <a:bodyPr wrap="none" rtlCol="0">
            <a:spAutoFit/>
          </a:bodyPr>
          <a:lstStyle/>
          <a:p>
            <a:r>
              <a:rPr lang="en-US" sz="2800" dirty="0"/>
              <a:t>MG1655.soapdn.sbatch </a:t>
            </a:r>
          </a:p>
        </p:txBody>
      </p:sp>
      <p:sp>
        <p:nvSpPr>
          <p:cNvPr id="5" name="TextBox 4"/>
          <p:cNvSpPr txBox="1"/>
          <p:nvPr/>
        </p:nvSpPr>
        <p:spPr>
          <a:xfrm>
            <a:off x="53123" y="1890696"/>
            <a:ext cx="9037753" cy="3785652"/>
          </a:xfrm>
          <a:prstGeom prst="rect">
            <a:avLst/>
          </a:prstGeom>
          <a:solidFill>
            <a:schemeClr val="accent3">
              <a:lumMod val="20000"/>
              <a:lumOff val="80000"/>
            </a:schemeClr>
          </a:solidFill>
        </p:spPr>
        <p:txBody>
          <a:bodyPr wrap="square" rtlCol="0">
            <a:spAutoFit/>
          </a:bodyPr>
          <a:lstStyle/>
          <a:p>
            <a:r>
              <a:rPr lang="en-US" sz="2400" dirty="0">
                <a:latin typeface="Courier"/>
                <a:cs typeface="Courier"/>
              </a:rPr>
              <a:t>#!/bin/bash -l</a:t>
            </a:r>
          </a:p>
          <a:p>
            <a:r>
              <a:rPr lang="en-US" sz="2400" dirty="0">
                <a:latin typeface="Courier"/>
                <a:cs typeface="Courier"/>
              </a:rPr>
              <a:t>#SBATCH --</a:t>
            </a:r>
            <a:r>
              <a:rPr lang="en-US" sz="2400" dirty="0" err="1">
                <a:latin typeface="Courier"/>
                <a:cs typeface="Courier"/>
              </a:rPr>
              <a:t>mem</a:t>
            </a:r>
            <a:r>
              <a:rPr lang="en-US" sz="2400" dirty="0">
                <a:latin typeface="Courier"/>
                <a:cs typeface="Courier"/>
              </a:rPr>
              <a:t>-per-</a:t>
            </a:r>
            <a:r>
              <a:rPr lang="en-US" sz="2400" dirty="0" err="1">
                <a:latin typeface="Courier"/>
                <a:cs typeface="Courier"/>
              </a:rPr>
              <a:t>cpu</a:t>
            </a:r>
            <a:r>
              <a:rPr lang="en-US" sz="2400" dirty="0">
                <a:latin typeface="Courier"/>
                <a:cs typeface="Courier"/>
              </a:rPr>
              <a:t>=24g</a:t>
            </a:r>
          </a:p>
          <a:p>
            <a:r>
              <a:rPr lang="en-US" sz="2400" dirty="0">
                <a:latin typeface="Courier"/>
                <a:cs typeface="Courier"/>
              </a:rPr>
              <a:t>#SBATCH --time=0-23:00:00</a:t>
            </a:r>
          </a:p>
          <a:p>
            <a:r>
              <a:rPr lang="en-US" sz="2400" dirty="0">
                <a:latin typeface="Courier"/>
                <a:cs typeface="Courier"/>
              </a:rPr>
              <a:t>#SBATCH --</a:t>
            </a:r>
            <a:r>
              <a:rPr lang="en-US" sz="2400" dirty="0" err="1">
                <a:latin typeface="Courier"/>
                <a:cs typeface="Courier"/>
              </a:rPr>
              <a:t>cpus</a:t>
            </a:r>
            <a:r>
              <a:rPr lang="en-US" sz="2400" dirty="0">
                <a:latin typeface="Courier"/>
                <a:cs typeface="Courier"/>
              </a:rPr>
              <a:t>-per-task=1</a:t>
            </a:r>
          </a:p>
          <a:p>
            <a:r>
              <a:rPr lang="en-US" sz="2400" dirty="0">
                <a:latin typeface="Courier"/>
                <a:cs typeface="Courier"/>
              </a:rPr>
              <a:t>/homes/liu3zhen/local/bin/</a:t>
            </a:r>
            <a:r>
              <a:rPr lang="es-ES_tradnl" sz="2400" dirty="0">
                <a:latin typeface="Courier"/>
                <a:cs typeface="Courier"/>
              </a:rPr>
              <a:t>SOAPdenovo-63mer </a:t>
            </a:r>
            <a:r>
              <a:rPr lang="es-ES_tradnl" sz="2400" dirty="0" err="1">
                <a:latin typeface="Courier"/>
                <a:cs typeface="Courier"/>
              </a:rPr>
              <a:t>all</a:t>
            </a:r>
            <a:r>
              <a:rPr lang="es-ES_tradnl" sz="2400" dirty="0">
                <a:latin typeface="Courier"/>
                <a:cs typeface="Courier"/>
              </a:rPr>
              <a:t> \</a:t>
            </a:r>
          </a:p>
          <a:p>
            <a:r>
              <a:rPr lang="es-ES_tradnl" sz="2400" dirty="0">
                <a:latin typeface="Courier"/>
                <a:cs typeface="Courier"/>
              </a:rPr>
              <a:t>	-s configure.MG1655.txt \</a:t>
            </a:r>
          </a:p>
          <a:p>
            <a:r>
              <a:rPr lang="es-ES_tradnl" sz="2400" dirty="0">
                <a:latin typeface="Courier"/>
                <a:cs typeface="Courier"/>
              </a:rPr>
              <a:t>	-K 31 -d 2 -R -o MG1655kmer31 \</a:t>
            </a:r>
          </a:p>
          <a:p>
            <a:r>
              <a:rPr lang="es-ES_tradnl" sz="2400" dirty="0">
                <a:latin typeface="Courier"/>
                <a:cs typeface="Courier"/>
              </a:rPr>
              <a:t>	-p 1 -F -L 200 -b 800 -N 5000000 \</a:t>
            </a:r>
          </a:p>
          <a:p>
            <a:r>
              <a:rPr lang="es-ES_tradnl" sz="2400" dirty="0">
                <a:latin typeface="Courier"/>
                <a:cs typeface="Courier"/>
              </a:rPr>
              <a:t>	1&gt;MG1655kmer31.log \</a:t>
            </a:r>
          </a:p>
          <a:p>
            <a:r>
              <a:rPr lang="es-ES_tradnl" sz="2400" dirty="0">
                <a:latin typeface="Courier"/>
                <a:cs typeface="Courier"/>
              </a:rPr>
              <a:t>	2&gt;MG1655kmer31.err</a:t>
            </a:r>
            <a:endParaRPr lang="en-US" sz="2400" dirty="0">
              <a:latin typeface="Courier"/>
              <a:cs typeface="Courier"/>
            </a:endParaRPr>
          </a:p>
        </p:txBody>
      </p:sp>
      <p:sp>
        <p:nvSpPr>
          <p:cNvPr id="8" name="TextBox 7"/>
          <p:cNvSpPr txBox="1"/>
          <p:nvPr/>
        </p:nvSpPr>
        <p:spPr>
          <a:xfrm>
            <a:off x="457200" y="5980410"/>
            <a:ext cx="5171458" cy="461665"/>
          </a:xfrm>
          <a:prstGeom prst="rect">
            <a:avLst/>
          </a:prstGeom>
          <a:noFill/>
        </p:spPr>
        <p:txBody>
          <a:bodyPr wrap="none" rtlCol="0">
            <a:spAutoFit/>
          </a:bodyPr>
          <a:lstStyle/>
          <a:p>
            <a:r>
              <a:rPr lang="en-US" sz="2400" dirty="0" err="1">
                <a:latin typeface="Courier"/>
                <a:cs typeface="Courier"/>
              </a:rPr>
              <a:t>sbatch</a:t>
            </a:r>
            <a:r>
              <a:rPr lang="en-US" sz="2400" dirty="0">
                <a:latin typeface="Courier"/>
                <a:cs typeface="Courier"/>
              </a:rPr>
              <a:t> MG1655.soapdn.sbatch</a:t>
            </a:r>
          </a:p>
        </p:txBody>
      </p:sp>
    </p:spTree>
    <p:extLst>
      <p:ext uri="{BB962C8B-B14F-4D97-AF65-F5344CB8AC3E}">
        <p14:creationId xmlns:p14="http://schemas.microsoft.com/office/powerpoint/2010/main" val="423519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176"/>
            <a:ext cx="8229600" cy="835493"/>
          </a:xfrm>
        </p:spPr>
        <p:txBody>
          <a:bodyPr>
            <a:normAutofit/>
          </a:bodyPr>
          <a:lstStyle/>
          <a:p>
            <a:r>
              <a:rPr lang="en-US" sz="3200" dirty="0"/>
              <a:t>MG1655 k-mer31 assembling result</a:t>
            </a:r>
          </a:p>
        </p:txBody>
      </p:sp>
      <p:sp>
        <p:nvSpPr>
          <p:cNvPr id="3" name="Content Placeholder 2"/>
          <p:cNvSpPr>
            <a:spLocks noGrp="1"/>
          </p:cNvSpPr>
          <p:nvPr>
            <p:ph idx="1"/>
          </p:nvPr>
        </p:nvSpPr>
        <p:spPr>
          <a:xfrm>
            <a:off x="1330230" y="1808192"/>
            <a:ext cx="6294265" cy="3348007"/>
          </a:xfrm>
        </p:spPr>
        <p:txBody>
          <a:bodyPr>
            <a:noAutofit/>
          </a:bodyPr>
          <a:lstStyle/>
          <a:p>
            <a:r>
              <a:rPr lang="en-US" sz="2800" dirty="0"/>
              <a:t>MG1655kmer31.contig</a:t>
            </a:r>
          </a:p>
          <a:p>
            <a:r>
              <a:rPr lang="en-US" sz="2800" dirty="0"/>
              <a:t>MG1655kmer31.scafSeq</a:t>
            </a:r>
          </a:p>
          <a:p>
            <a:r>
              <a:rPr lang="en-US" sz="2800" dirty="0"/>
              <a:t>MG1655kmer31.scafStatistics</a:t>
            </a:r>
          </a:p>
          <a:p>
            <a:endParaRPr lang="en-US" sz="2800" dirty="0"/>
          </a:p>
          <a:p>
            <a:pPr marL="0" indent="0">
              <a:buNone/>
            </a:pPr>
            <a:r>
              <a:rPr lang="en-US" sz="2800" dirty="0">
                <a:latin typeface="Courier"/>
                <a:cs typeface="Courier"/>
              </a:rPr>
              <a:t>more MG1655kmer31.scafStatistics</a:t>
            </a:r>
          </a:p>
        </p:txBody>
      </p:sp>
    </p:spTree>
    <p:extLst>
      <p:ext uri="{BB962C8B-B14F-4D97-AF65-F5344CB8AC3E}">
        <p14:creationId xmlns:p14="http://schemas.microsoft.com/office/powerpoint/2010/main" val="1277516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1891"/>
          </a:xfrm>
        </p:spPr>
        <p:txBody>
          <a:bodyPr/>
          <a:lstStyle/>
          <a:p>
            <a:r>
              <a:rPr lang="en-US"/>
              <a:t>DH10B </a:t>
            </a:r>
            <a:r>
              <a:rPr lang="en-US" dirty="0"/>
              <a:t>assembly</a:t>
            </a:r>
            <a:br>
              <a:rPr lang="en-US" dirty="0"/>
            </a:br>
            <a:r>
              <a:rPr lang="en-US" dirty="0"/>
              <a:t>step1: SOAPdenovo2 configure file</a:t>
            </a:r>
          </a:p>
        </p:txBody>
      </p:sp>
      <p:sp>
        <p:nvSpPr>
          <p:cNvPr id="3" name="Content Placeholder 2"/>
          <p:cNvSpPr>
            <a:spLocks noGrp="1"/>
          </p:cNvSpPr>
          <p:nvPr>
            <p:ph idx="1"/>
          </p:nvPr>
        </p:nvSpPr>
        <p:spPr>
          <a:xfrm>
            <a:off x="150404" y="2196190"/>
            <a:ext cx="8843192" cy="4188601"/>
          </a:xfrm>
          <a:solidFill>
            <a:schemeClr val="accent3">
              <a:lumMod val="20000"/>
              <a:lumOff val="80000"/>
            </a:schemeClr>
          </a:solidFill>
        </p:spPr>
        <p:txBody>
          <a:bodyPr>
            <a:normAutofit/>
          </a:bodyPr>
          <a:lstStyle/>
          <a:p>
            <a:pPr marL="0" indent="0">
              <a:lnSpc>
                <a:spcPct val="80000"/>
              </a:lnSpc>
              <a:buNone/>
            </a:pPr>
            <a:r>
              <a:rPr lang="en-US" sz="1400" dirty="0">
                <a:latin typeface="Courier"/>
                <a:cs typeface="Courier"/>
              </a:rPr>
              <a:t>#maximal read length</a:t>
            </a:r>
          </a:p>
          <a:p>
            <a:pPr marL="0" indent="0">
              <a:lnSpc>
                <a:spcPct val="80000"/>
              </a:lnSpc>
              <a:buNone/>
            </a:pPr>
            <a:r>
              <a:rPr lang="en-US" sz="1400" dirty="0" err="1">
                <a:solidFill>
                  <a:srgbClr val="17375E"/>
                </a:solidFill>
                <a:latin typeface="Courier"/>
                <a:cs typeface="Courier"/>
              </a:rPr>
              <a:t>max_rd_len</a:t>
            </a:r>
            <a:r>
              <a:rPr lang="en-US" sz="1400" dirty="0">
                <a:solidFill>
                  <a:srgbClr val="17375E"/>
                </a:solidFill>
                <a:latin typeface="Courier"/>
                <a:cs typeface="Courier"/>
              </a:rPr>
              <a:t>=125</a:t>
            </a:r>
          </a:p>
          <a:p>
            <a:pPr marL="0" indent="0">
              <a:lnSpc>
                <a:spcPct val="80000"/>
              </a:lnSpc>
              <a:buNone/>
            </a:pPr>
            <a:r>
              <a:rPr lang="en-US" sz="1400" dirty="0">
                <a:solidFill>
                  <a:srgbClr val="17375E"/>
                </a:solidFill>
                <a:latin typeface="Courier"/>
                <a:cs typeface="Courier"/>
              </a:rPr>
              <a:t>[LIB]</a:t>
            </a:r>
          </a:p>
          <a:p>
            <a:pPr marL="0" indent="0">
              <a:lnSpc>
                <a:spcPct val="80000"/>
              </a:lnSpc>
              <a:buNone/>
            </a:pPr>
            <a:r>
              <a:rPr lang="en-US" sz="1400" dirty="0">
                <a:latin typeface="Courier"/>
                <a:cs typeface="Courier"/>
              </a:rPr>
              <a:t>#average insert size</a:t>
            </a:r>
          </a:p>
          <a:p>
            <a:pPr marL="0" indent="0">
              <a:lnSpc>
                <a:spcPct val="80000"/>
              </a:lnSpc>
              <a:buNone/>
            </a:pPr>
            <a:r>
              <a:rPr lang="sv-SE" sz="1400" dirty="0" err="1">
                <a:solidFill>
                  <a:srgbClr val="17375E"/>
                </a:solidFill>
                <a:latin typeface="Courier"/>
                <a:cs typeface="Courier"/>
              </a:rPr>
              <a:t>avg_ins</a:t>
            </a:r>
            <a:r>
              <a:rPr lang="sv-SE" sz="1400" dirty="0">
                <a:solidFill>
                  <a:srgbClr val="17375E"/>
                </a:solidFill>
                <a:latin typeface="Courier"/>
                <a:cs typeface="Courier"/>
              </a:rPr>
              <a:t>=300</a:t>
            </a:r>
          </a:p>
          <a:p>
            <a:pPr marL="0" indent="0">
              <a:lnSpc>
                <a:spcPct val="80000"/>
              </a:lnSpc>
              <a:buNone/>
            </a:pPr>
            <a:r>
              <a:rPr lang="sv-SE" sz="1400" dirty="0">
                <a:latin typeface="Courier"/>
                <a:cs typeface="Courier"/>
              </a:rPr>
              <a:t>#</a:t>
            </a:r>
            <a:r>
              <a:rPr lang="sv-SE" sz="1400" dirty="0" err="1">
                <a:latin typeface="Courier"/>
                <a:cs typeface="Courier"/>
              </a:rPr>
              <a:t>if</a:t>
            </a:r>
            <a:r>
              <a:rPr lang="sv-SE" sz="1400" dirty="0">
                <a:latin typeface="Courier"/>
                <a:cs typeface="Courier"/>
              </a:rPr>
              <a:t> </a:t>
            </a:r>
            <a:r>
              <a:rPr lang="sv-SE" sz="1400" dirty="0" err="1">
                <a:latin typeface="Courier"/>
                <a:cs typeface="Courier"/>
              </a:rPr>
              <a:t>sequence</a:t>
            </a:r>
            <a:r>
              <a:rPr lang="sv-SE" sz="1400" dirty="0">
                <a:latin typeface="Courier"/>
                <a:cs typeface="Courier"/>
              </a:rPr>
              <a:t> </a:t>
            </a:r>
            <a:r>
              <a:rPr lang="sv-SE" sz="1400" dirty="0" err="1">
                <a:latin typeface="Courier"/>
                <a:cs typeface="Courier"/>
              </a:rPr>
              <a:t>needs</a:t>
            </a:r>
            <a:r>
              <a:rPr lang="sv-SE" sz="1400" dirty="0">
                <a:latin typeface="Courier"/>
                <a:cs typeface="Courier"/>
              </a:rPr>
              <a:t> </a:t>
            </a:r>
            <a:r>
              <a:rPr lang="sv-SE" sz="1400" dirty="0" err="1">
                <a:latin typeface="Courier"/>
                <a:cs typeface="Courier"/>
              </a:rPr>
              <a:t>to</a:t>
            </a:r>
            <a:r>
              <a:rPr lang="sv-SE" sz="1400" dirty="0">
                <a:latin typeface="Courier"/>
                <a:cs typeface="Courier"/>
              </a:rPr>
              <a:t> be </a:t>
            </a:r>
            <a:r>
              <a:rPr lang="sv-SE" sz="1400" dirty="0" err="1">
                <a:latin typeface="Courier"/>
                <a:cs typeface="Courier"/>
              </a:rPr>
              <a:t>reversed</a:t>
            </a:r>
            <a:endParaRPr lang="sv-SE" sz="1400" dirty="0">
              <a:latin typeface="Courier"/>
              <a:cs typeface="Courier"/>
            </a:endParaRPr>
          </a:p>
          <a:p>
            <a:pPr marL="0" indent="0">
              <a:lnSpc>
                <a:spcPct val="80000"/>
              </a:lnSpc>
              <a:buNone/>
            </a:pPr>
            <a:r>
              <a:rPr lang="sv-SE" sz="1400" dirty="0" err="1">
                <a:latin typeface="Courier"/>
                <a:cs typeface="Courier"/>
              </a:rPr>
              <a:t>reverse_seq</a:t>
            </a:r>
            <a:r>
              <a:rPr lang="sv-SE" sz="1400" dirty="0">
                <a:latin typeface="Courier"/>
                <a:cs typeface="Courier"/>
              </a:rPr>
              <a:t>=0</a:t>
            </a:r>
          </a:p>
          <a:p>
            <a:pPr marL="0" indent="0">
              <a:lnSpc>
                <a:spcPct val="80000"/>
              </a:lnSpc>
              <a:buNone/>
            </a:pPr>
            <a:r>
              <a:rPr lang="sv-SE" sz="1400" dirty="0">
                <a:latin typeface="Courier"/>
                <a:cs typeface="Courier"/>
              </a:rPr>
              <a:t># </a:t>
            </a:r>
            <a:r>
              <a:rPr lang="sv-SE" sz="1400" dirty="0" err="1">
                <a:latin typeface="Courier"/>
                <a:cs typeface="Courier"/>
              </a:rPr>
              <a:t>assemble</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endParaRPr lang="sv-SE" sz="1400" dirty="0">
              <a:latin typeface="Courier"/>
              <a:cs typeface="Courier"/>
            </a:endParaRPr>
          </a:p>
          <a:p>
            <a:pPr marL="0" indent="0">
              <a:lnSpc>
                <a:spcPct val="80000"/>
              </a:lnSpc>
              <a:buNone/>
            </a:pPr>
            <a:r>
              <a:rPr lang="sv-SE" sz="1400" dirty="0" err="1">
                <a:latin typeface="Courier"/>
                <a:cs typeface="Courier"/>
              </a:rPr>
              <a:t>asm_flags</a:t>
            </a:r>
            <a:r>
              <a:rPr lang="sv-SE" sz="1400" dirty="0">
                <a:latin typeface="Courier"/>
                <a:cs typeface="Courier"/>
              </a:rPr>
              <a:t>=3  ## </a:t>
            </a:r>
            <a:r>
              <a:rPr lang="sv-SE" sz="1400" dirty="0" err="1">
                <a:latin typeface="Courier"/>
                <a:cs typeface="Courier"/>
              </a:rPr>
              <a:t>both</a:t>
            </a:r>
            <a:r>
              <a:rPr lang="sv-SE" sz="1400" dirty="0">
                <a:latin typeface="Courier"/>
                <a:cs typeface="Courier"/>
              </a:rPr>
              <a:t> </a:t>
            </a:r>
            <a:r>
              <a:rPr lang="sv-SE" sz="1400" dirty="0" err="1">
                <a:latin typeface="Courier"/>
                <a:cs typeface="Courier"/>
              </a:rPr>
              <a:t>contig</a:t>
            </a:r>
            <a:r>
              <a:rPr lang="sv-SE" sz="1400" dirty="0">
                <a:latin typeface="Courier"/>
                <a:cs typeface="Courier"/>
              </a:rPr>
              <a:t> and </a:t>
            </a:r>
            <a:r>
              <a:rPr lang="sv-SE" sz="1400" dirty="0" err="1">
                <a:latin typeface="Courier"/>
                <a:cs typeface="Courier"/>
              </a:rPr>
              <a:t>scaffold</a:t>
            </a:r>
            <a:r>
              <a:rPr lang="sv-SE" sz="1400" dirty="0">
                <a:latin typeface="Courier"/>
                <a:cs typeface="Courier"/>
              </a:rPr>
              <a:t> </a:t>
            </a:r>
            <a:r>
              <a:rPr lang="sv-SE" sz="1400" dirty="0" err="1">
                <a:latin typeface="Courier"/>
                <a:cs typeface="Courier"/>
              </a:rPr>
              <a:t>assembly</a:t>
            </a:r>
            <a:r>
              <a:rPr lang="sv-SE" sz="1400" dirty="0">
                <a:latin typeface="Courier"/>
                <a:cs typeface="Courier"/>
              </a:rPr>
              <a:t> </a:t>
            </a:r>
          </a:p>
          <a:p>
            <a:pPr marL="0" indent="0">
              <a:lnSpc>
                <a:spcPct val="80000"/>
              </a:lnSpc>
              <a:buNone/>
            </a:pPr>
            <a:r>
              <a:rPr lang="sv-SE" sz="1400" dirty="0">
                <a:latin typeface="Courier"/>
                <a:cs typeface="Courier"/>
              </a:rPr>
              <a:t>#</a:t>
            </a:r>
            <a:r>
              <a:rPr lang="sv-SE" sz="1400" dirty="0" err="1">
                <a:latin typeface="Courier"/>
                <a:cs typeface="Courier"/>
              </a:rPr>
              <a:t>use</a:t>
            </a:r>
            <a:r>
              <a:rPr lang="sv-SE" sz="1400" dirty="0">
                <a:latin typeface="Courier"/>
                <a:cs typeface="Courier"/>
              </a:rPr>
              <a:t> all the </a:t>
            </a:r>
            <a:r>
              <a:rPr lang="sv-SE" sz="1400" dirty="0" err="1">
                <a:latin typeface="Courier"/>
                <a:cs typeface="Courier"/>
              </a:rPr>
              <a:t>bases</a:t>
            </a:r>
            <a:r>
              <a:rPr lang="sv-SE" sz="1400" dirty="0">
                <a:latin typeface="Courier"/>
                <a:cs typeface="Courier"/>
              </a:rPr>
              <a:t> </a:t>
            </a:r>
            <a:r>
              <a:rPr lang="sv-SE" sz="1400" dirty="0" err="1">
                <a:latin typeface="Courier"/>
                <a:cs typeface="Courier"/>
              </a:rPr>
              <a:t>of</a:t>
            </a:r>
            <a:r>
              <a:rPr lang="sv-SE" sz="1400" dirty="0">
                <a:latin typeface="Courier"/>
                <a:cs typeface="Courier"/>
              </a:rPr>
              <a:t> </a:t>
            </a:r>
            <a:r>
              <a:rPr lang="sv-SE" sz="1400" dirty="0" err="1">
                <a:latin typeface="Courier"/>
                <a:cs typeface="Courier"/>
              </a:rPr>
              <a:t>each</a:t>
            </a:r>
            <a:r>
              <a:rPr lang="sv-SE" sz="1400" dirty="0">
                <a:latin typeface="Courier"/>
                <a:cs typeface="Courier"/>
              </a:rPr>
              <a:t> read</a:t>
            </a:r>
          </a:p>
          <a:p>
            <a:pPr marL="0" indent="0">
              <a:lnSpc>
                <a:spcPct val="80000"/>
              </a:lnSpc>
              <a:buNone/>
            </a:pPr>
            <a:r>
              <a:rPr lang="sv-SE" sz="1400" dirty="0" err="1">
                <a:solidFill>
                  <a:srgbClr val="17375E"/>
                </a:solidFill>
                <a:latin typeface="Courier"/>
                <a:cs typeface="Courier"/>
              </a:rPr>
              <a:t>rd_len_cutoff</a:t>
            </a:r>
            <a:r>
              <a:rPr lang="sv-SE" sz="1400" dirty="0">
                <a:solidFill>
                  <a:srgbClr val="17375E"/>
                </a:solidFill>
                <a:latin typeface="Courier"/>
                <a:cs typeface="Courier"/>
              </a:rPr>
              <a:t>=125</a:t>
            </a:r>
          </a:p>
          <a:p>
            <a:pPr marL="0" indent="0">
              <a:lnSpc>
                <a:spcPct val="80000"/>
              </a:lnSpc>
              <a:buNone/>
            </a:pPr>
            <a:r>
              <a:rPr lang="sv-SE" sz="1400" dirty="0">
                <a:latin typeface="Courier"/>
                <a:cs typeface="Courier"/>
              </a:rPr>
              <a:t>#</a:t>
            </a:r>
            <a:r>
              <a:rPr lang="sv-SE" sz="1400" dirty="0" err="1">
                <a:latin typeface="Courier"/>
                <a:cs typeface="Courier"/>
              </a:rPr>
              <a:t>cutoff</a:t>
            </a:r>
            <a:r>
              <a:rPr lang="sv-SE" sz="1400" dirty="0">
                <a:latin typeface="Courier"/>
                <a:cs typeface="Courier"/>
              </a:rPr>
              <a:t> </a:t>
            </a:r>
            <a:r>
              <a:rPr lang="sv-SE" sz="1400" dirty="0" err="1">
                <a:latin typeface="Courier"/>
                <a:cs typeface="Courier"/>
              </a:rPr>
              <a:t>value</a:t>
            </a:r>
            <a:r>
              <a:rPr lang="sv-SE" sz="1400" dirty="0">
                <a:latin typeface="Courier"/>
                <a:cs typeface="Courier"/>
              </a:rPr>
              <a:t> </a:t>
            </a:r>
            <a:r>
              <a:rPr lang="sv-SE" sz="1400" dirty="0" err="1">
                <a:latin typeface="Courier"/>
                <a:cs typeface="Courier"/>
              </a:rPr>
              <a:t>of</a:t>
            </a:r>
            <a:r>
              <a:rPr lang="sv-SE" sz="1400" dirty="0">
                <a:latin typeface="Courier"/>
                <a:cs typeface="Courier"/>
              </a:rPr>
              <a:t> pair </a:t>
            </a:r>
            <a:r>
              <a:rPr lang="sv-SE" sz="1400" dirty="0" err="1">
                <a:latin typeface="Courier"/>
                <a:cs typeface="Courier"/>
              </a:rPr>
              <a:t>number</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a:t>
            </a:r>
            <a:r>
              <a:rPr lang="sv-SE" sz="1400" dirty="0" err="1">
                <a:latin typeface="Courier"/>
                <a:cs typeface="Courier"/>
              </a:rPr>
              <a:t>connection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pair_num_cutoff</a:t>
            </a:r>
            <a:r>
              <a:rPr lang="sv-SE" sz="1400" dirty="0">
                <a:solidFill>
                  <a:srgbClr val="17375E"/>
                </a:solidFill>
                <a:latin typeface="Courier"/>
                <a:cs typeface="Courier"/>
              </a:rPr>
              <a:t>=3</a:t>
            </a:r>
          </a:p>
          <a:p>
            <a:pPr marL="0" indent="0">
              <a:lnSpc>
                <a:spcPct val="80000"/>
              </a:lnSpc>
              <a:buNone/>
            </a:pPr>
            <a:r>
              <a:rPr lang="sv-SE" sz="1400" dirty="0">
                <a:latin typeface="Courier"/>
                <a:cs typeface="Courier"/>
              </a:rPr>
              <a:t>#minimum </a:t>
            </a:r>
            <a:r>
              <a:rPr lang="sv-SE" sz="1400" dirty="0" err="1">
                <a:latin typeface="Courier"/>
                <a:cs typeface="Courier"/>
              </a:rPr>
              <a:t>aligned</a:t>
            </a:r>
            <a:r>
              <a:rPr lang="sv-SE" sz="1400" dirty="0">
                <a:latin typeface="Courier"/>
                <a:cs typeface="Courier"/>
              </a:rPr>
              <a:t> </a:t>
            </a:r>
            <a:r>
              <a:rPr lang="sv-SE" sz="1400" dirty="0" err="1">
                <a:latin typeface="Courier"/>
                <a:cs typeface="Courier"/>
              </a:rPr>
              <a:t>length</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read </a:t>
            </a:r>
            <a:r>
              <a:rPr lang="sv-SE" sz="1400" dirty="0" err="1">
                <a:latin typeface="Courier"/>
                <a:cs typeface="Courier"/>
              </a:rPr>
              <a:t>location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map_len</a:t>
            </a:r>
            <a:r>
              <a:rPr lang="sv-SE" sz="1400" dirty="0">
                <a:solidFill>
                  <a:srgbClr val="17375E"/>
                </a:solidFill>
                <a:latin typeface="Courier"/>
                <a:cs typeface="Courier"/>
              </a:rPr>
              <a:t>=50</a:t>
            </a:r>
          </a:p>
          <a:p>
            <a:pPr marL="0" indent="0">
              <a:lnSpc>
                <a:spcPct val="80000"/>
              </a:lnSpc>
              <a:buNone/>
            </a:pPr>
            <a:r>
              <a:rPr lang="sv-SE" sz="1400" dirty="0">
                <a:latin typeface="Courier"/>
                <a:cs typeface="Courier"/>
              </a:rPr>
              <a:t>#a pair </a:t>
            </a:r>
            <a:r>
              <a:rPr lang="sv-SE" sz="1400" dirty="0" err="1">
                <a:latin typeface="Courier"/>
                <a:cs typeface="Courier"/>
              </a:rPr>
              <a:t>of</a:t>
            </a:r>
            <a:r>
              <a:rPr lang="sv-SE" sz="1400" dirty="0">
                <a:latin typeface="Courier"/>
                <a:cs typeface="Courier"/>
              </a:rPr>
              <a:t> </a:t>
            </a:r>
            <a:r>
              <a:rPr lang="sv-SE" sz="1400" dirty="0" err="1">
                <a:latin typeface="Courier"/>
                <a:cs typeface="Courier"/>
              </a:rPr>
              <a:t>fastq</a:t>
            </a:r>
            <a:r>
              <a:rPr lang="sv-SE" sz="1400" dirty="0">
                <a:latin typeface="Courier"/>
                <a:cs typeface="Courier"/>
              </a:rPr>
              <a:t> </a:t>
            </a:r>
            <a:r>
              <a:rPr lang="sv-SE" sz="1400" dirty="0" err="1">
                <a:latin typeface="Courier"/>
                <a:cs typeface="Courier"/>
              </a:rPr>
              <a:t>file</a:t>
            </a:r>
            <a:r>
              <a:rPr lang="sv-SE" sz="1400" dirty="0">
                <a:latin typeface="Courier"/>
                <a:cs typeface="Courier"/>
              </a:rPr>
              <a:t>, read 1 </a:t>
            </a:r>
            <a:r>
              <a:rPr lang="sv-SE" sz="1400" dirty="0" err="1">
                <a:latin typeface="Courier"/>
                <a:cs typeface="Courier"/>
              </a:rPr>
              <a:t>file</a:t>
            </a:r>
            <a:r>
              <a:rPr lang="sv-SE" sz="1400" dirty="0">
                <a:latin typeface="Courier"/>
                <a:cs typeface="Courier"/>
              </a:rPr>
              <a:t> </a:t>
            </a:r>
            <a:r>
              <a:rPr lang="sv-SE" sz="1400" dirty="0" err="1">
                <a:latin typeface="Courier"/>
                <a:cs typeface="Courier"/>
              </a:rPr>
              <a:t>should</a:t>
            </a:r>
            <a:r>
              <a:rPr lang="sv-SE" sz="1400" dirty="0">
                <a:latin typeface="Courier"/>
                <a:cs typeface="Courier"/>
              </a:rPr>
              <a:t> </a:t>
            </a:r>
            <a:r>
              <a:rPr lang="sv-SE" sz="1400" dirty="0" err="1">
                <a:latin typeface="Courier"/>
                <a:cs typeface="Courier"/>
              </a:rPr>
              <a:t>always</a:t>
            </a:r>
            <a:r>
              <a:rPr lang="sv-SE" sz="1400" dirty="0">
                <a:latin typeface="Courier"/>
                <a:cs typeface="Courier"/>
              </a:rPr>
              <a:t> be </a:t>
            </a:r>
            <a:r>
              <a:rPr lang="sv-SE" sz="1400" dirty="0" err="1">
                <a:latin typeface="Courier"/>
                <a:cs typeface="Courier"/>
              </a:rPr>
              <a:t>followed</a:t>
            </a:r>
            <a:r>
              <a:rPr lang="sv-SE" sz="1400" dirty="0">
                <a:latin typeface="Courier"/>
                <a:cs typeface="Courier"/>
              </a:rPr>
              <a:t> by read 2 </a:t>
            </a:r>
            <a:r>
              <a:rPr lang="sv-SE" sz="1400" dirty="0" err="1">
                <a:latin typeface="Courier"/>
                <a:cs typeface="Courier"/>
              </a:rPr>
              <a:t>file</a:t>
            </a:r>
            <a:endParaRPr lang="sv-SE" sz="1400" dirty="0">
              <a:latin typeface="Courier"/>
              <a:cs typeface="Courier"/>
            </a:endParaRPr>
          </a:p>
          <a:p>
            <a:pPr marL="0" indent="0">
              <a:lnSpc>
                <a:spcPct val="80000"/>
              </a:lnSpc>
              <a:buNone/>
            </a:pPr>
            <a:r>
              <a:rPr lang="sv-SE" sz="1400" dirty="0">
                <a:solidFill>
                  <a:srgbClr val="17375E"/>
                </a:solidFill>
                <a:latin typeface="Courier"/>
                <a:cs typeface="Courier"/>
              </a:rPr>
              <a:t>q1=</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sv-SE" sz="1400" dirty="0">
                <a:solidFill>
                  <a:srgbClr val="17375E"/>
                </a:solidFill>
                <a:latin typeface="Courier"/>
                <a:cs typeface="Courier"/>
              </a:rPr>
              <a:t>/DH10B_1.5M_R1.fastq</a:t>
            </a:r>
          </a:p>
          <a:p>
            <a:pPr marL="0" indent="0">
              <a:lnSpc>
                <a:spcPct val="80000"/>
              </a:lnSpc>
              <a:buNone/>
            </a:pPr>
            <a:r>
              <a:rPr lang="sv-SE" sz="1400" dirty="0">
                <a:solidFill>
                  <a:srgbClr val="17375E"/>
                </a:solidFill>
                <a:latin typeface="Courier"/>
                <a:cs typeface="Courier"/>
              </a:rPr>
              <a:t>q2=</a:t>
            </a:r>
            <a:r>
              <a:rPr lang="en-US" sz="1400" dirty="0">
                <a:latin typeface="Courier" pitchFamily="2" charset="0"/>
                <a:cs typeface="Arial" panose="020B0604020202020204" pitchFamily="34" charset="0"/>
              </a:rPr>
              <a:t>/homes/liu3zhen/teaching/datasets/</a:t>
            </a:r>
            <a:r>
              <a:rPr lang="en-US" sz="1400" dirty="0" err="1">
                <a:latin typeface="Courier" pitchFamily="2" charset="0"/>
                <a:cs typeface="Arial" panose="020B0604020202020204" pitchFamily="34" charset="0"/>
              </a:rPr>
              <a:t>assembly_Illumina</a:t>
            </a:r>
            <a:r>
              <a:rPr lang="en-US" sz="1400" dirty="0">
                <a:latin typeface="Courier" pitchFamily="2" charset="0"/>
                <a:cs typeface="Arial" panose="020B0604020202020204" pitchFamily="34" charset="0"/>
              </a:rPr>
              <a:t>/data</a:t>
            </a:r>
            <a:r>
              <a:rPr lang="sv-SE" sz="1400" dirty="0">
                <a:solidFill>
                  <a:srgbClr val="17375E"/>
                </a:solidFill>
                <a:latin typeface="Courier"/>
                <a:cs typeface="Courier"/>
              </a:rPr>
              <a:t>/DH10B_1.5M_R2.fastq</a:t>
            </a:r>
          </a:p>
        </p:txBody>
      </p:sp>
      <p:sp>
        <p:nvSpPr>
          <p:cNvPr id="4" name="TextBox 3"/>
          <p:cNvSpPr txBox="1"/>
          <p:nvPr/>
        </p:nvSpPr>
        <p:spPr>
          <a:xfrm>
            <a:off x="150404" y="1454749"/>
            <a:ext cx="3135345" cy="523220"/>
          </a:xfrm>
          <a:prstGeom prst="rect">
            <a:avLst/>
          </a:prstGeom>
          <a:noFill/>
        </p:spPr>
        <p:txBody>
          <a:bodyPr wrap="none" rtlCol="0">
            <a:spAutoFit/>
          </a:bodyPr>
          <a:lstStyle/>
          <a:p>
            <a:r>
              <a:rPr lang="en-US" sz="2800">
                <a:latin typeface="+mj-lt"/>
              </a:rPr>
              <a:t>configure.</a:t>
            </a:r>
            <a:r>
              <a:rPr lang="sv-SE" sz="2800">
                <a:solidFill>
                  <a:srgbClr val="17375E"/>
                </a:solidFill>
                <a:latin typeface="+mj-lt"/>
                <a:cs typeface="Courier"/>
              </a:rPr>
              <a:t>DH10B.</a:t>
            </a:r>
            <a:r>
              <a:rPr lang="en-US" sz="2800">
                <a:latin typeface="+mj-lt"/>
              </a:rPr>
              <a:t>txt</a:t>
            </a:r>
            <a:endParaRPr lang="en-US" sz="2800" dirty="0">
              <a:latin typeface="+mj-lt"/>
            </a:endParaRPr>
          </a:p>
        </p:txBody>
      </p:sp>
    </p:spTree>
    <p:extLst>
      <p:ext uri="{BB962C8B-B14F-4D97-AF65-F5344CB8AC3E}">
        <p14:creationId xmlns:p14="http://schemas.microsoft.com/office/powerpoint/2010/main" val="23714770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15647</TotalTime>
  <Words>2763</Words>
  <Application>Microsoft Macintosh PowerPoint</Application>
  <PresentationFormat>On-screen Show (4:3)</PresentationFormat>
  <Paragraphs>337</Paragraphs>
  <Slides>29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Courier</vt:lpstr>
      <vt:lpstr>Office Theme</vt:lpstr>
      <vt:lpstr>Genomic Assembly (lab)  Bioinformatics Applications (PLPTH813)</vt:lpstr>
      <vt:lpstr>Today's Lab</vt:lpstr>
      <vt:lpstr>Directories</vt:lpstr>
      <vt:lpstr>reference genome and sequencing data</vt:lpstr>
      <vt:lpstr>SOAPdenovo2</vt:lpstr>
      <vt:lpstr>MG1655 assembly step1: SOAPdenovo2 configure file</vt:lpstr>
      <vt:lpstr>MG1655 assembly Step 2: Run SOAPdenovo2</vt:lpstr>
      <vt:lpstr>MG1655 k-mer31 assembling result</vt:lpstr>
      <vt:lpstr>DH10B assembly step1: SOAPdenovo2 configure file</vt:lpstr>
      <vt:lpstr>DH10B assembly Step 2: Run SOAPdenovo2</vt:lpstr>
      <vt:lpstr>SOAPdenovo guide</vt:lpstr>
      <vt:lpstr>DH10B k-mer31 assembling result</vt:lpstr>
      <vt:lpstr>Your turn</vt:lpstr>
      <vt:lpstr>New sample sequencing data</vt:lpstr>
      <vt:lpstr>DISCOVAR de novo</vt:lpstr>
      <vt:lpstr>How to convert FASTQ to BAM?</vt:lpstr>
      <vt:lpstr>DiscovarDeNovo assembly</vt:lpstr>
      <vt:lpstr>Discovar output</vt:lpstr>
      <vt:lpstr>Today's Lab</vt:lpstr>
      <vt:lpstr>Data</vt:lpstr>
      <vt:lpstr>working directory - canu assembly</vt:lpstr>
      <vt:lpstr>Canu assembly</vt:lpstr>
      <vt:lpstr>canu output</vt:lpstr>
      <vt:lpstr>working directory - Pilon polishing</vt:lpstr>
      <vt:lpstr>Polishing with Illumina data –  bwa alignment (step 1)</vt:lpstr>
      <vt:lpstr>PowerPoint Presentation</vt:lpstr>
      <vt:lpstr>PowerPoint Presentation</vt:lpstr>
      <vt:lpstr>changes</vt:lpstr>
      <vt:lpstr>Your turn</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Bioinformatics Applications (PLPTH613)</dc:title>
  <dc:creator>Sanzhen Liu</dc:creator>
  <cp:lastModifiedBy>Sanzhen Liu</cp:lastModifiedBy>
  <cp:revision>188</cp:revision>
  <dcterms:created xsi:type="dcterms:W3CDTF">2014-12-15T18:58:14Z</dcterms:created>
  <dcterms:modified xsi:type="dcterms:W3CDTF">2021-04-05T03:37:31Z</dcterms:modified>
</cp:coreProperties>
</file>