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37" r:id="rId3"/>
    <p:sldId id="338" r:id="rId4"/>
    <p:sldId id="339" r:id="rId5"/>
    <p:sldId id="340" r:id="rId6"/>
    <p:sldId id="341" r:id="rId7"/>
    <p:sldId id="342" r:id="rId8"/>
    <p:sldId id="286" r:id="rId9"/>
    <p:sldId id="279" r:id="rId10"/>
    <p:sldId id="305" r:id="rId11"/>
    <p:sldId id="306" r:id="rId12"/>
    <p:sldId id="324" r:id="rId13"/>
    <p:sldId id="343" r:id="rId14"/>
    <p:sldId id="325" r:id="rId15"/>
    <p:sldId id="326" r:id="rId16"/>
    <p:sldId id="327" r:id="rId17"/>
    <p:sldId id="328" r:id="rId18"/>
    <p:sldId id="329" r:id="rId19"/>
    <p:sldId id="330" r:id="rId20"/>
    <p:sldId id="333" r:id="rId21"/>
    <p:sldId id="334" r:id="rId22"/>
    <p:sldId id="335" r:id="rId23"/>
    <p:sldId id="33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0" autoAdjust="0"/>
    <p:restoredTop sz="95559" autoAdjust="0"/>
  </p:normalViewPr>
  <p:slideViewPr>
    <p:cSldViewPr snapToGrid="0" snapToObjects="1">
      <p:cViewPr>
        <p:scale>
          <a:sx n="100" d="100"/>
          <a:sy n="100" d="100"/>
        </p:scale>
        <p:origin x="-3664" y="-1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ran.rstudio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 and sequence quality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 smtClean="0"/>
              <a:t>2</a:t>
            </a:r>
            <a:r>
              <a:rPr lang="en-US" sz="2800" dirty="0" smtClean="0"/>
              <a:t>/14/2019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</a:t>
            </a:r>
            <a:r>
              <a:rPr lang="en-US" b="1" dirty="0" smtClean="0">
                <a:solidFill>
                  <a:srgbClr val="17375E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</a:t>
            </a:r>
            <a:r>
              <a:rPr lang="en-US" dirty="0" smtClean="0"/>
              <a:t>each element of </a:t>
            </a:r>
            <a:r>
              <a:rPr lang="en-US" i="1" u="sng" dirty="0" smtClean="0"/>
              <a:t>a vector</a:t>
            </a:r>
            <a:r>
              <a:rPr lang="en-US" dirty="0" smtClean="0"/>
              <a:t> given by the category of each element, provided by </a:t>
            </a:r>
            <a:r>
              <a:rPr lang="en-US" i="1" u="sng" dirty="0" smtClean="0"/>
              <a:t>the other vector</a:t>
            </a:r>
            <a:r>
              <a:rPr lang="en-US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516" y="5624585"/>
            <a:ext cx="8043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"/>
                <a:cs typeface="Courier"/>
              </a:rPr>
              <a:t>tapply</a:t>
            </a:r>
            <a:r>
              <a:rPr lang="en-US" sz="2400" dirty="0" smtClean="0">
                <a:latin typeface="Courier"/>
                <a:cs typeface="Courier"/>
              </a:rPr>
              <a:t>(</a:t>
            </a:r>
            <a:r>
              <a:rPr lang="en-US" sz="2400" dirty="0" err="1" smtClean="0">
                <a:latin typeface="Courier"/>
                <a:cs typeface="Courier"/>
              </a:rPr>
              <a:t>diamonds$price</a:t>
            </a:r>
            <a:r>
              <a:rPr lang="en-US" sz="2400" dirty="0" smtClean="0">
                <a:latin typeface="Courier"/>
                <a:cs typeface="Courier"/>
              </a:rPr>
              <a:t>, </a:t>
            </a:r>
            <a:r>
              <a:rPr lang="en-US" sz="2400" dirty="0" err="1" smtClean="0">
                <a:latin typeface="Courier"/>
                <a:cs typeface="Courier"/>
              </a:rPr>
              <a:t>diamonds$cut</a:t>
            </a:r>
            <a:r>
              <a:rPr lang="en-US" sz="2400" dirty="0" smtClean="0">
                <a:latin typeface="Courier"/>
                <a:cs typeface="Courier"/>
              </a:rPr>
              <a:t>, mean)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516" y="2921146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22833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table(): </a:t>
            </a:r>
            <a:r>
              <a:rPr lang="en-US" dirty="0" smtClean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0549" y="2779856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"/>
                <a:cs typeface="Courier"/>
              </a:rPr>
              <a:t>table(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 smtClean="0">
                <a:latin typeface="Courier"/>
                <a:cs typeface="Courier"/>
              </a:rPr>
              <a:t>table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 smtClean="0">
                <a:latin typeface="Courier"/>
                <a:cs typeface="Courier"/>
              </a:rPr>
              <a:t>diamonds$cut</a:t>
            </a:r>
            <a:r>
              <a:rPr lang="en-US" sz="2800" dirty="0" smtClean="0">
                <a:latin typeface="Courier"/>
                <a:cs typeface="Courier"/>
              </a:rPr>
              <a:t>, </a:t>
            </a:r>
            <a:r>
              <a:rPr lang="en-US" sz="2800" dirty="0" err="1" smtClean="0">
                <a:latin typeface="Courier"/>
                <a:cs typeface="Courier"/>
              </a:rPr>
              <a:t>diamonds$color</a:t>
            </a:r>
            <a:r>
              <a:rPr lang="en-US" sz="2800" dirty="0" smtClean="0">
                <a:latin typeface="Courier"/>
                <a:cs typeface="Courier"/>
              </a:rPr>
              <a:t>)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72904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your own function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6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smtClean="0"/>
              <a:t>name </a:t>
            </a:r>
            <a:r>
              <a:rPr lang="en-US" dirty="0"/>
              <a:t>&lt;- function(arg_1, arg_2, ...) </a:t>
            </a:r>
            <a:r>
              <a:rPr lang="en-US" dirty="0" smtClean="0"/>
              <a:t>expression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example </a:t>
            </a:r>
            <a:r>
              <a:rPr lang="en-US" sz="1600" dirty="0">
                <a:latin typeface="Courier"/>
                <a:cs typeface="Courier"/>
              </a:rPr>
              <a:t>1</a:t>
            </a: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threetimes</a:t>
            </a:r>
            <a:r>
              <a:rPr lang="en-US" sz="1600" dirty="0" smtClean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3</a:t>
            </a:r>
            <a:r>
              <a:rPr lang="en-US" sz="1600" dirty="0">
                <a:latin typeface="Courier"/>
                <a:cs typeface="Courier"/>
              </a:rPr>
              <a:t>*</a:t>
            </a:r>
            <a:r>
              <a:rPr lang="en-US" sz="1600" dirty="0" smtClean="0">
                <a:latin typeface="Courier"/>
                <a:cs typeface="Courier"/>
              </a:rPr>
              <a:t>x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24401" y="558799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 smtClean="0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223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6301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 smtClean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100" y="2882900"/>
            <a:ext cx="79286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# example store gifts</a:t>
            </a:r>
          </a:p>
          <a:p>
            <a:r>
              <a:rPr lang="en-US" sz="2000" dirty="0" smtClean="0"/>
              <a:t>store &lt;- c("chocolate", "rose", "diamond", "</a:t>
            </a:r>
            <a:r>
              <a:rPr lang="en-US" sz="2000" dirty="0" err="1" smtClean="0"/>
              <a:t>iphone</a:t>
            </a:r>
            <a:r>
              <a:rPr lang="en-US" sz="2000" dirty="0" smtClean="0"/>
              <a:t>", "</a:t>
            </a:r>
            <a:r>
              <a:rPr lang="en-US" sz="2000" dirty="0" err="1" smtClean="0"/>
              <a:t>nanopore</a:t>
            </a:r>
            <a:r>
              <a:rPr lang="en-US" sz="2000" dirty="0" smtClean="0"/>
              <a:t> </a:t>
            </a:r>
            <a:r>
              <a:rPr lang="en-US" sz="2000" dirty="0" err="1" smtClean="0"/>
              <a:t>flowcells</a:t>
            </a:r>
            <a:r>
              <a:rPr lang="en-US" sz="2000" dirty="0" smtClean="0"/>
              <a:t>")</a:t>
            </a:r>
          </a:p>
          <a:p>
            <a:endParaRPr lang="en-US" sz="2000" dirty="0"/>
          </a:p>
          <a:p>
            <a:r>
              <a:rPr lang="en-US" sz="2000" dirty="0" smtClean="0"/>
              <a:t># randomly select</a:t>
            </a:r>
          </a:p>
          <a:p>
            <a:r>
              <a:rPr lang="en-US" sz="2000" dirty="0" smtClean="0"/>
              <a:t>sample</a:t>
            </a:r>
          </a:p>
          <a:p>
            <a:endParaRPr lang="en-US" sz="2000" dirty="0"/>
          </a:p>
          <a:p>
            <a:r>
              <a:rPr lang="en-US" sz="2000" dirty="0" smtClean="0"/>
              <a:t># print</a:t>
            </a:r>
          </a:p>
          <a:p>
            <a:r>
              <a:rPr lang="en-US" sz="2000" dirty="0" smtClean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1699582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300" y="161520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Illumina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Ion Torrent (Proton)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PacBio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Data file: </a:t>
            </a:r>
            <a:r>
              <a:rPr lang="en-US" sz="2800" dirty="0" err="1" smtClean="0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7117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importing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0752"/>
            <a:ext cx="8420100" cy="39993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 smtClean="0"/>
              <a:t>data.url</a:t>
            </a:r>
            <a:r>
              <a:rPr lang="it-IT" dirty="0" smtClean="0"/>
              <a:t> </a:t>
            </a:r>
            <a:r>
              <a:rPr lang="it-IT" dirty="0"/>
              <a:t>&lt;- </a:t>
            </a:r>
            <a:r>
              <a:rPr lang="it-IT" dirty="0" smtClean="0"/>
              <a:t>"</a:t>
            </a:r>
            <a:r>
              <a:rPr lang="it-IT" sz="1000" dirty="0" err="1"/>
              <a:t>https</a:t>
            </a:r>
            <a:r>
              <a:rPr lang="it-IT" sz="1000" dirty="0"/>
              <a:t>://</a:t>
            </a:r>
            <a:r>
              <a:rPr lang="it-IT" sz="1000" dirty="0" err="1"/>
              <a:t>raw.githubusercontent.com</a:t>
            </a:r>
            <a:r>
              <a:rPr lang="it-IT" sz="1000" dirty="0"/>
              <a:t>/liu3zhenlab/</a:t>
            </a:r>
            <a:r>
              <a:rPr lang="it-IT" sz="1000" dirty="0" err="1"/>
              <a:t>teaching</a:t>
            </a:r>
            <a:r>
              <a:rPr lang="it-IT" sz="1000" dirty="0"/>
              <a:t>/master/PLPTH813Bioinformatis/2019/data/</a:t>
            </a:r>
            <a:r>
              <a:rPr lang="it-IT" sz="1000" dirty="0" err="1"/>
              <a:t>quality.txt</a:t>
            </a:r>
            <a:r>
              <a:rPr lang="it-IT" dirty="0" smtClean="0"/>
              <a:t>"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qual0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 smtClean="0"/>
              <a:t>data.url</a:t>
            </a:r>
            <a:r>
              <a:rPr lang="it-IT" dirty="0" smtClean="0"/>
              <a:t>)</a:t>
            </a:r>
            <a:endParaRPr lang="en-US" dirty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qual </a:t>
            </a:r>
            <a:r>
              <a:rPr lang="it-IT" dirty="0"/>
              <a:t>&lt;- </a:t>
            </a:r>
            <a:r>
              <a:rPr lang="it-IT" dirty="0" err="1"/>
              <a:t>read.delim</a:t>
            </a:r>
            <a:r>
              <a:rPr lang="it-IT" dirty="0"/>
              <a:t>(</a:t>
            </a:r>
            <a:r>
              <a:rPr lang="it-IT" dirty="0" err="1"/>
              <a:t>data.url</a:t>
            </a:r>
            <a:r>
              <a:rPr lang="it-IT" dirty="0"/>
              <a:t>, </a:t>
            </a:r>
            <a:r>
              <a:rPr lang="it-IT" dirty="0" err="1"/>
              <a:t>sep</a:t>
            </a:r>
            <a:r>
              <a:rPr lang="it-IT" dirty="0"/>
              <a:t>="\t", </a:t>
            </a:r>
            <a:r>
              <a:rPr lang="it-IT" dirty="0" err="1"/>
              <a:t>comment.char</a:t>
            </a:r>
            <a:r>
              <a:rPr lang="it-IT" dirty="0"/>
              <a:t>="~",</a:t>
            </a:r>
          </a:p>
          <a:p>
            <a:pPr marL="0" indent="0">
              <a:buNone/>
            </a:pPr>
            <a:r>
              <a:rPr lang="it-IT" dirty="0"/>
              <a:t>                   </a:t>
            </a:r>
            <a:r>
              <a:rPr lang="it-IT" dirty="0" err="1"/>
              <a:t>nrow</a:t>
            </a:r>
            <a:r>
              <a:rPr lang="it-IT" dirty="0"/>
              <a:t>=3, </a:t>
            </a:r>
            <a:r>
              <a:rPr lang="it-IT" dirty="0" err="1"/>
              <a:t>as.is</a:t>
            </a:r>
            <a:r>
              <a:rPr lang="it-IT" dirty="0"/>
              <a:t>=T, </a:t>
            </a:r>
            <a:r>
              <a:rPr lang="it-IT" dirty="0" err="1"/>
              <a:t>stringsAsFactors</a:t>
            </a:r>
            <a:r>
              <a:rPr lang="it-IT" dirty="0"/>
              <a:t>=</a:t>
            </a:r>
            <a:r>
              <a:rPr lang="it-IT" dirty="0" err="1"/>
              <a:t>F</a:t>
            </a:r>
            <a:r>
              <a:rPr lang="it-IT" dirty="0"/>
              <a:t>, quote="~")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2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6200" y="1728352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 err="1" smtClean="0"/>
              <a:t>qual</a:t>
            </a:r>
            <a:endParaRPr lang="en-US" sz="2800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row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dim(</a:t>
            </a:r>
            <a:r>
              <a:rPr lang="en-US" sz="2800" dirty="0" err="1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c</a:t>
            </a:r>
            <a:r>
              <a:rPr lang="en-US" sz="2800" dirty="0" err="1" smtClean="0"/>
              <a:t>olnames</a:t>
            </a:r>
            <a:r>
              <a:rPr lang="en-US" sz="2800" dirty="0" smtClean="0"/>
              <a:t>(</a:t>
            </a:r>
            <a:r>
              <a:rPr lang="en-US" sz="2800" dirty="0" err="1" smtClean="0"/>
              <a:t>qual</a:t>
            </a:r>
            <a:r>
              <a:rPr lang="en-US" sz="2800" dirty="0" smtClean="0"/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/>
              <a:t>n</a:t>
            </a:r>
            <a:r>
              <a:rPr lang="en-US" sz="2800" dirty="0" err="1" smtClean="0"/>
              <a:t>char</a:t>
            </a:r>
            <a:r>
              <a:rPr lang="en-US" sz="2800" dirty="0" smtClean="0"/>
              <a:t>(</a:t>
            </a:r>
            <a:r>
              <a:rPr lang="en-US" sz="2800" dirty="0" err="1" smtClean="0"/>
              <a:t>qual$Quality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09830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score to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1" y="5168900"/>
            <a:ext cx="4851400" cy="147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en-US" dirty="0" smtClean="0"/>
              <a:t>[</a:t>
            </a:r>
            <a:r>
              <a:rPr lang="pl-PL" dirty="0"/>
              <a:t>"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</a:t>
            </a:r>
            <a:r>
              <a:rPr lang="en-US" dirty="0" err="1" smtClean="0"/>
              <a:t>s.numeric</a:t>
            </a:r>
            <a:r>
              <a:rPr lang="en-US" dirty="0" smtClean="0"/>
              <a:t>(</a:t>
            </a:r>
            <a:r>
              <a:rPr lang="en-US" dirty="0" err="1" smtClean="0"/>
              <a:t>charToRaw</a:t>
            </a:r>
            <a:r>
              <a:rPr lang="en-US" dirty="0" smtClean="0"/>
              <a:t>(</a:t>
            </a:r>
            <a:r>
              <a:rPr lang="pl-PL" dirty="0"/>
              <a:t>"</a:t>
            </a:r>
            <a:r>
              <a:rPr lang="pl-PL" dirty="0" smtClean="0"/>
              <a:t>[</a:t>
            </a:r>
            <a:r>
              <a:rPr lang="pl-PL" dirty="0"/>
              <a:t>"</a:t>
            </a:r>
            <a:r>
              <a:rPr lang="pl-PL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1205815"/>
            <a:ext cx="5959526" cy="3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quality codes to quality scores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3276"/>
            <a:ext cx="8229600" cy="14853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illumina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[1, 2]))) - 33</a:t>
            </a:r>
          </a:p>
          <a:p>
            <a:pPr marL="0" indent="0">
              <a:buNone/>
            </a:pPr>
            <a:r>
              <a:rPr lang="en-US" dirty="0"/>
              <a:t>proton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[2, 2]))) - 33</a:t>
            </a:r>
          </a:p>
          <a:p>
            <a:pPr marL="0" indent="0">
              <a:buNone/>
            </a:pPr>
            <a:r>
              <a:rPr lang="en-US" dirty="0" err="1"/>
              <a:t>pacbio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</a:t>
            </a:r>
            <a:r>
              <a:rPr lang="en-US" dirty="0"/>
              <a:t>[3, 2]))) - 33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48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245752"/>
            <a:ext cx="8686800" cy="504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Illumina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plot</a:t>
            </a:r>
            <a:r>
              <a:rPr lang="pl-PL" dirty="0"/>
              <a:t>(1:nchar(</a:t>
            </a:r>
            <a:r>
              <a:rPr lang="pl-PL" dirty="0" err="1"/>
              <a:t>qual</a:t>
            </a:r>
            <a:r>
              <a:rPr lang="pl-PL" dirty="0"/>
              <a:t>[1, 2]), </a:t>
            </a:r>
            <a:r>
              <a:rPr lang="pl-PL" dirty="0" err="1"/>
              <a:t>illumina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Illumina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Proton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[2, 2]), proton,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="Proton",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</a:t>
            </a:r>
            <a:r>
              <a:rPr lang="pl-PL" dirty="0" smtClean="0"/>
              <a:t>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### </a:t>
            </a:r>
            <a:r>
              <a:rPr lang="pl-PL" dirty="0" err="1" smtClean="0"/>
              <a:t>PacBio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plot(1:nchar(</a:t>
            </a:r>
            <a:r>
              <a:rPr lang="pl-PL" dirty="0" err="1"/>
              <a:t>qual</a:t>
            </a:r>
            <a:r>
              <a:rPr lang="pl-PL" dirty="0"/>
              <a:t>[3, 2]), </a:t>
            </a:r>
            <a:r>
              <a:rPr lang="pl-PL" dirty="0" err="1"/>
              <a:t>pacbio</a:t>
            </a:r>
            <a:r>
              <a:rPr lang="pl-PL" dirty="0"/>
              <a:t>, </a:t>
            </a:r>
            <a:r>
              <a:rPr lang="pl-PL" dirty="0" err="1"/>
              <a:t>pch</a:t>
            </a:r>
            <a:r>
              <a:rPr lang="pl-PL" dirty="0"/>
              <a:t>=19, </a:t>
            </a:r>
            <a:r>
              <a:rPr lang="pl-PL" dirty="0" err="1"/>
              <a:t>cex</a:t>
            </a:r>
            <a:r>
              <a:rPr lang="pl-PL" dirty="0"/>
              <a:t>=0.2, </a:t>
            </a:r>
            <a:r>
              <a:rPr lang="pl-PL" dirty="0" err="1"/>
              <a:t>main</a:t>
            </a:r>
            <a:r>
              <a:rPr lang="pl-PL" dirty="0"/>
              <a:t>="</a:t>
            </a:r>
            <a:r>
              <a:rPr lang="pl-PL" dirty="0" err="1"/>
              <a:t>PacBio</a:t>
            </a:r>
            <a:r>
              <a:rPr lang="pl-PL" dirty="0"/>
              <a:t>", </a:t>
            </a:r>
            <a:r>
              <a:rPr lang="pl-PL" dirty="0" err="1"/>
              <a:t>xlab</a:t>
            </a:r>
            <a:r>
              <a:rPr lang="pl-PL" dirty="0"/>
              <a:t>="</a:t>
            </a:r>
            <a:r>
              <a:rPr lang="pl-PL" dirty="0" err="1"/>
              <a:t>Pos</a:t>
            </a:r>
            <a:r>
              <a:rPr lang="pl-PL" dirty="0"/>
              <a:t> on </a:t>
            </a:r>
            <a:r>
              <a:rPr lang="pl-PL" dirty="0" err="1"/>
              <a:t>read</a:t>
            </a:r>
            <a:r>
              <a:rPr lang="pl-PL" dirty="0"/>
              <a:t>", </a:t>
            </a:r>
            <a:r>
              <a:rPr lang="pl-PL" dirty="0" err="1"/>
              <a:t>ylab</a:t>
            </a:r>
            <a:r>
              <a:rPr lang="pl-PL" dirty="0"/>
              <a:t>="</a:t>
            </a:r>
            <a:r>
              <a:rPr lang="pl-PL" dirty="0" err="1"/>
              <a:t>Quality</a:t>
            </a:r>
            <a:r>
              <a:rPr lang="pl-PL" dirty="0"/>
              <a:t>", </a:t>
            </a:r>
            <a:r>
              <a:rPr lang="pl-PL" dirty="0" err="1"/>
              <a:t>ylim</a:t>
            </a:r>
            <a:r>
              <a:rPr lang="pl-PL" dirty="0"/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80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594714"/>
            <a:ext cx="7734300" cy="2748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 err="1" smtClean="0"/>
              <a:t>nstall.packages</a:t>
            </a:r>
            <a:r>
              <a:rPr lang="en-US" dirty="0" smtClean="0"/>
              <a:t>(</a:t>
            </a:r>
            <a:r>
              <a:rPr lang="en-US" dirty="0"/>
              <a:t>'ggplot2')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, repos</a:t>
            </a:r>
            <a:r>
              <a:rPr lang="en-US" dirty="0"/>
              <a:t>='</a:t>
            </a:r>
            <a:r>
              <a:rPr lang="en-US" dirty="0">
                <a:hlinkClick r:id="rId2"/>
              </a:rPr>
              <a:t>http://cran.rstudio.com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/>
              <a:t>'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### before using it, run: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library</a:t>
            </a:r>
            <a:r>
              <a:rPr lang="en-US" dirty="0"/>
              <a:t>('</a:t>
            </a:r>
            <a:r>
              <a:rPr lang="en-US" dirty="0" smtClean="0"/>
              <a:t>ggplot2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71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three in one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152"/>
            <a:ext cx="8420100" cy="504132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par(</a:t>
            </a:r>
            <a:r>
              <a:rPr lang="pl-PL" dirty="0" err="1"/>
              <a:t>mfrow</a:t>
            </a:r>
            <a:r>
              <a:rPr lang="pl-PL" dirty="0"/>
              <a:t>=c(1, 3))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Illumina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plot</a:t>
            </a:r>
            <a:r>
              <a:rPr lang="pl-PL" dirty="0">
                <a:solidFill>
                  <a:srgbClr val="7F7F7F"/>
                </a:solidFill>
              </a:rPr>
              <a:t>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[1, 2]), 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Illumina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Proton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[2, 2]), proton,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="Proton",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</a:t>
            </a:r>
            <a:r>
              <a:rPr lang="pl-PL" dirty="0" smtClean="0">
                <a:solidFill>
                  <a:srgbClr val="7F7F7F"/>
                </a:solidFill>
              </a:rPr>
              <a:t>)</a:t>
            </a:r>
          </a:p>
          <a:p>
            <a:pPr marL="0" indent="0">
              <a:buNone/>
            </a:pPr>
            <a:endParaRPr lang="pl-PL" dirty="0" smtClean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 smtClean="0">
                <a:solidFill>
                  <a:srgbClr val="7F7F7F"/>
                </a:solidFill>
              </a:rPr>
              <a:t>### </a:t>
            </a:r>
            <a:r>
              <a:rPr lang="pl-PL" dirty="0" err="1" smtClean="0">
                <a:solidFill>
                  <a:srgbClr val="7F7F7F"/>
                </a:solidFill>
              </a:rPr>
              <a:t>PacBio</a:t>
            </a:r>
            <a:r>
              <a:rPr lang="pl-PL" dirty="0" smtClean="0">
                <a:solidFill>
                  <a:srgbClr val="7F7F7F"/>
                </a:solidFill>
              </a:rPr>
              <a:t> </a:t>
            </a:r>
            <a:r>
              <a:rPr lang="pl-PL" dirty="0" err="1" smtClean="0">
                <a:solidFill>
                  <a:srgbClr val="7F7F7F"/>
                </a:solidFill>
              </a:rPr>
              <a:t>quality</a:t>
            </a:r>
            <a:endParaRPr lang="pl-PL" dirty="0">
              <a:solidFill>
                <a:srgbClr val="7F7F7F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7F7F7F"/>
                </a:solidFill>
              </a:rPr>
              <a:t>plot(1:nchar(</a:t>
            </a:r>
            <a:r>
              <a:rPr lang="pl-PL" dirty="0" err="1">
                <a:solidFill>
                  <a:srgbClr val="7F7F7F"/>
                </a:solidFill>
              </a:rPr>
              <a:t>qual</a:t>
            </a:r>
            <a:r>
              <a:rPr lang="pl-PL" dirty="0">
                <a:solidFill>
                  <a:srgbClr val="7F7F7F"/>
                </a:solidFill>
              </a:rPr>
              <a:t>[3, 2]), 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, </a:t>
            </a:r>
            <a:r>
              <a:rPr lang="pl-PL" dirty="0" err="1">
                <a:solidFill>
                  <a:srgbClr val="7F7F7F"/>
                </a:solidFill>
              </a:rPr>
              <a:t>pch</a:t>
            </a:r>
            <a:r>
              <a:rPr lang="pl-PL" dirty="0">
                <a:solidFill>
                  <a:srgbClr val="7F7F7F"/>
                </a:solidFill>
              </a:rPr>
              <a:t>=19, </a:t>
            </a:r>
            <a:r>
              <a:rPr lang="pl-PL" dirty="0" err="1">
                <a:solidFill>
                  <a:srgbClr val="7F7F7F"/>
                </a:solidFill>
              </a:rPr>
              <a:t>cex</a:t>
            </a:r>
            <a:r>
              <a:rPr lang="pl-PL" dirty="0">
                <a:solidFill>
                  <a:srgbClr val="7F7F7F"/>
                </a:solidFill>
              </a:rPr>
              <a:t>=0.2, </a:t>
            </a:r>
            <a:r>
              <a:rPr lang="pl-PL" dirty="0" err="1">
                <a:solidFill>
                  <a:srgbClr val="7F7F7F"/>
                </a:solidFill>
              </a:rPr>
              <a:t>main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PacBio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xlab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Pos</a:t>
            </a:r>
            <a:r>
              <a:rPr lang="pl-PL" dirty="0">
                <a:solidFill>
                  <a:srgbClr val="7F7F7F"/>
                </a:solidFill>
              </a:rPr>
              <a:t> on </a:t>
            </a:r>
            <a:r>
              <a:rPr lang="pl-PL" dirty="0" err="1">
                <a:solidFill>
                  <a:srgbClr val="7F7F7F"/>
                </a:solidFill>
              </a:rPr>
              <a:t>read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ylab</a:t>
            </a:r>
            <a:r>
              <a:rPr lang="pl-PL" dirty="0">
                <a:solidFill>
                  <a:srgbClr val="7F7F7F"/>
                </a:solidFill>
              </a:rPr>
              <a:t>="</a:t>
            </a:r>
            <a:r>
              <a:rPr lang="pl-PL" dirty="0" err="1">
                <a:solidFill>
                  <a:srgbClr val="7F7F7F"/>
                </a:solidFill>
              </a:rPr>
              <a:t>Quality</a:t>
            </a:r>
            <a:r>
              <a:rPr lang="pl-PL" dirty="0">
                <a:solidFill>
                  <a:srgbClr val="7F7F7F"/>
                </a:solidFill>
              </a:rPr>
              <a:t>", </a:t>
            </a:r>
            <a:r>
              <a:rPr lang="pl-PL" dirty="0" err="1">
                <a:solidFill>
                  <a:srgbClr val="7F7F7F"/>
                </a:solidFill>
              </a:rPr>
              <a:t>ylim</a:t>
            </a:r>
            <a:r>
              <a:rPr lang="pl-PL" dirty="0">
                <a:solidFill>
                  <a:srgbClr val="7F7F7F"/>
                </a:solidFill>
              </a:rPr>
              <a:t>=c(0, 41))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05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plotting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1969076"/>
            <a:ext cx="8661400" cy="28696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qual.plot</a:t>
            </a:r>
            <a:r>
              <a:rPr lang="en-US" dirty="0" smtClean="0"/>
              <a:t> </a:t>
            </a:r>
            <a:r>
              <a:rPr lang="en-US" dirty="0"/>
              <a:t>&lt;- function(</a:t>
            </a:r>
            <a:r>
              <a:rPr lang="en-US" dirty="0" err="1"/>
              <a:t>qual.data</a:t>
            </a:r>
            <a:r>
              <a:rPr lang="en-US" dirty="0"/>
              <a:t>, label="") {</a:t>
            </a:r>
          </a:p>
          <a:p>
            <a:pPr marL="0" indent="0">
              <a:buNone/>
            </a:pPr>
            <a:r>
              <a:rPr lang="en-US" dirty="0"/>
              <a:t>  ### plot quality scores against base positions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qual.vals</a:t>
            </a:r>
            <a:r>
              <a:rPr lang="en-US" dirty="0"/>
              <a:t> &lt;- </a:t>
            </a:r>
            <a:r>
              <a:rPr lang="en-US" dirty="0" err="1"/>
              <a:t>as.numeric</a:t>
            </a:r>
            <a:r>
              <a:rPr lang="en-US" dirty="0"/>
              <a:t>(</a:t>
            </a:r>
            <a:r>
              <a:rPr lang="en-US" dirty="0" err="1"/>
              <a:t>charToRaw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qual.data</a:t>
            </a:r>
            <a:r>
              <a:rPr lang="en-US" dirty="0"/>
              <a:t>))) - 33</a:t>
            </a:r>
          </a:p>
          <a:p>
            <a:pPr marL="0" indent="0">
              <a:buNone/>
            </a:pPr>
            <a:r>
              <a:rPr lang="en-US" dirty="0"/>
              <a:t>  plot(1:length(</a:t>
            </a:r>
            <a:r>
              <a:rPr lang="en-US" dirty="0" err="1"/>
              <a:t>qual.vals</a:t>
            </a:r>
            <a:r>
              <a:rPr lang="en-US" dirty="0"/>
              <a:t>), </a:t>
            </a:r>
            <a:r>
              <a:rPr lang="en-US" dirty="0" err="1"/>
              <a:t>qual.vals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=19, </a:t>
            </a:r>
            <a:r>
              <a:rPr lang="en-US" dirty="0" err="1"/>
              <a:t>cex</a:t>
            </a:r>
            <a:r>
              <a:rPr lang="en-US" dirty="0"/>
              <a:t>=0.2, main=label,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xlab</a:t>
            </a:r>
            <a:r>
              <a:rPr lang="en-US" dirty="0"/>
              <a:t>="</a:t>
            </a:r>
            <a:r>
              <a:rPr lang="en-US" dirty="0" err="1"/>
              <a:t>Pos</a:t>
            </a:r>
            <a:r>
              <a:rPr lang="en-US" dirty="0"/>
              <a:t> on read", </a:t>
            </a:r>
            <a:r>
              <a:rPr lang="en-US" dirty="0" err="1"/>
              <a:t>ylab</a:t>
            </a:r>
            <a:r>
              <a:rPr lang="en-US" dirty="0"/>
              <a:t>="Quality", </a:t>
            </a:r>
            <a:r>
              <a:rPr lang="en-US" dirty="0" err="1"/>
              <a:t>ylim</a:t>
            </a:r>
            <a:r>
              <a:rPr lang="en-US" dirty="0"/>
              <a:t>=c(0, 41))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8819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Plot three sets of quality scores using a newly written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7376"/>
            <a:ext cx="8229600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### plotting</a:t>
            </a:r>
          </a:p>
          <a:p>
            <a:pPr marL="0" indent="0">
              <a:buNone/>
            </a:pPr>
            <a:r>
              <a:rPr lang="en-US" sz="2800" dirty="0"/>
              <a:t>par(</a:t>
            </a:r>
            <a:r>
              <a:rPr lang="en-US" sz="2800" dirty="0" err="1"/>
              <a:t>mfrow</a:t>
            </a:r>
            <a:r>
              <a:rPr lang="en-US" sz="2800" dirty="0"/>
              <a:t>=c(1, 3))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[1, 2], label = "</a:t>
            </a:r>
            <a:r>
              <a:rPr lang="en-US" sz="2800" dirty="0" err="1"/>
              <a:t>Illumina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[2, 2], label = "Proton")</a:t>
            </a:r>
          </a:p>
          <a:p>
            <a:pPr marL="0" indent="0">
              <a:buNone/>
            </a:pPr>
            <a:r>
              <a:rPr lang="en-US" sz="2800" dirty="0" err="1"/>
              <a:t>qual.plot</a:t>
            </a:r>
            <a:r>
              <a:rPr lang="en-US" sz="2800" dirty="0"/>
              <a:t>(</a:t>
            </a:r>
            <a:r>
              <a:rPr lang="en-US" sz="2800" dirty="0" err="1"/>
              <a:t>qual.data</a:t>
            </a:r>
            <a:r>
              <a:rPr lang="en-US" sz="2800" dirty="0"/>
              <a:t> = </a:t>
            </a:r>
            <a:r>
              <a:rPr lang="en-US" sz="2800" dirty="0" err="1"/>
              <a:t>qual</a:t>
            </a:r>
            <a:r>
              <a:rPr lang="en-US" sz="2800" dirty="0"/>
              <a:t>[3, 2], label = "</a:t>
            </a:r>
            <a:r>
              <a:rPr lang="en-US" sz="2800" dirty="0" err="1"/>
              <a:t>PacBio</a:t>
            </a:r>
            <a:r>
              <a:rPr lang="en-US" sz="2800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49681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0700"/>
            <a:ext cx="9144000" cy="32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76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catter plot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85774" y="14250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</a:t>
            </a:r>
            <a:r>
              <a:rPr lang="en-US" dirty="0" smtClean="0">
                <a:latin typeface="Courier"/>
                <a:cs typeface="Courier"/>
              </a:rPr>
              <a:t>plot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plot</a:t>
            </a:r>
            <a:r>
              <a:rPr lang="en-US" dirty="0">
                <a:latin typeface="Courier"/>
                <a:cs typeface="Courier"/>
              </a:rPr>
              <a:t>(area, pop, main="US States 1977")</a:t>
            </a:r>
          </a:p>
          <a:p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label points</a:t>
            </a:r>
          </a:p>
          <a:p>
            <a:r>
              <a:rPr lang="en-US" dirty="0" err="1" smtClean="0">
                <a:latin typeface="Courier"/>
                <a:cs typeface="Courier"/>
              </a:rPr>
              <a:t>state.max.area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 smtClean="0">
                <a:latin typeface="Courier"/>
                <a:cs typeface="Courier"/>
              </a:rPr>
              <a:t>points</a:t>
            </a:r>
            <a:r>
              <a:rPr lang="en-US" dirty="0">
                <a:latin typeface="Courier"/>
                <a:cs typeface="Courier"/>
              </a:rPr>
              <a:t>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pop</a:t>
            </a:r>
            <a:r>
              <a:rPr lang="en-US" dirty="0">
                <a:latin typeface="Courier"/>
                <a:cs typeface="Courier"/>
              </a:rPr>
              <a:t>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</a:t>
            </a:r>
            <a:r>
              <a:rPr lang="en-US" dirty="0" smtClean="0">
                <a:latin typeface="Courier"/>
                <a:cs typeface="Courier"/>
              </a:rPr>
              <a:t>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</a:t>
            </a:r>
            <a:r>
              <a:rPr lang="en-US" dirty="0" smtClean="0">
                <a:latin typeface="Courier"/>
                <a:cs typeface="Courier"/>
              </a:rPr>
              <a:t>,</a:t>
            </a:r>
          </a:p>
          <a:p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smtClean="0">
                <a:latin typeface="Courier"/>
                <a:cs typeface="Courier"/>
              </a:rPr>
              <a:t>	col</a:t>
            </a:r>
            <a:r>
              <a:rPr lang="en-US" dirty="0">
                <a:latin typeface="Courier"/>
                <a:cs typeface="Courier"/>
              </a:rPr>
              <a:t>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56537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smtClean="0"/>
              <a:t>Boxplot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3999" y="184739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urier New"/>
                <a:cs typeface="Courier New"/>
              </a:rPr>
              <a:t>plot</a:t>
            </a:r>
            <a:r>
              <a:rPr lang="en-US" sz="2400" dirty="0">
                <a:latin typeface="Courier New"/>
                <a:cs typeface="Courier New"/>
              </a:rPr>
              <a:t>(extra ~ group, data = </a:t>
            </a:r>
            <a:r>
              <a:rPr lang="en-US" sz="2400" dirty="0" smtClean="0">
                <a:latin typeface="Courier New"/>
                <a:cs typeface="Courier New"/>
              </a:rPr>
              <a:t>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boxplot</a:t>
            </a:r>
            <a:r>
              <a:rPr lang="en-US" sz="24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2400" dirty="0" smtClean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01" y="1500592"/>
            <a:ext cx="1442017" cy="47626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3914" y="922226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data: sleep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967" y="3323167"/>
            <a:ext cx="5511800" cy="253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06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2059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smtClean="0">
                <a:latin typeface="Courier"/>
                <a:cs typeface="Courier"/>
              </a:rPr>
              <a:t>main</a:t>
            </a:r>
            <a:r>
              <a:rPr lang="en-US" sz="1600" dirty="0">
                <a:latin typeface="Courier"/>
                <a:cs typeface="Courier"/>
              </a:rPr>
              <a:t>="US States 1977 Population")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</p:spTree>
    <p:extLst>
      <p:ext uri="{BB962C8B-B14F-4D97-AF65-F5344CB8AC3E}">
        <p14:creationId xmlns:p14="http://schemas.microsoft.com/office/powerpoint/2010/main" val="2170017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ggplot2 - 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5063" y="2347941"/>
            <a:ext cx="73715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</a:t>
            </a:r>
            <a:r>
              <a:rPr lang="en-US" dirty="0" smtClean="0">
                <a:latin typeface="Courier"/>
                <a:cs typeface="Courier"/>
              </a:rPr>
              <a:t>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 smtClean="0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colour</a:t>
            </a:r>
            <a:r>
              <a:rPr lang="en-US" dirty="0">
                <a:latin typeface="Courier"/>
                <a:cs typeface="Courier"/>
              </a:rPr>
              <a:t> = color)</a:t>
            </a:r>
          </a:p>
          <a:p>
            <a:r>
              <a:rPr lang="en-US" dirty="0" err="1">
                <a:latin typeface="Courier"/>
                <a:cs typeface="Courier"/>
              </a:rPr>
              <a:t>qplot</a:t>
            </a:r>
            <a:r>
              <a:rPr lang="en-US" dirty="0">
                <a:latin typeface="Courier"/>
                <a:cs typeface="Courier"/>
              </a:rPr>
              <a:t>(carat, price, data = </a:t>
            </a:r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, shape = cut)</a:t>
            </a:r>
          </a:p>
        </p:txBody>
      </p:sp>
    </p:spTree>
    <p:extLst>
      <p:ext uri="{BB962C8B-B14F-4D97-AF65-F5344CB8AC3E}">
        <p14:creationId xmlns:p14="http://schemas.microsoft.com/office/powerpoint/2010/main" val="2172405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gplot2 - </a:t>
            </a:r>
            <a:r>
              <a:rPr lang="en-US" dirty="0" err="1" smtClean="0"/>
              <a:t>geom</a:t>
            </a:r>
            <a:r>
              <a:rPr lang="en-US" dirty="0" smtClean="0"/>
              <a:t> to control plot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400" y="1166452"/>
            <a:ext cx="6256867" cy="2863682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err="1"/>
              <a:t>qplot</a:t>
            </a:r>
            <a:r>
              <a:rPr lang="en-US" sz="2000" dirty="0"/>
              <a:t> is not limited to scatterplots, but can produce almost any kind of </a:t>
            </a:r>
            <a:r>
              <a:rPr lang="en-US" sz="2000" dirty="0" smtClean="0"/>
              <a:t>plot by </a:t>
            </a:r>
            <a:r>
              <a:rPr lang="en-US" sz="2000" dirty="0"/>
              <a:t>varying 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geom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/>
              <a:t>geom</a:t>
            </a:r>
            <a:r>
              <a:rPr lang="en-US" sz="2000" dirty="0" smtClean="0"/>
              <a:t> has many options: 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point" draws a</a:t>
            </a:r>
            <a:r>
              <a:rPr lang="en-US" sz="2000" dirty="0" smtClean="0"/>
              <a:t> </a:t>
            </a:r>
            <a:r>
              <a:rPr lang="en-US" sz="2000" dirty="0"/>
              <a:t>scatterplot. This is the </a:t>
            </a:r>
            <a:r>
              <a:rPr lang="en-US" sz="2000" dirty="0" smtClean="0"/>
              <a:t>default.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smooth" fits a smoother to the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boxplot" produces a box-and-whisker </a:t>
            </a:r>
            <a:r>
              <a:rPr lang="en-US" sz="2000" dirty="0" smtClean="0"/>
              <a:t>plot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line" draw lines between the data points.</a:t>
            </a:r>
          </a:p>
          <a:p>
            <a:r>
              <a:rPr lang="en-US" sz="2000" dirty="0" smtClean="0"/>
              <a:t>"</a:t>
            </a:r>
            <a:r>
              <a:rPr lang="en-US" sz="2000" dirty="0"/>
              <a:t>histogram" draws a </a:t>
            </a:r>
            <a:r>
              <a:rPr lang="en-US" sz="2000" dirty="0" smtClean="0"/>
              <a:t>histogram</a:t>
            </a:r>
            <a:endParaRPr lang="en-US" sz="2000" dirty="0"/>
          </a:p>
          <a:p>
            <a:r>
              <a:rPr lang="en-US" sz="2000" dirty="0" smtClean="0"/>
              <a:t>"</a:t>
            </a:r>
            <a:r>
              <a:rPr lang="en-US" sz="2000" dirty="0"/>
              <a:t>bar" makes a bar </a:t>
            </a:r>
            <a:r>
              <a:rPr lang="en-US" sz="2000" dirty="0" smtClean="0"/>
              <a:t>chart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9467" y="4995334"/>
            <a:ext cx="79418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17375E"/>
                </a:solidFill>
              </a:rPr>
              <a:t># Adding a smooth </a:t>
            </a:r>
            <a:r>
              <a:rPr lang="en-US" sz="2400" b="1" dirty="0">
                <a:solidFill>
                  <a:srgbClr val="17375E"/>
                </a:solidFill>
              </a:rPr>
              <a:t>line or a fitted line</a:t>
            </a:r>
          </a:p>
          <a:p>
            <a:r>
              <a:rPr lang="en-US" sz="1600" dirty="0" err="1">
                <a:latin typeface="Courier"/>
                <a:cs typeface="Courier"/>
              </a:rPr>
              <a:t>qplot</a:t>
            </a:r>
            <a:r>
              <a:rPr lang="en-US" sz="1600" dirty="0">
                <a:latin typeface="Courier"/>
                <a:cs typeface="Courier"/>
              </a:rPr>
              <a:t>(carat, price, data = </a:t>
            </a:r>
            <a:r>
              <a:rPr lang="en-US" sz="1600" dirty="0" err="1">
                <a:latin typeface="Courier"/>
                <a:cs typeface="Courier"/>
              </a:rPr>
              <a:t>dsmall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geom</a:t>
            </a:r>
            <a:r>
              <a:rPr lang="en-US" sz="1600" dirty="0">
                <a:latin typeface="Courier"/>
                <a:cs typeface="Courier"/>
              </a:rPr>
              <a:t> = c("point", "smooth")</a:t>
            </a:r>
            <a:r>
              <a:rPr lang="en-US" sz="16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5005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3476417"/>
            <a:ext cx="283751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nchar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nchar</a:t>
            </a:r>
            <a:r>
              <a:rPr lang="en-US" dirty="0" smtClean="0"/>
              <a:t>(</a:t>
            </a:r>
            <a:r>
              <a:rPr lang="en-US" dirty="0" err="1" smtClean="0"/>
              <a:t>cvec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04093" y="1306674"/>
            <a:ext cx="60857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data of “</a:t>
            </a:r>
            <a:r>
              <a:rPr lang="en-US" sz="2000" dirty="0" err="1" smtClean="0">
                <a:latin typeface="Courier"/>
                <a:cs typeface="Courier"/>
              </a:rPr>
              <a:t>cvec</a:t>
            </a:r>
            <a:r>
              <a:rPr lang="en-US" sz="2000" dirty="0" smtClean="0">
                <a:latin typeface="Courier"/>
                <a:cs typeface="Courier"/>
              </a:rPr>
              <a:t>”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smtClean="0">
                <a:latin typeface="Courier"/>
                <a:cs typeface="Courier"/>
              </a:rPr>
              <a:t>#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</a:t>
            </a:r>
            <a:r>
              <a:rPr lang="en-US" sz="2000" dirty="0" smtClean="0">
                <a:latin typeface="Courier"/>
                <a:cs typeface="Courier"/>
              </a:rPr>
              <a:t>world” 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8" y="3476417"/>
            <a:ext cx="2837510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ub(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rgbClr val="17375E"/>
                </a:solidFill>
              </a:rPr>
              <a:t># </a:t>
            </a:r>
            <a:r>
              <a:rPr lang="en-US" b="1" dirty="0" err="1" smtClean="0">
                <a:solidFill>
                  <a:srgbClr val="17375E"/>
                </a:solidFill>
              </a:rPr>
              <a:t>gsub</a:t>
            </a:r>
            <a:r>
              <a:rPr lang="en-US" b="1" dirty="0" smtClean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 smtClean="0"/>
              <a:t>gsub</a:t>
            </a:r>
            <a:r>
              <a:rPr lang="en-US" dirty="0" smtClean="0"/>
              <a:t>(</a:t>
            </a:r>
            <a:r>
              <a:rPr lang="en-US" dirty="0"/>
              <a:t>"o", "O", </a:t>
            </a:r>
            <a:r>
              <a:rPr lang="en-US" dirty="0" err="1"/>
              <a:t>cvec</a:t>
            </a:r>
            <a:r>
              <a:rPr lang="en-US" dirty="0" smtClean="0"/>
              <a:t>)</a:t>
            </a:r>
          </a:p>
          <a:p>
            <a:pPr marL="0" indent="0">
              <a:buFont typeface="Arial"/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413000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</a:t>
            </a:r>
            <a:r>
              <a:rPr lang="en-US" sz="2400" dirty="0" err="1" smtClean="0">
                <a:latin typeface="Courier"/>
                <a:cs typeface="Courier"/>
              </a:rPr>
              <a:t>vec</a:t>
            </a:r>
            <a:r>
              <a:rPr lang="en-US" sz="2400" dirty="0" smtClean="0">
                <a:latin typeface="Courier"/>
                <a:cs typeface="Courier"/>
              </a:rPr>
              <a:t> &lt;- c(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err="1" smtClean="0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"hello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"the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, "world</a:t>
            </a:r>
            <a:r>
              <a:rPr lang="en-US" sz="2400" dirty="0">
                <a:latin typeface="Courier"/>
                <a:cs typeface="Courier"/>
              </a:rPr>
              <a:t>"</a:t>
            </a:r>
            <a:r>
              <a:rPr lang="en-US" sz="2400" dirty="0" smtClean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440" y="3960855"/>
            <a:ext cx="81604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/>
                <a:cs typeface="Courier"/>
              </a:rPr>
              <a:t># </a:t>
            </a:r>
            <a:r>
              <a:rPr lang="en-US" sz="2000" b="1" dirty="0" smtClean="0">
                <a:solidFill>
                  <a:srgbClr val="17375E"/>
                </a:solidFill>
              </a:rPr>
              <a:t>apply</a:t>
            </a:r>
            <a:r>
              <a:rPr lang="en-US" sz="2000" b="1" dirty="0">
                <a:solidFill>
                  <a:srgbClr val="17375E"/>
                </a:solidFill>
              </a:rPr>
              <a:t>()</a:t>
            </a:r>
          </a:p>
          <a:p>
            <a:r>
              <a:rPr lang="en-US" sz="2000" dirty="0" smtClean="0">
                <a:latin typeface="Courier"/>
                <a:cs typeface="Courier"/>
              </a:rPr>
              <a:t>apply</a:t>
            </a:r>
            <a:r>
              <a:rPr lang="en-US" sz="2000" dirty="0">
                <a:latin typeface="Courier"/>
                <a:cs typeface="Courier"/>
              </a:rPr>
              <a:t>(diamonds[, c("carat", "price")], 2, mean</a:t>
            </a:r>
            <a:r>
              <a:rPr lang="en-US" sz="2000" dirty="0" smtClean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apply(diamonds[, c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x"</a:t>
            </a:r>
            <a:r>
              <a:rPr lang="en-US" sz="2000" dirty="0">
                <a:latin typeface="Courier"/>
                <a:cs typeface="Courier"/>
              </a:rPr>
              <a:t>, "</a:t>
            </a:r>
            <a:r>
              <a:rPr lang="en-US" sz="2000" dirty="0" smtClean="0">
                <a:latin typeface="Courier"/>
                <a:cs typeface="Courier"/>
              </a:rPr>
              <a:t>y", </a:t>
            </a:r>
            <a:r>
              <a:rPr lang="en-US" sz="2000" dirty="0">
                <a:latin typeface="Courier"/>
                <a:cs typeface="Courier"/>
              </a:rPr>
              <a:t>"</a:t>
            </a:r>
            <a:r>
              <a:rPr lang="en-US" sz="2000" dirty="0" smtClean="0">
                <a:latin typeface="Courier"/>
                <a:cs typeface="Courier"/>
              </a:rPr>
              <a:t>z")</a:t>
            </a:r>
            <a:r>
              <a:rPr lang="en-US" sz="2000" dirty="0">
                <a:latin typeface="Courier"/>
                <a:cs typeface="Courier"/>
              </a:rPr>
              <a:t>], </a:t>
            </a:r>
            <a:r>
              <a:rPr lang="en-US" sz="2000" dirty="0" smtClean="0">
                <a:latin typeface="Courier"/>
                <a:cs typeface="Courier"/>
              </a:rPr>
              <a:t>1, sum)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rowSums</a:t>
            </a:r>
            <a:r>
              <a:rPr lang="en-US" sz="2000" dirty="0">
                <a:latin typeface="Courier"/>
                <a:cs typeface="Courier"/>
              </a:rPr>
              <a:t>(diamonds[, c("carat", "price")])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rowMeans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colSums</a:t>
            </a:r>
            <a:endParaRPr lang="en-US" sz="2000" dirty="0" smtClean="0">
              <a:latin typeface="Courier"/>
              <a:cs typeface="Courier"/>
            </a:endParaRPr>
          </a:p>
          <a:p>
            <a:r>
              <a:rPr lang="en-US" sz="2000" dirty="0" err="1" smtClean="0">
                <a:latin typeface="Courier"/>
                <a:cs typeface="Courier"/>
              </a:rPr>
              <a:t>colMeans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6383" y="1214784"/>
            <a:ext cx="81604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### data of diamonds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pPr marL="342900" indent="-342900">
              <a:buAutoNum type="arabicPlain" startAt="6"/>
            </a:pPr>
            <a:r>
              <a:rPr lang="en-US" sz="1600" dirty="0" smtClean="0">
                <a:latin typeface="Courier"/>
                <a:cs typeface="Courier"/>
              </a:rPr>
              <a:t>0.24 </a:t>
            </a:r>
            <a:r>
              <a:rPr lang="en-US" sz="1600" dirty="0">
                <a:latin typeface="Courier"/>
                <a:cs typeface="Courier"/>
              </a:rPr>
              <a:t>Very Good     J    VVS2  62.8    57   336 3.94 3.96 </a:t>
            </a:r>
            <a:r>
              <a:rPr lang="en-US" sz="1600" dirty="0" smtClean="0">
                <a:latin typeface="Courier"/>
                <a:cs typeface="Courier"/>
              </a:rPr>
              <a:t>2.48</a:t>
            </a:r>
          </a:p>
          <a:p>
            <a:r>
              <a:rPr lang="en-US" sz="1600" dirty="0" smtClean="0">
                <a:latin typeface="Courier"/>
                <a:cs typeface="Courier"/>
              </a:rPr>
              <a:t>…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50799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6188</TotalTime>
  <Words>1629</Words>
  <Application>Microsoft Macintosh PowerPoint</Application>
  <PresentationFormat>On-screen Show (4:3)</PresentationFormat>
  <Paragraphs>195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 and sequence quality  Bioinformatics Applications (PLPTH813)</vt:lpstr>
      <vt:lpstr>Package installation</vt:lpstr>
      <vt:lpstr>Scatter plot</vt:lpstr>
      <vt:lpstr>Boxplot</vt:lpstr>
      <vt:lpstr>Histogram</vt:lpstr>
      <vt:lpstr>ggplot2 - I</vt:lpstr>
      <vt:lpstr>ggplot2 - geom to control plot type</vt:lpstr>
      <vt:lpstr>String operations</vt:lpstr>
      <vt:lpstr>apply</vt:lpstr>
      <vt:lpstr>tapply</vt:lpstr>
      <vt:lpstr>table</vt:lpstr>
      <vt:lpstr>Write your own function</vt:lpstr>
      <vt:lpstr>Problem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three in one plot</vt:lpstr>
      <vt:lpstr>Write a plotting function</vt:lpstr>
      <vt:lpstr>Plot three sets of quality scores using a newly written function</vt:lpstr>
      <vt:lpstr>RESULT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117</cp:revision>
  <dcterms:created xsi:type="dcterms:W3CDTF">2014-12-15T18:58:14Z</dcterms:created>
  <dcterms:modified xsi:type="dcterms:W3CDTF">2019-02-13T22:22:25Z</dcterms:modified>
</cp:coreProperties>
</file>