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38" r:id="rId2"/>
    <p:sldId id="345" r:id="rId3"/>
    <p:sldId id="372" r:id="rId4"/>
    <p:sldId id="373" r:id="rId5"/>
    <p:sldId id="374" r:id="rId6"/>
    <p:sldId id="376" r:id="rId7"/>
    <p:sldId id="379" r:id="rId8"/>
    <p:sldId id="384" r:id="rId9"/>
    <p:sldId id="382" r:id="rId10"/>
    <p:sldId id="383" r:id="rId11"/>
    <p:sldId id="385" r:id="rId12"/>
    <p:sldId id="392" r:id="rId13"/>
    <p:sldId id="397" r:id="rId14"/>
    <p:sldId id="405" r:id="rId15"/>
    <p:sldId id="404" r:id="rId16"/>
    <p:sldId id="398" r:id="rId17"/>
    <p:sldId id="393" r:id="rId18"/>
    <p:sldId id="399" r:id="rId19"/>
    <p:sldId id="400" r:id="rId20"/>
    <p:sldId id="401" r:id="rId21"/>
    <p:sldId id="402" r:id="rId22"/>
    <p:sldId id="411" r:id="rId23"/>
    <p:sldId id="389" r:id="rId24"/>
    <p:sldId id="410" r:id="rId25"/>
    <p:sldId id="412" r:id="rId26"/>
    <p:sldId id="390" r:id="rId27"/>
    <p:sldId id="391" r:id="rId28"/>
    <p:sldId id="413" r:id="rId29"/>
    <p:sldId id="409" r:id="rId30"/>
    <p:sldId id="40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 autoAdjust="0"/>
    <p:restoredTop sz="86441" autoAdjust="0"/>
  </p:normalViewPr>
  <p:slideViewPr>
    <p:cSldViewPr snapToGrid="0" snapToObjects="1">
      <p:cViewPr varScale="1">
        <p:scale>
          <a:sx n="92" d="100"/>
          <a:sy n="92" d="100"/>
        </p:scale>
        <p:origin x="10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SRA metadata describes the technical aspects of sequencing experiments: the sequencing libraries, preparation techniques and data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7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6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alexdobin</a:t>
            </a:r>
            <a:r>
              <a:rPr lang="en-US" dirty="0"/>
              <a:t>/STAR/issues/703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N_multimapping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total number of multimapping reads, which are not counted at all, so the number is the same for each column.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a read overlaps a gene on the opposite strand, it will be counted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one of the stranded columns, but will be counted towards the gene (and not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 be &lt;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exons of these two genes overlap completely on *opposite* strands,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counting will yield 0 - all the reads will be considered "ambiguous".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stranded counts, however, will be done towards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correspodning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gene.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check this is to view annotations on a genome browser.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sra/?term=SRR1238718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In-class project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4/20/2021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3: Run "</a:t>
            </a:r>
            <a:r>
              <a:rPr lang="en-US" dirty="0" err="1"/>
              <a:t>rename.sh</a:t>
            </a:r>
            <a:r>
              <a:rPr lang="en-US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7956" y="5398935"/>
            <a:ext cx="406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</a:t>
            </a:r>
            <a:r>
              <a:rPr lang="en-US" sz="3600" dirty="0" err="1">
                <a:latin typeface="Courier"/>
                <a:cs typeface="Courier"/>
              </a:rPr>
              <a:t>rename.sh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78" y="6217478"/>
            <a:ext cx="325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1-raw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E8F05-D167-CB46-A90C-F37BED0A9815}"/>
              </a:ext>
            </a:extLst>
          </p:cNvPr>
          <p:cNvSpPr/>
          <p:nvPr/>
        </p:nvSpPr>
        <p:spPr>
          <a:xfrm>
            <a:off x="60861" y="2364401"/>
            <a:ext cx="9022278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# must check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meta_file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=/homes/liu3zhen/teaching/datasets/DE/1-raw/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dataset.txt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srr_col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=2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=4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cut $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meta_file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-f $srr_col,$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| grep "^[EDS]RR" \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| sed 's/^/rename /g' | sed 's/\t/ /g' | \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sed 's/$/ *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fastq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/g' &gt;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rename.sh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8" y="1339492"/>
            <a:ext cx="9037122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16G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--time 0-23:00:00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/Trimmomatic-0.38/trimmomatic-0.38.jar"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/Trimmomatic-0.38/adapters/TruSeq3-PE.fa"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68" y="340267"/>
            <a:ext cx="253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2-trim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 -l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=16</a:t>
            </a:r>
          </a:p>
          <a:p>
            <a:r>
              <a:rPr lang="en-US" sz="1600" dirty="0">
                <a:latin typeface="Courier"/>
                <a:cs typeface="Courier"/>
              </a:rPr>
              <a:t>#SBATCH --time=12:00:00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module load Java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bash /homes/liu3zhen/local/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slurm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trimmomatic.pe.sh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/Trimmomatic-0.38/trimmomatic-0.38.jar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/Trimmomatic-0.38/adapters/TruSeq3-PE.fa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../1-raw . _1.fastq _2.fastq 4 40 SRR1238717_1.fastq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41042"/>
            <a:ext cx="837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  <a:p>
            <a:endParaRPr lang="en-US" sz="28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1166581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0" y="198298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</a:t>
            </a:r>
            <a:r>
              <a:rPr lang="en-US" sz="3600" baseline="0" dirty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9792" y="1017631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08" y="1621449"/>
            <a:ext cx="8936182" cy="4504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cpus</a:t>
            </a:r>
            <a:r>
              <a:rPr lang="en-US" sz="24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mem</a:t>
            </a:r>
            <a:r>
              <a:rPr lang="en-US" sz="2400" dirty="0">
                <a:latin typeface="Courier"/>
                <a:cs typeface="Courier"/>
              </a:rPr>
              <a:t>-per-</a:t>
            </a:r>
            <a:r>
              <a:rPr lang="en-US" sz="2400" dirty="0" err="1">
                <a:latin typeface="Courier"/>
                <a:cs typeface="Courier"/>
              </a:rPr>
              <a:t>cpu</a:t>
            </a:r>
            <a:r>
              <a:rPr lang="en-US" sz="24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--time=0-23:00:00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/homes/liu3zhen/local/bin/STAR --</a:t>
            </a:r>
            <a:r>
              <a:rPr lang="en-US" sz="2400" dirty="0" err="1">
                <a:latin typeface="Courier"/>
                <a:cs typeface="Courier"/>
              </a:rPr>
              <a:t>runThreadN</a:t>
            </a:r>
            <a:r>
              <a:rPr lang="en-US" sz="24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runMode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genomeGenerate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genomeDir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/homes/liu3zhen/teaching/datasets/DE/0-ref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genomeFastaFiles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B73Ref4.fa </a:t>
            </a:r>
            <a:r>
              <a:rPr lang="en-US" sz="24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sjdbGTFfile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Zea_mays.B73_RefGen_v4.46.gtf </a:t>
            </a:r>
            <a:r>
              <a:rPr lang="en-US" sz="24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sjdbOverhang</a:t>
            </a:r>
            <a:r>
              <a:rPr lang="en-US" sz="2400" dirty="0">
                <a:latin typeface="Courier"/>
                <a:cs typeface="Courier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186934"/>
            <a:ext cx="88349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/homes/liu3zhen/local/bin/STAR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../2-trim/cold1.R1.pair.fq ../2-trim/cold1.R2.pair.fq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75" y="965914"/>
            <a:ext cx="7514167" cy="575626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/homes/liu3zhen/local/</a:t>
            </a:r>
            <a:r>
              <a:rPr lang="en-US" sz="1400" dirty="0" err="1">
                <a:latin typeface="Courier"/>
                <a:cs typeface="Courier"/>
              </a:rPr>
              <a:t>slurm</a:t>
            </a:r>
            <a:r>
              <a:rPr lang="en-US" sz="1400" dirty="0">
                <a:latin typeface="Courier"/>
                <a:cs typeface="Courier"/>
              </a:rPr>
              <a:t>/STAR/</a:t>
            </a:r>
            <a:r>
              <a:rPr lang="en-US" sz="1400" dirty="0" err="1">
                <a:latin typeface="Courier"/>
                <a:cs typeface="Courier"/>
              </a:rPr>
              <a:t>STAR.sbatch.pl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--java "Java"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/homes/liu3zhen/teaching/datasets/DE/0-ref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BFEAAA-1BD8-8E4F-80EF-B4208C42A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01198"/>
              </p:ext>
            </p:extLst>
          </p:nvPr>
        </p:nvGraphicFramePr>
        <p:xfrm>
          <a:off x="867402" y="1417638"/>
          <a:ext cx="740919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4" imgW="3873500" imgH="1638300" progId="Excel.Sheet.12">
                  <p:embed/>
                </p:oleObj>
              </mc:Choice>
              <mc:Fallback>
                <p:oleObj name="Worksheet" r:id="rId4" imgW="38735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7402" y="1417638"/>
                        <a:ext cx="7409195" cy="313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34834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355312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18560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14460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/homes/liu3zhen/teaching/datasets/DE/4-DE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"/homes/liu3zhen/teaching/datasets/DE/3-aln"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3" y="1168976"/>
            <a:ext cx="8800250" cy="48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allcounts$Gene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</a:t>
            </a:r>
            <a:r>
              <a:rPr lang="en-US" sz="20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rownames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 &lt;-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244-4053-794D-9DE9-6170754A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734A-E942-EA4E-A09D-258519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Wald test is the default method in DESeq2 when comparing two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DESeq2 implements the Wald test by:</a:t>
            </a:r>
          </a:p>
          <a:p>
            <a:r>
              <a:rPr lang="en-US" dirty="0"/>
              <a:t>Divide LFC (log2 fold change) by its standard error to obtain a z-statistic</a:t>
            </a:r>
          </a:p>
          <a:p>
            <a:r>
              <a:rPr lang="en-US" dirty="0"/>
              <a:t>The z-statistic is compared to a standard normal distribution, and a p-value is computed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26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2"/>
            <a:ext cx="8712200" cy="57488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input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DE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FBEF32-9959-3044-9FCC-AF93A6DA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24402"/>
              </p:ext>
            </p:extLst>
          </p:nvPr>
        </p:nvGraphicFramePr>
        <p:xfrm>
          <a:off x="141020" y="1173595"/>
          <a:ext cx="8861960" cy="518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4" imgW="4533900" imgH="2654300" progId="Excel.Sheet.12">
                  <p:embed/>
                </p:oleObj>
              </mc:Choice>
              <mc:Fallback>
                <p:oleObj name="Worksheet" r:id="rId4" imgW="4533900" imgH="265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020" y="1173595"/>
                        <a:ext cx="8861960" cy="518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036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715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196" y="1279268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87600"/>
            <a:ext cx="5486400" cy="412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your turn (Three persons as a group)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0216"/>
              </p:ext>
            </p:extLst>
          </p:nvPr>
        </p:nvGraphicFramePr>
        <p:xfrm>
          <a:off x="749301" y="1704340"/>
          <a:ext cx="7785100" cy="2583180"/>
        </p:xfrm>
        <a:graphic>
          <a:graphicData uri="http://schemas.openxmlformats.org/drawingml/2006/table">
            <a:tbl>
              <a:tblPr/>
              <a:tblGrid>
                <a:gridCol w="96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4688532"/>
            <a:ext cx="53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of data submission</a:t>
            </a:r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/>
              <a:t>Metadata and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/>
              <a:t>Study</a:t>
            </a:r>
            <a:r>
              <a:rPr lang="en-US" sz="2400" dirty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/>
          </a:p>
          <a:p>
            <a:r>
              <a:rPr lang="en-US" sz="2400" b="1" dirty="0"/>
              <a:t>Experiment</a:t>
            </a:r>
            <a:r>
              <a:rPr lang="en-US" sz="2400" dirty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Sample</a:t>
            </a:r>
            <a:r>
              <a:rPr lang="en-US" sz="2400" dirty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/>
          </a:p>
          <a:p>
            <a:r>
              <a:rPr lang="en-US" sz="2400" b="1" dirty="0"/>
              <a:t>Run</a:t>
            </a:r>
            <a:r>
              <a:rPr lang="en-US" sz="2400" dirty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184"/>
            <a:ext cx="8267700" cy="25909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ntasks</a:t>
            </a:r>
            <a:r>
              <a:rPr lang="en-US" sz="2000" dirty="0">
                <a:latin typeface="Courier"/>
                <a:cs typeface="Courier"/>
              </a:rPr>
              <a:t>-per-node=1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</a:t>
            </a:r>
            <a:r>
              <a:rPr lang="en-US" sz="1800" dirty="0" err="1">
                <a:latin typeface="Courier"/>
                <a:cs typeface="Courier"/>
              </a:rPr>
              <a:t>sra_tools</a:t>
            </a:r>
            <a:r>
              <a:rPr lang="en-US" sz="1800" dirty="0">
                <a:latin typeface="Courier"/>
                <a:cs typeface="Courier"/>
              </a:rPr>
              <a:t>/current/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--split-files &lt;accession&gt;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010653" y="5760758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336990" y="4942157"/>
            <a:ext cx="80425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/homes/liu3zhen/software/</a:t>
            </a:r>
            <a:r>
              <a:rPr lang="en-US" dirty="0" err="1">
                <a:latin typeface="Courier"/>
                <a:cs typeface="Courier"/>
              </a:rPr>
              <a:t>sra_tools</a:t>
            </a:r>
            <a:r>
              <a:rPr lang="en-US" dirty="0">
                <a:latin typeface="Courier"/>
                <a:cs typeface="Courier"/>
              </a:rPr>
              <a:t>/current/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\</a:t>
            </a:r>
          </a:p>
          <a:p>
            <a:r>
              <a:rPr lang="en-US" sz="2000" dirty="0">
                <a:latin typeface="Courier"/>
                <a:cs typeface="Courier"/>
              </a:rPr>
              <a:t>	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1227871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499092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2: Run and download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326" y="2197257"/>
            <a:ext cx="9013673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must check</a:t>
            </a:r>
          </a:p>
          <a:p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=/homes/liu3zhen/teaching/datasets/DE/1-raw/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srr_col</a:t>
            </a:r>
            <a:r>
              <a:rPr lang="en-US" dirty="0">
                <a:latin typeface="Courier"/>
                <a:cs typeface="Courier"/>
              </a:rPr>
              <a:t>=2</a:t>
            </a:r>
          </a:p>
          <a:p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running</a:t>
            </a:r>
          </a:p>
          <a:p>
            <a:r>
              <a:rPr lang="en-US" dirty="0" err="1">
                <a:latin typeface="Courier"/>
                <a:cs typeface="Courier"/>
              </a:rPr>
              <a:t>perl</a:t>
            </a:r>
            <a:r>
              <a:rPr lang="en-US" dirty="0">
                <a:latin typeface="Courier"/>
                <a:cs typeface="Courier"/>
              </a:rPr>
              <a:t> /homes/liu3zhen/local/</a:t>
            </a:r>
            <a:r>
              <a:rPr lang="en-US" dirty="0" err="1">
                <a:latin typeface="Courier"/>
                <a:cs typeface="Courier"/>
              </a:rPr>
              <a:t>slurm</a:t>
            </a:r>
            <a:r>
              <a:rPr lang="en-US" dirty="0">
                <a:latin typeface="Courier"/>
                <a:cs typeface="Courier"/>
              </a:rPr>
              <a:t>/SRA/</a:t>
            </a:r>
            <a:r>
              <a:rPr lang="en-US" dirty="0" err="1">
                <a:latin typeface="Courier"/>
                <a:cs typeface="Courier"/>
              </a:rPr>
              <a:t>fasterq_dump.sbatch.pl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	--in /homes/liu3zhen/teaching/datasets/DE/1-raw/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srrcol</a:t>
            </a:r>
            <a:r>
              <a:rPr lang="en-US" dirty="0">
                <a:latin typeface="Courier"/>
                <a:cs typeface="Courier"/>
              </a:rPr>
              <a:t> 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dirty="0">
                <a:latin typeface="Courier"/>
                <a:cs typeface="Courier"/>
              </a:rPr>
              <a:t>cut $</a:t>
            </a:r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 -f $srr_col,$</a:t>
            </a:r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 | grep "^[EDS]RR" \</a:t>
            </a:r>
          </a:p>
          <a:p>
            <a:r>
              <a:rPr lang="en-US" dirty="0">
                <a:latin typeface="Courier"/>
                <a:cs typeface="Courier"/>
              </a:rPr>
              <a:t> | sed 's/^/rename /g' | sed 's/\t/ /g' | \</a:t>
            </a:r>
          </a:p>
          <a:p>
            <a:r>
              <a:rPr lang="en-US" dirty="0">
                <a:latin typeface="Courier"/>
                <a:cs typeface="Courier"/>
              </a:rPr>
              <a:t>sed 's/$/ *</a:t>
            </a:r>
            <a:r>
              <a:rPr lang="en-US" dirty="0" err="1">
                <a:latin typeface="Courier"/>
                <a:cs typeface="Courier"/>
              </a:rPr>
              <a:t>fastq</a:t>
            </a:r>
            <a:r>
              <a:rPr lang="en-US" dirty="0">
                <a:latin typeface="Courier"/>
                <a:cs typeface="Courier"/>
              </a:rPr>
              <a:t>/g' &gt; </a:t>
            </a:r>
            <a:r>
              <a:rPr lang="en-US" dirty="0" err="1">
                <a:latin typeface="Courier"/>
                <a:cs typeface="Courier"/>
              </a:rPr>
              <a:t>rename.sh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134" y="1314426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1-raw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49473</TotalTime>
  <Words>2483</Words>
  <Application>Microsoft Macintosh PowerPoint</Application>
  <PresentationFormat>On-screen Show (4:3)</PresentationFormat>
  <Paragraphs>431</Paragraphs>
  <Slides>30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</vt:lpstr>
      <vt:lpstr>Office Theme</vt:lpstr>
      <vt:lpstr>Microsoft Excel Worksheet</vt:lpstr>
      <vt:lpstr>In-class project – DE  Bioinformatics Applications (PLPTH813)</vt:lpstr>
      <vt:lpstr>RNA-Seq procedure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 and submit jobs</vt:lpstr>
      <vt:lpstr>STAR output – cold1 sample</vt:lpstr>
      <vt:lpstr>cold1Log.final.out</vt:lpstr>
      <vt:lpstr>cold1ReadsPerGene.out.tab</vt:lpstr>
      <vt:lpstr>RNA-Seq procedure</vt:lpstr>
      <vt:lpstr>Install DESeq2</vt:lpstr>
      <vt:lpstr>Part IV. DE: merge counting data</vt:lpstr>
      <vt:lpstr>data preparation for DESeq2</vt:lpstr>
      <vt:lpstr>Wald test</vt:lpstr>
      <vt:lpstr>Part V. DE</vt:lpstr>
      <vt:lpstr>DE output</vt:lpstr>
      <vt:lpstr>Part VI. DE summary</vt:lpstr>
      <vt:lpstr>p-values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362</cp:revision>
  <cp:lastPrinted>2015-04-30T14:29:06Z</cp:lastPrinted>
  <dcterms:created xsi:type="dcterms:W3CDTF">2014-05-23T20:11:37Z</dcterms:created>
  <dcterms:modified xsi:type="dcterms:W3CDTF">2021-04-20T14:29:21Z</dcterms:modified>
</cp:coreProperties>
</file>