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322" r:id="rId3"/>
    <p:sldId id="333" r:id="rId4"/>
    <p:sldId id="334" r:id="rId5"/>
    <p:sldId id="347" r:id="rId6"/>
    <p:sldId id="350" r:id="rId7"/>
    <p:sldId id="349" r:id="rId8"/>
    <p:sldId id="341" r:id="rId9"/>
    <p:sldId id="336" r:id="rId10"/>
    <p:sldId id="343" r:id="rId11"/>
    <p:sldId id="345" r:id="rId12"/>
    <p:sldId id="33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97" autoAdjust="0"/>
    <p:restoredTop sz="91277" autoAdjust="0"/>
  </p:normalViewPr>
  <p:slideViewPr>
    <p:cSldViewPr snapToGrid="0" snapToObjects="1">
      <p:cViewPr varScale="1">
        <p:scale>
          <a:sx n="92" d="100"/>
          <a:sy n="92" d="100"/>
        </p:scale>
        <p:origin x="-1872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6E0A8-E17C-C949-B17E-7A1A6494483A}" type="datetimeFigureOut">
              <a:rPr lang="en-US" smtClean="0"/>
              <a:t>4/24/19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B8C24-ACAE-AE41-B565-178ED932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8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Transcriptome</a:t>
            </a:r>
            <a:r>
              <a:rPr lang="en-US" dirty="0" smtClean="0"/>
              <a:t> sequencing of three yeast strains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50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24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B0BE-C8D7-EB48-AD68-71DB5002F24B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RNA-</a:t>
            </a:r>
            <a:r>
              <a:rPr lang="en-US" sz="3200" dirty="0" err="1" smtClean="0"/>
              <a:t>Seq</a:t>
            </a:r>
            <a:r>
              <a:rPr lang="en-US" sz="3200" dirty="0" smtClean="0"/>
              <a:t> (lab)</a:t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2000" dirty="0" smtClean="0"/>
              <a:t>Bioinformatics Applications</a:t>
            </a:r>
            <a:r>
              <a:rPr lang="en-US" sz="2000" dirty="0"/>
              <a:t> </a:t>
            </a:r>
            <a:r>
              <a:rPr lang="en-US" sz="2000" dirty="0" smtClean="0"/>
              <a:t>(PLPTH813)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4</a:t>
            </a:r>
            <a:r>
              <a:rPr lang="en-US" sz="2800" dirty="0" smtClean="0"/>
              <a:t>/25/2019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the reference genome for alignments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62" y="1862098"/>
            <a:ext cx="8560506" cy="2375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### make a link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"/>
                <a:cs typeface="Courier"/>
              </a:rPr>
              <a:t>ln</a:t>
            </a:r>
            <a:r>
              <a:rPr lang="en-US" sz="1800" dirty="0" smtClean="0">
                <a:latin typeface="Courier"/>
                <a:cs typeface="Courier"/>
              </a:rPr>
              <a:t> -s </a:t>
            </a:r>
            <a:r>
              <a:rPr lang="en-US" sz="1800" dirty="0">
                <a:solidFill>
                  <a:srgbClr val="7F7F7F"/>
                </a:solidFill>
                <a:latin typeface="Courier"/>
                <a:cs typeface="Courier"/>
              </a:rPr>
              <a:t>/homes/liu3zhen/teaching/datasets/</a:t>
            </a:r>
            <a:r>
              <a:rPr lang="en-US" sz="1800" dirty="0" err="1">
                <a:solidFill>
                  <a:srgbClr val="7F7F7F"/>
                </a:solidFill>
                <a:latin typeface="Courier"/>
                <a:cs typeface="Courier"/>
              </a:rPr>
              <a:t>RNAalnAsm</a:t>
            </a:r>
            <a:r>
              <a:rPr lang="en-US" sz="1800" dirty="0">
                <a:solidFill>
                  <a:srgbClr val="7F7F7F"/>
                </a:solidFill>
                <a:latin typeface="Courier"/>
                <a:cs typeface="Courier"/>
              </a:rPr>
              <a:t>/</a:t>
            </a:r>
            <a:r>
              <a:rPr lang="en-US" sz="1800" dirty="0" err="1" smtClean="0">
                <a:latin typeface="Courier"/>
                <a:cs typeface="Courier"/>
              </a:rPr>
              <a:t>ref.fas</a:t>
            </a:r>
            <a:r>
              <a:rPr lang="en-US" sz="1800" dirty="0" smtClean="0">
                <a:latin typeface="Courier"/>
                <a:cs typeface="Courier"/>
              </a:rPr>
              <a:t> .</a:t>
            </a: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### index reference </a:t>
            </a:r>
            <a:r>
              <a:rPr lang="en-US" sz="2000" dirty="0" smtClean="0">
                <a:latin typeface="Courier"/>
                <a:cs typeface="Courier"/>
              </a:rPr>
              <a:t>genome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/homes/liu3zhen/software/bin/</a:t>
            </a:r>
            <a:r>
              <a:rPr lang="en-US" sz="2000" dirty="0" err="1" smtClean="0">
                <a:latin typeface="Courier"/>
                <a:cs typeface="Courier"/>
              </a:rPr>
              <a:t>gmap_build</a:t>
            </a:r>
            <a:r>
              <a:rPr lang="en-US" sz="2000" dirty="0" smtClean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-</a:t>
            </a:r>
            <a:r>
              <a:rPr lang="en-US" sz="2000" dirty="0">
                <a:latin typeface="Courier"/>
                <a:cs typeface="Courier"/>
              </a:rPr>
              <a:t>D . -d ref </a:t>
            </a:r>
            <a:r>
              <a:rPr lang="en-US" sz="2000" dirty="0" err="1" smtClean="0">
                <a:latin typeface="Courier"/>
                <a:cs typeface="Courier"/>
              </a:rPr>
              <a:t>ref.fas</a:t>
            </a: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6956" y="5052901"/>
            <a:ext cx="8099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Make a </a:t>
            </a:r>
            <a:r>
              <a:rPr lang="en-US" sz="2400" dirty="0" err="1" smtClean="0">
                <a:solidFill>
                  <a:srgbClr val="FF0000"/>
                </a:solidFill>
              </a:rPr>
              <a:t>sbatch</a:t>
            </a:r>
            <a:r>
              <a:rPr lang="en-US" sz="2400" dirty="0" smtClean="0">
                <a:solidFill>
                  <a:srgbClr val="FF0000"/>
                </a:solidFill>
              </a:rPr>
              <a:t> file and submit the job for indexing the genome.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056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4924"/>
            <a:ext cx="8229600" cy="772987"/>
          </a:xfrm>
        </p:spPr>
        <p:txBody>
          <a:bodyPr/>
          <a:lstStyle/>
          <a:p>
            <a:r>
              <a:rPr lang="en-US" dirty="0" smtClean="0"/>
              <a:t>GSNAP to align </a:t>
            </a:r>
            <a:r>
              <a:rPr lang="en-US" b="1" dirty="0">
                <a:solidFill>
                  <a:srgbClr val="FF0000"/>
                </a:solidFill>
              </a:rPr>
              <a:t>P</a:t>
            </a:r>
            <a:r>
              <a:rPr lang="en-US" b="1" dirty="0" smtClean="0">
                <a:solidFill>
                  <a:srgbClr val="FF0000"/>
                </a:solidFill>
              </a:rPr>
              <a:t>E</a:t>
            </a:r>
            <a:r>
              <a:rPr lang="en-US" dirty="0" smtClean="0"/>
              <a:t> reads to the reference genome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08" y="1491128"/>
            <a:ext cx="8585567" cy="5146067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refpath</a:t>
            </a:r>
            <a:r>
              <a:rPr lang="en-US" sz="2000" dirty="0" smtClean="0">
                <a:latin typeface="Courier"/>
                <a:cs typeface="Courier"/>
              </a:rPr>
              <a:t>=</a:t>
            </a:r>
            <a:r>
              <a:rPr lang="en-US" sz="1800" dirty="0">
                <a:latin typeface="Courier"/>
                <a:cs typeface="Courier"/>
              </a:rPr>
              <a:t>/homes/liu3zhen/teaching/datasets/</a:t>
            </a:r>
            <a:r>
              <a:rPr lang="en-US" sz="1800" dirty="0" err="1">
                <a:latin typeface="Courier"/>
                <a:cs typeface="Courier"/>
              </a:rPr>
              <a:t>RNAalnAsm</a:t>
            </a:r>
            <a:r>
              <a:rPr lang="en-US" sz="1800" dirty="0">
                <a:latin typeface="Courier"/>
                <a:cs typeface="Courier"/>
              </a:rPr>
              <a:t>/ref</a:t>
            </a: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urier"/>
                <a:cs typeface="Courier"/>
              </a:rPr>
              <a:t>db</a:t>
            </a:r>
            <a:r>
              <a:rPr lang="en-US" sz="1800" dirty="0" smtClean="0">
                <a:latin typeface="Courier"/>
                <a:cs typeface="Courier"/>
              </a:rPr>
              <a:t>=ref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fq1</a:t>
            </a:r>
            <a:r>
              <a:rPr lang="en-US" sz="1800" dirty="0" smtClean="0">
                <a:latin typeface="Courier"/>
                <a:cs typeface="Courier"/>
              </a:rPr>
              <a:t>=../</a:t>
            </a:r>
            <a:r>
              <a:rPr lang="en-US" sz="1800" dirty="0" err="1" smtClean="0">
                <a:latin typeface="Courier"/>
                <a:cs typeface="Courier"/>
              </a:rPr>
              <a:t>denovo</a:t>
            </a:r>
            <a:r>
              <a:rPr lang="en-US" sz="1800" dirty="0" smtClean="0">
                <a:latin typeface="Courier"/>
                <a:cs typeface="Courier"/>
              </a:rPr>
              <a:t>/read1.fq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fq2=../</a:t>
            </a:r>
            <a:r>
              <a:rPr lang="en-US" sz="1800" dirty="0" err="1">
                <a:latin typeface="Courier"/>
                <a:cs typeface="Courier"/>
              </a:rPr>
              <a:t>denovo</a:t>
            </a:r>
            <a:r>
              <a:rPr lang="en-US" sz="1800" dirty="0">
                <a:latin typeface="Courier"/>
                <a:cs typeface="Courier"/>
              </a:rPr>
              <a:t>/read2</a:t>
            </a:r>
            <a:r>
              <a:rPr lang="en-US" sz="1800" dirty="0" smtClean="0">
                <a:latin typeface="Courier"/>
                <a:cs typeface="Courier"/>
              </a:rPr>
              <a:t>.fq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out</a:t>
            </a:r>
            <a:r>
              <a:rPr lang="en-US" sz="1800" dirty="0" smtClean="0">
                <a:latin typeface="Courier"/>
                <a:cs typeface="Courier"/>
              </a:rPr>
              <a:t>=</a:t>
            </a:r>
            <a:r>
              <a:rPr lang="en-US" sz="1800" dirty="0" err="1" smtClean="0">
                <a:latin typeface="Courier"/>
                <a:cs typeface="Courier"/>
              </a:rPr>
              <a:t>aln</a:t>
            </a: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### alignment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/homes/liu3zhen/software/bin</a:t>
            </a:r>
            <a:r>
              <a:rPr lang="en-US" sz="1800" dirty="0" smtClean="0">
                <a:latin typeface="Courier"/>
                <a:cs typeface="Courier"/>
              </a:rPr>
              <a:t>/</a:t>
            </a:r>
            <a:r>
              <a:rPr lang="en-US" sz="1800" dirty="0" err="1" smtClean="0">
                <a:latin typeface="Courier"/>
                <a:cs typeface="Courier"/>
              </a:rPr>
              <a:t>gsnap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-D $</a:t>
            </a:r>
            <a:r>
              <a:rPr lang="en-US" sz="1800" dirty="0" err="1">
                <a:latin typeface="Courier"/>
                <a:cs typeface="Courier"/>
              </a:rPr>
              <a:t>refpath</a:t>
            </a:r>
            <a:r>
              <a:rPr lang="en-US" sz="1800" dirty="0">
                <a:latin typeface="Courier"/>
                <a:cs typeface="Courier"/>
              </a:rPr>
              <a:t> -d $</a:t>
            </a:r>
            <a:r>
              <a:rPr lang="en-US" sz="1800" dirty="0" err="1" smtClean="0">
                <a:latin typeface="Courier"/>
                <a:cs typeface="Courier"/>
              </a:rPr>
              <a:t>db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-</a:t>
            </a:r>
            <a:r>
              <a:rPr lang="en-US" sz="1800" dirty="0">
                <a:latin typeface="Courier"/>
                <a:cs typeface="Courier"/>
              </a:rPr>
              <a:t>B 2 -N 1 -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 2 -n 3 -t 4 </a:t>
            </a:r>
            <a:r>
              <a:rPr lang="en-US" sz="1800" dirty="0" smtClean="0">
                <a:latin typeface="Courier"/>
                <a:cs typeface="Courier"/>
              </a:rPr>
              <a:t>-</a:t>
            </a:r>
            <a:r>
              <a:rPr lang="en-US" sz="1800" dirty="0">
                <a:latin typeface="Courier"/>
                <a:cs typeface="Courier"/>
              </a:rPr>
              <a:t>-format=</a:t>
            </a:r>
            <a:r>
              <a:rPr lang="en-US" sz="1800" dirty="0" err="1">
                <a:latin typeface="Courier"/>
                <a:cs typeface="Courier"/>
              </a:rPr>
              <a:t>sam</a:t>
            </a:r>
            <a:r>
              <a:rPr lang="en-US" sz="1800" dirty="0">
                <a:latin typeface="Courier"/>
                <a:cs typeface="Courier"/>
              </a:rPr>
              <a:t> $fq1 $fq2 </a:t>
            </a:r>
            <a:r>
              <a:rPr lang="en-US" sz="1800" dirty="0" smtClean="0">
                <a:latin typeface="Courier"/>
                <a:cs typeface="Courier"/>
              </a:rPr>
              <a:t>&gt;</a:t>
            </a:r>
            <a:r>
              <a:rPr lang="en-US" sz="1800" dirty="0">
                <a:latin typeface="Courier"/>
                <a:cs typeface="Courier"/>
              </a:rPr>
              <a:t>$</a:t>
            </a:r>
            <a:r>
              <a:rPr lang="en-US" sz="1800" dirty="0" err="1">
                <a:latin typeface="Courier"/>
                <a:cs typeface="Courier"/>
              </a:rPr>
              <a:t>out.sam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#</a:t>
            </a:r>
            <a:r>
              <a:rPr lang="en-US" sz="1800" dirty="0">
                <a:latin typeface="Courier"/>
                <a:cs typeface="Courier"/>
              </a:rPr>
              <a:t>## sorted, indexed BAM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"/>
                <a:cs typeface="Courier"/>
              </a:rPr>
              <a:t>samtools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view -</a:t>
            </a:r>
            <a:r>
              <a:rPr lang="en-US" sz="1800" dirty="0" err="1">
                <a:latin typeface="Courier"/>
                <a:cs typeface="Courier"/>
              </a:rPr>
              <a:t>bS</a:t>
            </a:r>
            <a:r>
              <a:rPr lang="en-US" sz="1800" dirty="0">
                <a:latin typeface="Courier"/>
                <a:cs typeface="Courier"/>
              </a:rPr>
              <a:t> $</a:t>
            </a:r>
            <a:r>
              <a:rPr lang="en-US" sz="1800" dirty="0" err="1">
                <a:latin typeface="Courier"/>
                <a:cs typeface="Courier"/>
              </a:rPr>
              <a:t>out.sam</a:t>
            </a:r>
            <a:r>
              <a:rPr lang="en-US" sz="1800" dirty="0">
                <a:latin typeface="Courier"/>
                <a:cs typeface="Courier"/>
              </a:rPr>
              <a:t> -o $</a:t>
            </a:r>
            <a:r>
              <a:rPr lang="en-US" sz="1800" dirty="0" err="1" smtClean="0">
                <a:latin typeface="Courier"/>
                <a:cs typeface="Courier"/>
              </a:rPr>
              <a:t>out.tmp.bam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urier"/>
                <a:cs typeface="Courier"/>
              </a:rPr>
              <a:t>samtools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sort </a:t>
            </a:r>
            <a:r>
              <a:rPr lang="en-US" sz="1800" dirty="0" smtClean="0">
                <a:latin typeface="Courier"/>
                <a:cs typeface="Courier"/>
              </a:rPr>
              <a:t>$</a:t>
            </a:r>
            <a:r>
              <a:rPr lang="en-US" sz="1800" dirty="0" err="1" smtClean="0">
                <a:latin typeface="Courier"/>
                <a:cs typeface="Courier"/>
              </a:rPr>
              <a:t>out.tmp.bam</a:t>
            </a:r>
            <a:r>
              <a:rPr lang="en-US" sz="1800" dirty="0" smtClean="0">
                <a:latin typeface="Courier"/>
                <a:cs typeface="Courier"/>
              </a:rPr>
              <a:t> -o $</a:t>
            </a:r>
            <a:r>
              <a:rPr lang="en-US" sz="1800" dirty="0" err="1" smtClean="0">
                <a:latin typeface="Courier"/>
                <a:cs typeface="Courier"/>
              </a:rPr>
              <a:t>out.bam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urier"/>
                <a:cs typeface="Courier"/>
              </a:rPr>
              <a:t>samtools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index $</a:t>
            </a:r>
            <a:r>
              <a:rPr lang="en-US" sz="1800" dirty="0" err="1" smtClean="0">
                <a:latin typeface="Courier"/>
                <a:cs typeface="Courier"/>
              </a:rPr>
              <a:t>out.bam</a:t>
            </a: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urier"/>
                <a:cs typeface="Courier"/>
              </a:rPr>
              <a:t>rm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$</a:t>
            </a:r>
            <a:r>
              <a:rPr lang="en-US" sz="1800" dirty="0" err="1">
                <a:latin typeface="Courier"/>
                <a:cs typeface="Courier"/>
              </a:rPr>
              <a:t>out.tmp.bam</a:t>
            </a:r>
            <a:r>
              <a:rPr lang="en-US" sz="1800" dirty="0">
                <a:latin typeface="Courier"/>
                <a:cs typeface="Courier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9208" y="894292"/>
            <a:ext cx="35953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@directory: </a:t>
            </a:r>
            <a:r>
              <a:rPr lang="en-US" sz="2800" dirty="0" err="1" smtClean="0">
                <a:solidFill>
                  <a:srgbClr val="FF0000"/>
                </a:solidFill>
              </a:rPr>
              <a:t>ref_guided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354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reference-guided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059" y="2739035"/>
            <a:ext cx="8880451" cy="3496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module load </a:t>
            </a:r>
            <a:r>
              <a:rPr lang="en-US" dirty="0" err="1">
                <a:latin typeface="Courier"/>
                <a:cs typeface="Courier"/>
              </a:rPr>
              <a:t>SAMtools</a:t>
            </a:r>
            <a:r>
              <a:rPr lang="en-US" dirty="0">
                <a:latin typeface="Courier"/>
                <a:cs typeface="Courier"/>
              </a:rPr>
              <a:t>/1.8-foss-2017beocatb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module load Java/</a:t>
            </a:r>
            <a:r>
              <a:rPr lang="en-US" dirty="0" smtClean="0">
                <a:latin typeface="Courier"/>
                <a:cs typeface="Courier"/>
              </a:rPr>
              <a:t>1.8.0_192</a:t>
            </a:r>
            <a:endParaRPr lang="es-ES_tradnl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s-ES_tradnl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s-ES_tradnl" sz="1400" dirty="0" err="1" smtClean="0">
                <a:latin typeface="Courier"/>
                <a:cs typeface="Courier"/>
              </a:rPr>
              <a:t>trinity</a:t>
            </a:r>
            <a:r>
              <a:rPr lang="es-ES_tradnl" sz="1400" dirty="0">
                <a:latin typeface="Courier"/>
                <a:cs typeface="Courier"/>
              </a:rPr>
              <a:t>=/</a:t>
            </a:r>
            <a:r>
              <a:rPr lang="es-ES_tradnl" sz="1400" dirty="0" err="1">
                <a:latin typeface="Courier"/>
                <a:cs typeface="Courier"/>
              </a:rPr>
              <a:t>homes</a:t>
            </a:r>
            <a:r>
              <a:rPr lang="es-ES_tradnl" sz="1400" dirty="0">
                <a:latin typeface="Courier"/>
                <a:cs typeface="Courier"/>
              </a:rPr>
              <a:t>/liu3zhen/software/</a:t>
            </a:r>
            <a:r>
              <a:rPr lang="es-ES_tradnl" sz="1400" dirty="0" err="1">
                <a:latin typeface="Courier"/>
                <a:cs typeface="Courier"/>
              </a:rPr>
              <a:t>trinity</a:t>
            </a:r>
            <a:r>
              <a:rPr lang="es-ES_tradnl" sz="1400" dirty="0">
                <a:latin typeface="Courier"/>
                <a:cs typeface="Courier"/>
              </a:rPr>
              <a:t>/trinityrnaseq-Trinity-v2.8.4/Trinity</a:t>
            </a:r>
          </a:p>
          <a:p>
            <a:pPr marL="0" indent="0"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$trinity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--</a:t>
            </a:r>
            <a:r>
              <a:rPr lang="en-US" dirty="0" err="1">
                <a:latin typeface="Courier"/>
                <a:cs typeface="Courier"/>
              </a:rPr>
              <a:t>genome_guided_bam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aln.bam</a:t>
            </a:r>
            <a:r>
              <a:rPr lang="en-US" dirty="0" smtClean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-</a:t>
            </a:r>
            <a:r>
              <a:rPr lang="en-US" dirty="0">
                <a:latin typeface="Courier"/>
                <a:cs typeface="Courier"/>
              </a:rPr>
              <a:t>-</a:t>
            </a:r>
            <a:r>
              <a:rPr lang="en-US" dirty="0" err="1">
                <a:latin typeface="Courier"/>
                <a:cs typeface="Courier"/>
              </a:rPr>
              <a:t>genome_guided_max_intron</a:t>
            </a:r>
            <a:r>
              <a:rPr lang="en-US" dirty="0">
                <a:latin typeface="Courier"/>
                <a:cs typeface="Courier"/>
              </a:rPr>
              <a:t> 10000 </a:t>
            </a:r>
            <a:r>
              <a:rPr lang="en-US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-</a:t>
            </a:r>
            <a:r>
              <a:rPr lang="en-US" dirty="0">
                <a:latin typeface="Courier"/>
                <a:cs typeface="Courier"/>
              </a:rPr>
              <a:t>-</a:t>
            </a:r>
            <a:r>
              <a:rPr lang="en-US" dirty="0" err="1">
                <a:latin typeface="Courier"/>
                <a:cs typeface="Courier"/>
              </a:rPr>
              <a:t>max_memory</a:t>
            </a:r>
            <a:r>
              <a:rPr lang="en-US" dirty="0">
                <a:latin typeface="Courier"/>
                <a:cs typeface="Courier"/>
              </a:rPr>
              <a:t> 10G --CPU 10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769" y="6548804"/>
            <a:ext cx="6558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github.com</a:t>
            </a:r>
            <a:r>
              <a:rPr lang="en-US" sz="1200" dirty="0"/>
              <a:t>/</a:t>
            </a:r>
            <a:r>
              <a:rPr lang="en-US" sz="1200" dirty="0" err="1"/>
              <a:t>trinityrnaseq</a:t>
            </a:r>
            <a:r>
              <a:rPr lang="en-US" sz="1200" dirty="0"/>
              <a:t>/</a:t>
            </a:r>
            <a:r>
              <a:rPr lang="en-US" sz="1200" dirty="0" err="1"/>
              <a:t>trinityrnaseq</a:t>
            </a:r>
            <a:r>
              <a:rPr lang="en-US" sz="1200" dirty="0"/>
              <a:t>/wiki/Genome-Guided-Trinity-</a:t>
            </a:r>
            <a:r>
              <a:rPr lang="en-US" sz="1200" dirty="0" err="1"/>
              <a:t>Transcriptome</a:t>
            </a:r>
            <a:r>
              <a:rPr lang="en-US" sz="1200" dirty="0"/>
              <a:t>-Assembly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911079"/>
            <a:ext cx="8412813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Trinity </a:t>
            </a:r>
            <a:r>
              <a:rPr lang="en-US" sz="2400" dirty="0"/>
              <a:t>offers a method whereby reads are first aligned to the genome, partitioned according to locus, followed by de novo </a:t>
            </a:r>
            <a:r>
              <a:rPr lang="en-US" sz="2400" dirty="0" err="1"/>
              <a:t>transcriptome</a:t>
            </a:r>
            <a:r>
              <a:rPr lang="en-US" sz="2400" dirty="0"/>
              <a:t> assembly at each locus.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092704"/>
            <a:ext cx="4569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@directory: </a:t>
            </a:r>
            <a:r>
              <a:rPr lang="en-US" sz="3600" dirty="0" err="1" smtClean="0">
                <a:solidFill>
                  <a:srgbClr val="FF0000"/>
                </a:solidFill>
              </a:rPr>
              <a:t>ref_guided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968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1991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Today's Lab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067" y="1867200"/>
            <a:ext cx="7588546" cy="220990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200" dirty="0" smtClean="0"/>
              <a:t>De novo </a:t>
            </a:r>
            <a:r>
              <a:rPr lang="en-US" sz="3200" dirty="0" err="1" smtClean="0"/>
              <a:t>transcriptome</a:t>
            </a:r>
            <a:r>
              <a:rPr lang="en-US" sz="3200" dirty="0" smtClean="0"/>
              <a:t> assembly (Trinity)</a:t>
            </a:r>
          </a:p>
          <a:p>
            <a:pPr>
              <a:lnSpc>
                <a:spcPct val="120000"/>
              </a:lnSpc>
            </a:pPr>
            <a:r>
              <a:rPr lang="en-US" sz="3200" dirty="0" smtClean="0"/>
              <a:t>Reference-guided assembly (Trinity)</a:t>
            </a:r>
          </a:p>
        </p:txBody>
      </p:sp>
    </p:spTree>
    <p:extLst>
      <p:ext uri="{BB962C8B-B14F-4D97-AF65-F5344CB8AC3E}">
        <p14:creationId xmlns:p14="http://schemas.microsoft.com/office/powerpoint/2010/main" val="502408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0427" y="1665954"/>
            <a:ext cx="5602050" cy="2940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&lt;course directory&gt;</a:t>
            </a:r>
          </a:p>
          <a:p>
            <a:pPr marL="0" indent="0">
              <a:buNone/>
            </a:pPr>
            <a:r>
              <a:rPr lang="en-US" sz="3200" dirty="0" smtClean="0"/>
              <a:t>Lab12_RNAassembly</a:t>
            </a:r>
          </a:p>
          <a:p>
            <a:pPr marL="0" indent="0">
              <a:buNone/>
            </a:pPr>
            <a:r>
              <a:rPr lang="en-US" sz="3200" dirty="0" smtClean="0"/>
              <a:t>-- </a:t>
            </a:r>
            <a:r>
              <a:rPr lang="en-US" sz="3200" dirty="0" err="1" smtClean="0"/>
              <a:t>denovo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-</a:t>
            </a:r>
            <a:r>
              <a:rPr lang="en-US" sz="3200" dirty="0"/>
              <a:t>-</a:t>
            </a:r>
            <a:r>
              <a:rPr lang="en-US" sz="3200" dirty="0" smtClean="0"/>
              <a:t> </a:t>
            </a:r>
            <a:r>
              <a:rPr lang="en-US" sz="3200" dirty="0" err="1" smtClean="0"/>
              <a:t>ref_guided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7014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520" y="2763156"/>
            <a:ext cx="8690508" cy="13424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# make a soft links: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"/>
                <a:cs typeface="Courier"/>
              </a:rPr>
              <a:t>ln</a:t>
            </a:r>
            <a:r>
              <a:rPr lang="en-US" sz="1800" dirty="0" smtClean="0">
                <a:latin typeface="Courier"/>
                <a:cs typeface="Courier"/>
              </a:rPr>
              <a:t> –s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/homes/liu3zhen/teaching/datasets/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RNAassembly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/</a:t>
            </a:r>
            <a:r>
              <a:rPr lang="en-US" sz="1800" dirty="0" smtClean="0">
                <a:latin typeface="Courier"/>
                <a:cs typeface="Courier"/>
              </a:rPr>
              <a:t>read1</a:t>
            </a:r>
            <a:r>
              <a:rPr lang="en-US" sz="1800" dirty="0">
                <a:latin typeface="Courier"/>
                <a:cs typeface="Courier"/>
              </a:rPr>
              <a:t>.</a:t>
            </a:r>
            <a:r>
              <a:rPr lang="en-US" sz="1800" dirty="0" smtClean="0">
                <a:latin typeface="Courier"/>
                <a:cs typeface="Courier"/>
              </a:rPr>
              <a:t>fq .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urier"/>
                <a:cs typeface="Courier"/>
              </a:rPr>
              <a:t>ln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-s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/homes/liu3zhen/teaching/datasets/</a:t>
            </a:r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RNAassembly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/</a:t>
            </a:r>
            <a:r>
              <a:rPr lang="en-US" sz="1800" dirty="0" smtClean="0">
                <a:latin typeface="Courier"/>
                <a:cs typeface="Courier"/>
              </a:rPr>
              <a:t>read2</a:t>
            </a:r>
            <a:r>
              <a:rPr lang="en-US" sz="1800" dirty="0">
                <a:latin typeface="Courier"/>
                <a:cs typeface="Courier"/>
              </a:rPr>
              <a:t>.</a:t>
            </a:r>
            <a:r>
              <a:rPr lang="en-US" sz="1800" dirty="0" smtClean="0">
                <a:latin typeface="Courier"/>
                <a:cs typeface="Courier"/>
              </a:rPr>
              <a:t>fq .</a:t>
            </a: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406769"/>
            <a:ext cx="3937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@directory: </a:t>
            </a:r>
            <a:r>
              <a:rPr lang="en-US" sz="3600" dirty="0" err="1" smtClean="0">
                <a:solidFill>
                  <a:srgbClr val="FF0000"/>
                </a:solidFill>
              </a:rPr>
              <a:t>denovo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88440" y="5079495"/>
            <a:ext cx="644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 were sampled from </a:t>
            </a:r>
            <a:r>
              <a:rPr lang="tr-T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SRR3183780 (</a:t>
            </a:r>
            <a:r>
              <a:rPr lang="tr-TR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yeast</a:t>
            </a:r>
            <a:r>
              <a:rPr lang="tr-TR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data)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123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Beocat</a:t>
            </a:r>
            <a:r>
              <a:rPr lang="en-US" dirty="0" smtClean="0"/>
              <a:t> job submission and status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6933" y="2305328"/>
            <a:ext cx="5796938" cy="1578718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sbatch</a:t>
            </a:r>
            <a:r>
              <a:rPr lang="en-US" sz="3600" dirty="0" smtClean="0"/>
              <a:t> </a:t>
            </a:r>
            <a:r>
              <a:rPr lang="en-US" sz="3600" dirty="0" err="1" smtClean="0"/>
              <a:t>xxx.sbatch</a:t>
            </a:r>
            <a:endParaRPr lang="en-US" sz="3600" dirty="0" smtClean="0"/>
          </a:p>
          <a:p>
            <a:r>
              <a:rPr lang="en-US" sz="3600" dirty="0" err="1" smtClean="0"/>
              <a:t>kstat</a:t>
            </a:r>
            <a:r>
              <a:rPr lang="en-US" sz="3600" dirty="0" smtClean="0"/>
              <a:t> </a:t>
            </a:r>
            <a:r>
              <a:rPr lang="en-US" sz="3600" dirty="0"/>
              <a:t>-</a:t>
            </a:r>
            <a:r>
              <a:rPr lang="en-US" sz="3600" dirty="0" smtClean="0"/>
              <a:t>d 1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31007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Trinity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46559"/>
            <a:ext cx="8509279" cy="3638954"/>
          </a:xfrm>
        </p:spPr>
        <p:txBody>
          <a:bodyPr/>
          <a:lstStyle/>
          <a:p>
            <a:pPr marL="0" indent="0">
              <a:buNone/>
            </a:pPr>
            <a:r>
              <a:rPr lang="es-ES_tradnl" sz="1400" dirty="0" err="1">
                <a:latin typeface="Courier"/>
                <a:cs typeface="Courier"/>
              </a:rPr>
              <a:t>trinity</a:t>
            </a:r>
            <a:r>
              <a:rPr lang="es-ES_tradnl" sz="1400" dirty="0">
                <a:latin typeface="Courier"/>
                <a:cs typeface="Courier"/>
              </a:rPr>
              <a:t>=/</a:t>
            </a:r>
            <a:r>
              <a:rPr lang="es-ES_tradnl" sz="1400" dirty="0" err="1">
                <a:latin typeface="Courier"/>
                <a:cs typeface="Courier"/>
              </a:rPr>
              <a:t>homes</a:t>
            </a:r>
            <a:r>
              <a:rPr lang="es-ES_tradnl" sz="1400" dirty="0">
                <a:latin typeface="Courier"/>
                <a:cs typeface="Courier"/>
              </a:rPr>
              <a:t>/liu3zhen/software/</a:t>
            </a:r>
            <a:r>
              <a:rPr lang="es-ES_tradnl" sz="1400" dirty="0" err="1">
                <a:latin typeface="Courier"/>
                <a:cs typeface="Courier"/>
              </a:rPr>
              <a:t>trinity</a:t>
            </a:r>
            <a:r>
              <a:rPr lang="es-ES_tradnl" sz="1400" dirty="0">
                <a:latin typeface="Courier"/>
                <a:cs typeface="Courier"/>
              </a:rPr>
              <a:t>/trinityrnaseq-Trinity-v2.8.4/</a:t>
            </a:r>
            <a:r>
              <a:rPr lang="es-ES_tradnl" sz="1400" dirty="0" smtClean="0">
                <a:latin typeface="Courier"/>
                <a:cs typeface="Courier"/>
              </a:rPr>
              <a:t>Trinity</a:t>
            </a:r>
            <a:endParaRPr lang="es-ES_tradnl" sz="1400" dirty="0" smtClean="0">
              <a:solidFill>
                <a:srgbClr val="7F7F7F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s-ES_tradnl" dirty="0" smtClean="0">
                <a:solidFill>
                  <a:srgbClr val="7F7F7F"/>
                </a:solidFill>
                <a:latin typeface="Courier"/>
                <a:cs typeface="Courier"/>
              </a:rPr>
              <a:t>...</a:t>
            </a:r>
          </a:p>
          <a:p>
            <a:pPr marL="0" indent="0">
              <a:buNone/>
            </a:pPr>
            <a:r>
              <a:rPr lang="es-ES_tradnl" dirty="0" smtClean="0">
                <a:solidFill>
                  <a:srgbClr val="7F7F7F"/>
                </a:solidFill>
                <a:latin typeface="Courier"/>
                <a:cs typeface="Courier"/>
              </a:rPr>
              <a:t>--</a:t>
            </a:r>
            <a:r>
              <a:rPr lang="es-ES_tradnl" dirty="0" err="1" smtClean="0">
                <a:solidFill>
                  <a:srgbClr val="7F7F7F"/>
                </a:solidFill>
                <a:latin typeface="Courier"/>
                <a:cs typeface="Courier"/>
              </a:rPr>
              <a:t>seqType</a:t>
            </a:r>
            <a:r>
              <a:rPr lang="es-ES_tradnl" dirty="0" smtClean="0">
                <a:solidFill>
                  <a:srgbClr val="7F7F7F"/>
                </a:solidFill>
                <a:latin typeface="Courier"/>
                <a:cs typeface="Courier"/>
              </a:rPr>
              <a:t> </a:t>
            </a:r>
            <a:r>
              <a:rPr lang="es-ES_tradnl" dirty="0" err="1" smtClean="0">
                <a:solidFill>
                  <a:srgbClr val="7F7F7F"/>
                </a:solidFill>
                <a:latin typeface="Courier"/>
                <a:cs typeface="Courier"/>
              </a:rPr>
              <a:t>fq</a:t>
            </a:r>
            <a:endParaRPr lang="es-ES_tradnl" dirty="0" smtClean="0">
              <a:solidFill>
                <a:srgbClr val="7F7F7F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s-ES_tradnl" dirty="0" smtClean="0">
                <a:solidFill>
                  <a:srgbClr val="7F7F7F"/>
                </a:solidFill>
                <a:latin typeface="Courier"/>
                <a:cs typeface="Courier"/>
              </a:rPr>
              <a:t>--</a:t>
            </a:r>
            <a:r>
              <a:rPr lang="es-ES_tradnl" dirty="0" err="1" smtClean="0">
                <a:solidFill>
                  <a:srgbClr val="7F7F7F"/>
                </a:solidFill>
                <a:latin typeface="Courier"/>
                <a:cs typeface="Courier"/>
              </a:rPr>
              <a:t>max_memory</a:t>
            </a:r>
            <a:r>
              <a:rPr lang="es-ES_tradnl" dirty="0" smtClean="0">
                <a:solidFill>
                  <a:srgbClr val="7F7F7F"/>
                </a:solidFill>
                <a:latin typeface="Courier"/>
                <a:cs typeface="Courier"/>
              </a:rPr>
              <a:t> 16G</a:t>
            </a:r>
          </a:p>
          <a:p>
            <a:pPr marL="0" indent="0">
              <a:buNone/>
            </a:pPr>
            <a:r>
              <a:rPr lang="es-ES_tradnl" dirty="0" smtClean="0">
                <a:solidFill>
                  <a:srgbClr val="7F7F7F"/>
                </a:solidFill>
                <a:latin typeface="Courier"/>
                <a:cs typeface="Courier"/>
              </a:rPr>
              <a:t>--CPU 4</a:t>
            </a:r>
          </a:p>
          <a:p>
            <a:pPr marL="0" indent="0">
              <a:buNone/>
            </a:pPr>
            <a:r>
              <a:rPr lang="es-ES_tradnl" dirty="0" smtClean="0">
                <a:solidFill>
                  <a:srgbClr val="7F7F7F"/>
                </a:solidFill>
                <a:latin typeface="Courier"/>
                <a:cs typeface="Courier"/>
              </a:rPr>
              <a:t>-</a:t>
            </a:r>
            <a:r>
              <a:rPr lang="es-ES_tradnl" dirty="0">
                <a:solidFill>
                  <a:srgbClr val="7F7F7F"/>
                </a:solidFill>
                <a:latin typeface="Courier"/>
                <a:cs typeface="Courier"/>
              </a:rPr>
              <a:t>-</a:t>
            </a:r>
            <a:r>
              <a:rPr lang="es-ES_tradnl" dirty="0" err="1">
                <a:solidFill>
                  <a:srgbClr val="7F7F7F"/>
                </a:solidFill>
                <a:latin typeface="Courier"/>
                <a:cs typeface="Courier"/>
              </a:rPr>
              <a:t>left</a:t>
            </a:r>
            <a:r>
              <a:rPr lang="es-ES_tradnl" dirty="0">
                <a:solidFill>
                  <a:srgbClr val="7F7F7F"/>
                </a:solidFill>
                <a:latin typeface="Courier"/>
                <a:cs typeface="Courier"/>
              </a:rPr>
              <a:t> read1.</a:t>
            </a:r>
            <a:r>
              <a:rPr lang="es-ES_tradnl" dirty="0" smtClean="0">
                <a:solidFill>
                  <a:srgbClr val="7F7F7F"/>
                </a:solidFill>
                <a:latin typeface="Courier"/>
                <a:cs typeface="Courier"/>
              </a:rPr>
              <a:t>fq</a:t>
            </a:r>
          </a:p>
          <a:p>
            <a:pPr marL="0" indent="0">
              <a:buNone/>
            </a:pPr>
            <a:r>
              <a:rPr lang="es-ES_tradnl" dirty="0" smtClean="0">
                <a:solidFill>
                  <a:srgbClr val="7F7F7F"/>
                </a:solidFill>
                <a:latin typeface="Courier"/>
                <a:cs typeface="Courier"/>
              </a:rPr>
              <a:t>-</a:t>
            </a:r>
            <a:r>
              <a:rPr lang="es-ES_tradnl" dirty="0">
                <a:solidFill>
                  <a:srgbClr val="7F7F7F"/>
                </a:solidFill>
                <a:latin typeface="Courier"/>
                <a:cs typeface="Courier"/>
              </a:rPr>
              <a:t>-</a:t>
            </a:r>
            <a:r>
              <a:rPr lang="es-ES_tradnl" dirty="0" err="1">
                <a:solidFill>
                  <a:srgbClr val="7F7F7F"/>
                </a:solidFill>
                <a:latin typeface="Courier"/>
                <a:cs typeface="Courier"/>
              </a:rPr>
              <a:t>right</a:t>
            </a:r>
            <a:r>
              <a:rPr lang="es-ES_tradnl" dirty="0">
                <a:solidFill>
                  <a:srgbClr val="7F7F7F"/>
                </a:solidFill>
                <a:latin typeface="Courier"/>
                <a:cs typeface="Courier"/>
              </a:rPr>
              <a:t> read2.</a:t>
            </a:r>
            <a:r>
              <a:rPr lang="es-ES_tradnl" dirty="0" smtClean="0">
                <a:solidFill>
                  <a:srgbClr val="7F7F7F"/>
                </a:solidFill>
                <a:latin typeface="Courier"/>
                <a:cs typeface="Courier"/>
              </a:rPr>
              <a:t>fq</a:t>
            </a:r>
            <a:endParaRPr lang="es-ES_tradnl" dirty="0">
              <a:solidFill>
                <a:srgbClr val="7F7F7F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s-ES_tradnl" dirty="0" smtClean="0">
                <a:solidFill>
                  <a:srgbClr val="7F7F7F"/>
                </a:solidFill>
                <a:latin typeface="Courier"/>
                <a:cs typeface="Courier"/>
              </a:rPr>
              <a:t>--output </a:t>
            </a:r>
            <a:r>
              <a:rPr lang="es-ES_tradnl" dirty="0" err="1">
                <a:solidFill>
                  <a:srgbClr val="7F7F7F"/>
                </a:solidFill>
                <a:latin typeface="Courier"/>
                <a:cs typeface="Courier"/>
              </a:rPr>
              <a:t>trinity_out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047625"/>
            <a:ext cx="85806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# required </a:t>
            </a:r>
            <a:r>
              <a:rPr lang="en-US" sz="2000" dirty="0" err="1" smtClean="0">
                <a:latin typeface="Courier"/>
                <a:cs typeface="Courier"/>
              </a:rPr>
              <a:t>samtools</a:t>
            </a:r>
            <a:r>
              <a:rPr lang="en-US" sz="2000" dirty="0" smtClean="0">
                <a:latin typeface="Courier"/>
                <a:cs typeface="Courier"/>
              </a:rPr>
              <a:t> and Java</a:t>
            </a:r>
          </a:p>
          <a:p>
            <a:r>
              <a:rPr lang="en-US" sz="2000" dirty="0" smtClean="0">
                <a:latin typeface="Courier"/>
                <a:cs typeface="Courier"/>
              </a:rPr>
              <a:t>module load </a:t>
            </a:r>
            <a:r>
              <a:rPr lang="en-US" sz="2000" dirty="0" err="1" smtClean="0">
                <a:latin typeface="Courier"/>
                <a:cs typeface="Courier"/>
              </a:rPr>
              <a:t>SAMtools</a:t>
            </a:r>
            <a:r>
              <a:rPr lang="en-US" sz="2000" dirty="0">
                <a:latin typeface="Courier"/>
                <a:cs typeface="Courier"/>
              </a:rPr>
              <a:t>/1.8-foss-</a:t>
            </a:r>
            <a:r>
              <a:rPr lang="en-US" sz="2000" dirty="0" smtClean="0">
                <a:latin typeface="Courier"/>
                <a:cs typeface="Courier"/>
              </a:rPr>
              <a:t>2017beocatb</a:t>
            </a:r>
          </a:p>
          <a:p>
            <a:r>
              <a:rPr lang="en-US" sz="2000" dirty="0">
                <a:latin typeface="Courier"/>
                <a:cs typeface="Courier"/>
              </a:rPr>
              <a:t>module load Java/1.8.0_192</a:t>
            </a:r>
          </a:p>
        </p:txBody>
      </p:sp>
    </p:spTree>
    <p:extLst>
      <p:ext uri="{BB962C8B-B14F-4D97-AF65-F5344CB8AC3E}">
        <p14:creationId xmlns:p14="http://schemas.microsoft.com/office/powerpoint/2010/main" val="2849272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Trinity </a:t>
            </a:r>
            <a:r>
              <a:rPr lang="en-US" dirty="0" smtClean="0"/>
              <a:t>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1625" y="1104786"/>
            <a:ext cx="7685175" cy="5367473"/>
          </a:xfrm>
        </p:spPr>
        <p:txBody>
          <a:bodyPr/>
          <a:lstStyle/>
          <a:p>
            <a:pPr marL="0" indent="0">
              <a:buNone/>
            </a:pPr>
            <a:r>
              <a:rPr lang="es-ES_tradnl" dirty="0">
                <a:latin typeface="Courier"/>
                <a:cs typeface="Courier"/>
              </a:rPr>
              <a:t>#!/</a:t>
            </a:r>
            <a:r>
              <a:rPr lang="es-ES_tradnl" dirty="0" err="1">
                <a:latin typeface="Courier"/>
                <a:cs typeface="Courier"/>
              </a:rPr>
              <a:t>bin</a:t>
            </a:r>
            <a:r>
              <a:rPr lang="es-ES_tradnl" dirty="0">
                <a:latin typeface="Courier"/>
                <a:cs typeface="Courier"/>
              </a:rPr>
              <a:t>/</a:t>
            </a:r>
            <a:r>
              <a:rPr lang="es-ES_tradnl" dirty="0" err="1">
                <a:latin typeface="Courier"/>
                <a:cs typeface="Courier"/>
              </a:rPr>
              <a:t>bash</a:t>
            </a:r>
            <a:r>
              <a:rPr lang="es-ES_tradnl" dirty="0">
                <a:latin typeface="Courier"/>
                <a:cs typeface="Courier"/>
              </a:rPr>
              <a:t> -l</a:t>
            </a:r>
          </a:p>
          <a:p>
            <a:pPr marL="0" indent="0">
              <a:buNone/>
            </a:pPr>
            <a:r>
              <a:rPr lang="es-ES_tradnl" dirty="0">
                <a:latin typeface="Courier"/>
                <a:cs typeface="Courier"/>
              </a:rPr>
              <a:t>#SBATCH --</a:t>
            </a:r>
            <a:r>
              <a:rPr lang="es-ES_tradnl" dirty="0" err="1">
                <a:latin typeface="Courier"/>
                <a:cs typeface="Courier"/>
              </a:rPr>
              <a:t>cpus</a:t>
            </a:r>
            <a:r>
              <a:rPr lang="es-ES_tradnl" dirty="0">
                <a:latin typeface="Courier"/>
                <a:cs typeface="Courier"/>
              </a:rPr>
              <a:t>-per-</a:t>
            </a:r>
            <a:r>
              <a:rPr lang="es-ES_tradnl" dirty="0" err="1">
                <a:latin typeface="Courier"/>
                <a:cs typeface="Courier"/>
              </a:rPr>
              <a:t>task</a:t>
            </a:r>
            <a:r>
              <a:rPr lang="es-ES_tradnl" dirty="0">
                <a:latin typeface="Courier"/>
                <a:cs typeface="Courier"/>
              </a:rPr>
              <a:t>=4</a:t>
            </a:r>
          </a:p>
          <a:p>
            <a:pPr marL="0" indent="0">
              <a:buNone/>
            </a:pPr>
            <a:r>
              <a:rPr lang="es-ES_tradnl" dirty="0">
                <a:latin typeface="Courier"/>
                <a:cs typeface="Courier"/>
              </a:rPr>
              <a:t>#SBATCH --</a:t>
            </a:r>
            <a:r>
              <a:rPr lang="es-ES_tradnl" dirty="0" err="1">
                <a:latin typeface="Courier"/>
                <a:cs typeface="Courier"/>
              </a:rPr>
              <a:t>mem</a:t>
            </a:r>
            <a:r>
              <a:rPr lang="es-ES_tradnl" dirty="0">
                <a:latin typeface="Courier"/>
                <a:cs typeface="Courier"/>
              </a:rPr>
              <a:t>-per-</a:t>
            </a:r>
            <a:r>
              <a:rPr lang="es-ES_tradnl" dirty="0" err="1">
                <a:latin typeface="Courier"/>
                <a:cs typeface="Courier"/>
              </a:rPr>
              <a:t>cpu</a:t>
            </a:r>
            <a:r>
              <a:rPr lang="es-ES_tradnl" dirty="0">
                <a:latin typeface="Courier"/>
                <a:cs typeface="Courier"/>
              </a:rPr>
              <a:t>=8g</a:t>
            </a:r>
          </a:p>
          <a:p>
            <a:pPr marL="0" indent="0">
              <a:buNone/>
            </a:pPr>
            <a:r>
              <a:rPr lang="es-ES_tradnl" dirty="0">
                <a:latin typeface="Courier"/>
                <a:cs typeface="Courier"/>
              </a:rPr>
              <a:t>#SBATCH --time=0-23:00:00</a:t>
            </a:r>
          </a:p>
          <a:p>
            <a:pPr marL="0" indent="0">
              <a:buNone/>
            </a:pPr>
            <a:r>
              <a:rPr lang="es-ES_tradnl" dirty="0" smtClean="0">
                <a:latin typeface="Courier"/>
                <a:cs typeface="Courier"/>
              </a:rPr>
              <a:t># </a:t>
            </a:r>
            <a:r>
              <a:rPr lang="es-ES_tradnl" dirty="0">
                <a:latin typeface="Courier"/>
                <a:cs typeface="Courier"/>
              </a:rPr>
              <a:t>T</a:t>
            </a:r>
            <a:r>
              <a:rPr lang="es-ES_tradnl" dirty="0" smtClean="0">
                <a:latin typeface="Courier"/>
                <a:cs typeface="Courier"/>
              </a:rPr>
              <a:t>rinity </a:t>
            </a:r>
            <a:r>
              <a:rPr lang="es-ES_tradnl" dirty="0" err="1" smtClean="0">
                <a:latin typeface="Courier"/>
                <a:cs typeface="Courier"/>
              </a:rPr>
              <a:t>command</a:t>
            </a:r>
            <a:r>
              <a:rPr lang="es-ES_tradnl" dirty="0" smtClean="0">
                <a:latin typeface="Courier"/>
                <a:cs typeface="Courier"/>
              </a:rPr>
              <a:t>:</a:t>
            </a:r>
          </a:p>
          <a:p>
            <a:pPr marL="0" indent="0">
              <a:buNone/>
            </a:pPr>
            <a:r>
              <a:rPr lang="es-ES_tradnl" sz="1200" dirty="0" err="1" smtClean="0">
                <a:latin typeface="Courier"/>
                <a:cs typeface="Courier"/>
              </a:rPr>
              <a:t>trinity</a:t>
            </a:r>
            <a:r>
              <a:rPr lang="es-ES_tradnl" sz="1200" dirty="0" smtClean="0">
                <a:latin typeface="Courier"/>
                <a:cs typeface="Courier"/>
              </a:rPr>
              <a:t>=/</a:t>
            </a:r>
            <a:r>
              <a:rPr lang="es-ES_tradnl" sz="1200" dirty="0" err="1">
                <a:latin typeface="Courier"/>
                <a:cs typeface="Courier"/>
              </a:rPr>
              <a:t>homes</a:t>
            </a:r>
            <a:r>
              <a:rPr lang="es-ES_tradnl" sz="1200" dirty="0">
                <a:latin typeface="Courier"/>
                <a:cs typeface="Courier"/>
              </a:rPr>
              <a:t>/liu3zhen/software/</a:t>
            </a:r>
            <a:r>
              <a:rPr lang="es-ES_tradnl" sz="1200" dirty="0" err="1">
                <a:latin typeface="Courier"/>
                <a:cs typeface="Courier"/>
              </a:rPr>
              <a:t>trinity</a:t>
            </a:r>
            <a:r>
              <a:rPr lang="es-ES_tradnl" sz="1200" dirty="0">
                <a:latin typeface="Courier"/>
                <a:cs typeface="Courier"/>
              </a:rPr>
              <a:t>/trinityrnaseq-Trinity-</a:t>
            </a:r>
            <a:r>
              <a:rPr lang="es-ES_tradnl" sz="1200" dirty="0" smtClean="0">
                <a:latin typeface="Courier"/>
                <a:cs typeface="Courier"/>
              </a:rPr>
              <a:t>v2.8.4/</a:t>
            </a:r>
            <a:r>
              <a:rPr lang="es-ES_tradnl" sz="1200" dirty="0">
                <a:latin typeface="Courier"/>
                <a:cs typeface="Courier"/>
              </a:rPr>
              <a:t>Trinity</a:t>
            </a:r>
            <a:endParaRPr lang="es-ES_tradnl" sz="12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s-ES_tradnl" dirty="0">
                <a:latin typeface="Courier"/>
                <a:cs typeface="Courier"/>
              </a:rPr>
              <a:t>$</a:t>
            </a:r>
            <a:r>
              <a:rPr lang="es-ES_tradnl" dirty="0" err="1" smtClean="0">
                <a:latin typeface="Courier"/>
                <a:cs typeface="Courier"/>
              </a:rPr>
              <a:t>trinity</a:t>
            </a:r>
            <a:r>
              <a:rPr lang="es-ES_tradnl" dirty="0" smtClean="0">
                <a:latin typeface="Courier"/>
                <a:cs typeface="Courier"/>
              </a:rPr>
              <a:t> </a:t>
            </a:r>
            <a:r>
              <a:rPr lang="es-ES_tradnl" dirty="0">
                <a:latin typeface="Courier"/>
                <a:cs typeface="Courier"/>
              </a:rPr>
              <a:t>--</a:t>
            </a:r>
            <a:r>
              <a:rPr lang="es-ES_tradnl" dirty="0" err="1">
                <a:latin typeface="Courier"/>
                <a:cs typeface="Courier"/>
              </a:rPr>
              <a:t>seqType</a:t>
            </a:r>
            <a:r>
              <a:rPr lang="es-ES_tradnl" dirty="0">
                <a:latin typeface="Courier"/>
                <a:cs typeface="Courier"/>
              </a:rPr>
              <a:t> </a:t>
            </a:r>
            <a:r>
              <a:rPr lang="es-ES_tradnl" dirty="0" err="1">
                <a:latin typeface="Courier"/>
                <a:cs typeface="Courier"/>
              </a:rPr>
              <a:t>fq</a:t>
            </a:r>
            <a:r>
              <a:rPr lang="es-ES_tradnl" dirty="0">
                <a:latin typeface="Courier"/>
                <a:cs typeface="Courier"/>
              </a:rPr>
              <a:t> </a:t>
            </a:r>
            <a:r>
              <a:rPr lang="es-ES_tradnl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s-ES_tradnl" dirty="0">
                <a:latin typeface="Courier"/>
                <a:cs typeface="Courier"/>
              </a:rPr>
              <a:t>	</a:t>
            </a:r>
            <a:r>
              <a:rPr lang="es-ES_tradnl" dirty="0" smtClean="0">
                <a:latin typeface="Courier"/>
                <a:cs typeface="Courier"/>
              </a:rPr>
              <a:t>-</a:t>
            </a:r>
            <a:r>
              <a:rPr lang="es-ES_tradnl" dirty="0">
                <a:latin typeface="Courier"/>
                <a:cs typeface="Courier"/>
              </a:rPr>
              <a:t>-</a:t>
            </a:r>
            <a:r>
              <a:rPr lang="es-ES_tradnl" dirty="0" err="1">
                <a:latin typeface="Courier"/>
                <a:cs typeface="Courier"/>
              </a:rPr>
              <a:t>left</a:t>
            </a:r>
            <a:r>
              <a:rPr lang="es-ES_tradnl" dirty="0">
                <a:latin typeface="Courier"/>
                <a:cs typeface="Courier"/>
              </a:rPr>
              <a:t> </a:t>
            </a:r>
            <a:r>
              <a:rPr lang="es-ES_tradnl" dirty="0" smtClean="0">
                <a:latin typeface="Courier"/>
                <a:cs typeface="Courier"/>
              </a:rPr>
              <a:t>reads1</a:t>
            </a:r>
            <a:r>
              <a:rPr lang="es-ES_tradnl" dirty="0">
                <a:latin typeface="Courier"/>
                <a:cs typeface="Courier"/>
              </a:rPr>
              <a:t>.fq </a:t>
            </a:r>
            <a:r>
              <a:rPr lang="es-ES_tradnl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s-ES_tradnl" dirty="0">
                <a:latin typeface="Courier"/>
                <a:cs typeface="Courier"/>
              </a:rPr>
              <a:t>	</a:t>
            </a:r>
            <a:r>
              <a:rPr lang="es-ES_tradnl" dirty="0" smtClean="0">
                <a:latin typeface="Courier"/>
                <a:cs typeface="Courier"/>
              </a:rPr>
              <a:t>-</a:t>
            </a:r>
            <a:r>
              <a:rPr lang="es-ES_tradnl" dirty="0">
                <a:latin typeface="Courier"/>
                <a:cs typeface="Courier"/>
              </a:rPr>
              <a:t>-</a:t>
            </a:r>
            <a:r>
              <a:rPr lang="es-ES_tradnl" dirty="0" err="1">
                <a:latin typeface="Courier"/>
                <a:cs typeface="Courier"/>
              </a:rPr>
              <a:t>right</a:t>
            </a:r>
            <a:r>
              <a:rPr lang="es-ES_tradnl" dirty="0">
                <a:latin typeface="Courier"/>
                <a:cs typeface="Courier"/>
              </a:rPr>
              <a:t> </a:t>
            </a:r>
            <a:r>
              <a:rPr lang="es-ES_tradnl" dirty="0" smtClean="0">
                <a:latin typeface="Courier"/>
                <a:cs typeface="Courier"/>
              </a:rPr>
              <a:t>reads2</a:t>
            </a:r>
            <a:r>
              <a:rPr lang="es-ES_tradnl" dirty="0">
                <a:latin typeface="Courier"/>
                <a:cs typeface="Courier"/>
              </a:rPr>
              <a:t>.fq </a:t>
            </a:r>
            <a:r>
              <a:rPr lang="es-ES_tradnl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s-ES_tradnl" dirty="0">
                <a:latin typeface="Courier"/>
                <a:cs typeface="Courier"/>
              </a:rPr>
              <a:t>	</a:t>
            </a:r>
            <a:r>
              <a:rPr lang="es-ES_tradnl" dirty="0" smtClean="0">
                <a:latin typeface="Courier"/>
                <a:cs typeface="Courier"/>
              </a:rPr>
              <a:t>-</a:t>
            </a:r>
            <a:r>
              <a:rPr lang="es-ES_tradnl" dirty="0">
                <a:latin typeface="Courier"/>
                <a:cs typeface="Courier"/>
              </a:rPr>
              <a:t>-CPU </a:t>
            </a:r>
            <a:r>
              <a:rPr lang="es-ES_tradnl" dirty="0" smtClean="0">
                <a:latin typeface="Courier"/>
                <a:cs typeface="Courier"/>
              </a:rPr>
              <a:t>4 \</a:t>
            </a:r>
          </a:p>
          <a:p>
            <a:pPr marL="0" indent="0">
              <a:buNone/>
            </a:pPr>
            <a:r>
              <a:rPr lang="es-ES_tradnl" dirty="0">
                <a:latin typeface="Courier"/>
                <a:cs typeface="Courier"/>
              </a:rPr>
              <a:t>	</a:t>
            </a:r>
            <a:r>
              <a:rPr lang="es-ES_tradnl" dirty="0" smtClean="0">
                <a:latin typeface="Courier"/>
                <a:cs typeface="Courier"/>
              </a:rPr>
              <a:t>-</a:t>
            </a:r>
            <a:r>
              <a:rPr lang="es-ES_tradnl" dirty="0">
                <a:latin typeface="Courier"/>
                <a:cs typeface="Courier"/>
              </a:rPr>
              <a:t>-</a:t>
            </a:r>
            <a:r>
              <a:rPr lang="es-ES_tradnl" dirty="0" err="1">
                <a:latin typeface="Courier"/>
                <a:cs typeface="Courier"/>
              </a:rPr>
              <a:t>max_memory</a:t>
            </a:r>
            <a:r>
              <a:rPr lang="es-ES_tradnl" dirty="0">
                <a:latin typeface="Courier"/>
                <a:cs typeface="Courier"/>
              </a:rPr>
              <a:t> </a:t>
            </a:r>
            <a:r>
              <a:rPr lang="es-ES_tradnl" dirty="0" smtClean="0">
                <a:latin typeface="Courier"/>
                <a:cs typeface="Courier"/>
              </a:rPr>
              <a:t>16G \</a:t>
            </a:r>
          </a:p>
          <a:p>
            <a:pPr marL="0" indent="0">
              <a:buNone/>
            </a:pPr>
            <a:r>
              <a:rPr lang="es-ES_tradnl" dirty="0" smtClean="0">
                <a:latin typeface="Courier"/>
                <a:cs typeface="Courier"/>
              </a:rPr>
              <a:t>	-</a:t>
            </a:r>
            <a:r>
              <a:rPr lang="es-ES_tradnl" dirty="0">
                <a:latin typeface="Courier"/>
                <a:cs typeface="Courier"/>
              </a:rPr>
              <a:t>-output </a:t>
            </a:r>
            <a:r>
              <a:rPr lang="es-ES_tradnl" dirty="0" err="1" smtClean="0">
                <a:latin typeface="Courier"/>
                <a:cs typeface="Courier"/>
              </a:rPr>
              <a:t>trinity_out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652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341" y="1499752"/>
            <a:ext cx="8229600" cy="433989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Under the output directory:</a:t>
            </a:r>
            <a:endParaRPr lang="en-US" dirty="0"/>
          </a:p>
          <a:p>
            <a:pPr marL="0" indent="0">
              <a:buNone/>
            </a:pPr>
            <a:r>
              <a:rPr lang="en-US" sz="3600" dirty="0" err="1" smtClean="0"/>
              <a:t>Trinity.fasta</a:t>
            </a:r>
            <a:endParaRPr lang="en-US" sz="36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&gt;TRINITY_DN0_c0_g1_i1 </a:t>
            </a:r>
            <a:r>
              <a:rPr lang="en-US" dirty="0" err="1"/>
              <a:t>len</a:t>
            </a:r>
            <a:r>
              <a:rPr lang="en-US" dirty="0"/>
              <a:t>=1335 path=[2742:0-99 2743</a:t>
            </a:r>
            <a:r>
              <a:rPr lang="en-US" dirty="0" smtClean="0"/>
              <a:t>: ...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i="1" dirty="0" smtClean="0"/>
              <a:t>DN0: cluster 0?</a:t>
            </a:r>
          </a:p>
          <a:p>
            <a:r>
              <a:rPr lang="en-US" dirty="0" smtClean="0"/>
              <a:t>c0: component 0</a:t>
            </a:r>
          </a:p>
          <a:p>
            <a:r>
              <a:rPr lang="en-US" dirty="0" smtClean="0"/>
              <a:t>g1: gene 1</a:t>
            </a:r>
          </a:p>
          <a:p>
            <a:r>
              <a:rPr lang="en-US" dirty="0" smtClean="0"/>
              <a:t>i1: isoform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19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Reference-guided assembly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2918" y="1851445"/>
            <a:ext cx="6244492" cy="197573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Index a reference genome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Alignment (reads to reference)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A</a:t>
            </a:r>
            <a:r>
              <a:rPr lang="en-US" sz="3200" dirty="0" smtClean="0"/>
              <a:t>ssembly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71655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17444</TotalTime>
  <Words>612</Words>
  <Application>Microsoft Macintosh PowerPoint</Application>
  <PresentationFormat>On-screen Show (4:3)</PresentationFormat>
  <Paragraphs>101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RNA-Seq (lab)  Bioinformatics Applications (PLPTH813)</vt:lpstr>
      <vt:lpstr>Today's Lab</vt:lpstr>
      <vt:lpstr>Working directories</vt:lpstr>
      <vt:lpstr>Data</vt:lpstr>
      <vt:lpstr>Beocat job submission and status checking</vt:lpstr>
      <vt:lpstr>Trinity parameters</vt:lpstr>
      <vt:lpstr>Trinity run</vt:lpstr>
      <vt:lpstr>Output</vt:lpstr>
      <vt:lpstr>Reference-guided assembly</vt:lpstr>
      <vt:lpstr>Index the reference genome for alignments</vt:lpstr>
      <vt:lpstr>GSNAP to align PE reads to the reference genome</vt:lpstr>
      <vt:lpstr>reference-guided assembly</vt:lpstr>
    </vt:vector>
  </TitlesOfParts>
  <Company>Kansas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220</cp:revision>
  <dcterms:created xsi:type="dcterms:W3CDTF">2014-12-15T18:58:14Z</dcterms:created>
  <dcterms:modified xsi:type="dcterms:W3CDTF">2019-04-25T05:16:54Z</dcterms:modified>
</cp:coreProperties>
</file>