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260" r:id="rId4"/>
    <p:sldId id="258" r:id="rId5"/>
    <p:sldId id="259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559"/>
  </p:normalViewPr>
  <p:slideViewPr>
    <p:cSldViewPr snapToGrid="0" snapToObjects="1">
      <p:cViewPr varScale="1">
        <p:scale>
          <a:sx n="92" d="100"/>
          <a:sy n="92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4E42-31AA-D145-9A0E-405DA98C50EF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FB00-078C-1442-BBEC-E4C7ADBF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epoch consists of </a:t>
            </a:r>
            <a:r>
              <a:rPr lang="en-US" i="1" dirty="0"/>
              <a:t>one</a:t>
            </a:r>
            <a:r>
              <a:rPr lang="en-US" dirty="0"/>
              <a:t> full training cycle on the training set. Once every sample in the set is seen, you start again - marking the beginning of the 2nd 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708.07747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6A6-C736-BE46-8EC6-37C2BDCA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60A2-0B80-0A4E-9241-E8F8AA37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7146"/>
            <a:ext cx="6858000" cy="1655762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+mj-lt"/>
              </a:rPr>
              <a:t>Sanzhen</a:t>
            </a:r>
            <a:r>
              <a:rPr lang="en-US" sz="3200" dirty="0">
                <a:latin typeface="+mj-lt"/>
              </a:rPr>
              <a:t> Liu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4/29/2021</a:t>
            </a:r>
          </a:p>
        </p:txBody>
      </p:sp>
    </p:spTree>
    <p:extLst>
      <p:ext uri="{BB962C8B-B14F-4D97-AF65-F5344CB8AC3E}">
        <p14:creationId xmlns:p14="http://schemas.microsoft.com/office/powerpoint/2010/main" val="30077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Display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1E001-A520-3E41-AABA-695DADE1256C}"/>
              </a:ext>
            </a:extLst>
          </p:cNvPr>
          <p:cNvSpPr/>
          <p:nvPr/>
        </p:nvSpPr>
        <p:spPr>
          <a:xfrm>
            <a:off x="154378" y="1168338"/>
            <a:ext cx="8942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image_1 &lt;- </a:t>
            </a:r>
            <a:r>
              <a:rPr lang="en-US" sz="2000" dirty="0" err="1">
                <a:latin typeface="Courier" pitchFamily="2" charset="0"/>
              </a:rPr>
              <a:t>as.data.frame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[1, , ])</a:t>
            </a:r>
          </a:p>
          <a:p>
            <a:r>
              <a:rPr lang="en-US" sz="2000" dirty="0" err="1">
                <a:latin typeface="Courier" pitchFamily="2" charset="0"/>
              </a:rPr>
              <a:t>colnames</a:t>
            </a:r>
            <a:r>
              <a:rPr lang="en-US" sz="2000" dirty="0">
                <a:latin typeface="Courier" pitchFamily="2" charset="0"/>
              </a:rPr>
              <a:t>(image_1)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image_1$y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nrow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 &lt;- gather(image_1, "x", "value", -y)</a:t>
            </a:r>
          </a:p>
          <a:p>
            <a:r>
              <a:rPr lang="en-US" sz="2000" dirty="0">
                <a:latin typeface="Courier" pitchFamily="2" charset="0"/>
              </a:rPr>
              <a:t>image_1$x &lt;- </a:t>
            </a:r>
            <a:r>
              <a:rPr lang="en-US" sz="2000" dirty="0" err="1">
                <a:latin typeface="Courier" pitchFamily="2" charset="0"/>
              </a:rPr>
              <a:t>as.integer</a:t>
            </a:r>
            <a:r>
              <a:rPr lang="en-US" sz="2000" dirty="0">
                <a:latin typeface="Courier" pitchFamily="2" charset="0"/>
              </a:rPr>
              <a:t>(image_1$x)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 plot the first image</a:t>
            </a:r>
          </a:p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(image_1,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x, y = y, fill = value))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geom_tile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scale_fill_gradient</a:t>
            </a:r>
            <a:r>
              <a:rPr lang="en-US" dirty="0">
                <a:latin typeface="Courier" pitchFamily="2" charset="0"/>
              </a:rPr>
              <a:t>(low="white", high="black", </a:t>
            </a:r>
            <a:r>
              <a:rPr lang="en-US" dirty="0" err="1">
                <a:latin typeface="Courier" pitchFamily="2" charset="0"/>
              </a:rPr>
              <a:t>na.value</a:t>
            </a:r>
            <a:r>
              <a:rPr lang="en-US" dirty="0">
                <a:latin typeface="Courier" pitchFamily="2" charset="0"/>
              </a:rPr>
              <a:t>=NA)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scale_y_reverse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theme_minimal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panel.grid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element_blank</a:t>
            </a:r>
            <a:r>
              <a:rPr lang="en-US" sz="2000" dirty="0">
                <a:latin typeface="Courier" pitchFamily="2" charset="0"/>
              </a:rPr>
              <a:t>())  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aspect.ratio</a:t>
            </a:r>
            <a:r>
              <a:rPr lang="en-US" sz="2000" dirty="0">
                <a:latin typeface="Courier" pitchFamily="2" charset="0"/>
              </a:rPr>
              <a:t> = 1)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xlab</a:t>
            </a:r>
            <a:r>
              <a:rPr lang="en-US" sz="2000" dirty="0">
                <a:latin typeface="Courier" pitchFamily="2" charset="0"/>
              </a:rPr>
              <a:t>("")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ylab</a:t>
            </a:r>
            <a:r>
              <a:rPr lang="en-US" sz="2000" dirty="0">
                <a:latin typeface="Courier" pitchFamily="2" charset="0"/>
              </a:rPr>
              <a:t>("")</a:t>
            </a:r>
          </a:p>
        </p:txBody>
      </p:sp>
    </p:spTree>
    <p:extLst>
      <p:ext uri="{BB962C8B-B14F-4D97-AF65-F5344CB8AC3E}">
        <p14:creationId xmlns:p14="http://schemas.microsoft.com/office/powerpoint/2010/main" val="221247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Scale image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D8504-631E-6341-AE9B-7ADFCB46F3AC}"/>
              </a:ext>
            </a:extLst>
          </p:cNvPr>
          <p:cNvSpPr txBox="1"/>
          <p:nvPr/>
        </p:nvSpPr>
        <p:spPr>
          <a:xfrm>
            <a:off x="628650" y="342900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/ 255</a:t>
            </a:r>
          </a:p>
          <a:p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/ 255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61CE-D12D-B54D-8879-4E41F2091578}"/>
              </a:ext>
            </a:extLst>
          </p:cNvPr>
          <p:cNvSpPr txBox="1"/>
          <p:nvPr/>
        </p:nvSpPr>
        <p:spPr>
          <a:xfrm>
            <a:off x="628650" y="1659459"/>
            <a:ext cx="80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scale these values to a range of 0 to 1 before feeding to the neural network model. </a:t>
            </a:r>
          </a:p>
        </p:txBody>
      </p:sp>
    </p:spTree>
    <p:extLst>
      <p:ext uri="{BB962C8B-B14F-4D97-AF65-F5344CB8AC3E}">
        <p14:creationId xmlns:p14="http://schemas.microsoft.com/office/powerpoint/2010/main" val="38830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Set and compile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BA60-698A-2142-B2F5-AC3587125B8A}"/>
              </a:ext>
            </a:extLst>
          </p:cNvPr>
          <p:cNvSpPr txBox="1"/>
          <p:nvPr/>
        </p:nvSpPr>
        <p:spPr>
          <a:xfrm>
            <a:off x="482382" y="1769423"/>
            <a:ext cx="80329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set the layer</a:t>
            </a:r>
          </a:p>
          <a:p>
            <a:r>
              <a:rPr lang="en-US" sz="2000" dirty="0">
                <a:latin typeface="Courier" pitchFamily="2" charset="0"/>
              </a:rPr>
              <a:t>model &lt;- </a:t>
            </a:r>
            <a:r>
              <a:rPr lang="en-US" sz="2000" dirty="0" err="1">
                <a:latin typeface="Courier" pitchFamily="2" charset="0"/>
              </a:rPr>
              <a:t>keras_model_sequential</a:t>
            </a:r>
            <a:r>
              <a:rPr lang="en-US" sz="2000" dirty="0">
                <a:latin typeface="Courier" pitchFamily="2" charset="0"/>
              </a:rPr>
              <a:t>()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layer_flatten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input_shape</a:t>
            </a:r>
            <a:r>
              <a:rPr lang="en-US" sz="2000" dirty="0">
                <a:latin typeface="Courier" pitchFamily="2" charset="0"/>
              </a:rPr>
              <a:t> = c(28, 28))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128, activation = '</a:t>
            </a:r>
            <a:r>
              <a:rPr lang="en-US" sz="2000" dirty="0" err="1">
                <a:latin typeface="Courier" pitchFamily="2" charset="0"/>
              </a:rPr>
              <a:t>relu</a:t>
            </a:r>
            <a:r>
              <a:rPr lang="en-US" sz="2000" dirty="0">
                <a:latin typeface="Courier" pitchFamily="2" charset="0"/>
              </a:rPr>
              <a:t>')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10, activation = '</a:t>
            </a:r>
            <a:r>
              <a:rPr lang="en-US" sz="2000" dirty="0" err="1">
                <a:latin typeface="Courier" pitchFamily="2" charset="0"/>
              </a:rPr>
              <a:t>softmax</a:t>
            </a:r>
            <a:r>
              <a:rPr lang="en-US" sz="2000" dirty="0">
                <a:latin typeface="Courier" pitchFamily="2" charset="0"/>
              </a:rPr>
              <a:t>')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compile</a:t>
            </a:r>
          </a:p>
          <a:p>
            <a:r>
              <a:rPr lang="en-US" sz="2000" dirty="0">
                <a:latin typeface="Courier" pitchFamily="2" charset="0"/>
              </a:rPr>
              <a:t>model %&gt;% compile(</a:t>
            </a:r>
          </a:p>
          <a:p>
            <a:r>
              <a:rPr lang="en-US" sz="2000" dirty="0">
                <a:latin typeface="Courier" pitchFamily="2" charset="0"/>
              </a:rPr>
              <a:t>  optimizer = '</a:t>
            </a:r>
            <a:r>
              <a:rPr lang="en-US" sz="2000" dirty="0" err="1">
                <a:latin typeface="Courier" pitchFamily="2" charset="0"/>
              </a:rPr>
              <a:t>adam</a:t>
            </a:r>
            <a:r>
              <a:rPr lang="en-US" sz="2000" dirty="0">
                <a:latin typeface="Courier" pitchFamily="2" charset="0"/>
              </a:rPr>
              <a:t>', </a:t>
            </a:r>
          </a:p>
          <a:p>
            <a:r>
              <a:rPr lang="en-US" sz="2000" dirty="0">
                <a:latin typeface="Courier" pitchFamily="2" charset="0"/>
              </a:rPr>
              <a:t>  loss = '</a:t>
            </a:r>
            <a:r>
              <a:rPr lang="en-US" sz="2000" dirty="0" err="1">
                <a:latin typeface="Courier" pitchFamily="2" charset="0"/>
              </a:rPr>
              <a:t>sparse_categorical_crossentropy</a:t>
            </a:r>
            <a:r>
              <a:rPr lang="en-US" sz="2000" dirty="0">
                <a:latin typeface="Courier" pitchFamily="2" charset="0"/>
              </a:rPr>
              <a:t>',</a:t>
            </a:r>
          </a:p>
          <a:p>
            <a:r>
              <a:rPr lang="en-US" sz="2000" dirty="0">
                <a:latin typeface="Courier" pitchFamily="2" charset="0"/>
              </a:rPr>
              <a:t>  metrics = c('accuracy')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6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1CD8-E298-894D-B949-E908452B2D74}"/>
              </a:ext>
            </a:extLst>
          </p:cNvPr>
          <p:cNvSpPr/>
          <p:nvPr/>
        </p:nvSpPr>
        <p:spPr>
          <a:xfrm>
            <a:off x="387060" y="1090247"/>
            <a:ext cx="8413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training</a:t>
            </a:r>
          </a:p>
          <a:p>
            <a:r>
              <a:rPr lang="en-US" sz="2000" dirty="0">
                <a:latin typeface="Courier" pitchFamily="2" charset="0"/>
              </a:rPr>
              <a:t>model %&gt;% fit(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train_labels,epochs</a:t>
            </a:r>
            <a:r>
              <a:rPr lang="en-US" sz="2000" dirty="0">
                <a:latin typeface="Courier" pitchFamily="2" charset="0"/>
              </a:rPr>
              <a:t>=30,</a:t>
            </a:r>
          </a:p>
          <a:p>
            <a:r>
              <a:rPr lang="en-US" sz="2000" dirty="0">
                <a:latin typeface="Courier" pitchFamily="2" charset="0"/>
              </a:rPr>
              <a:t>              </a:t>
            </a:r>
            <a:r>
              <a:rPr lang="en-US" sz="2000" dirty="0" err="1">
                <a:latin typeface="Courier" pitchFamily="2" charset="0"/>
              </a:rPr>
              <a:t>validation_split</a:t>
            </a:r>
            <a:r>
              <a:rPr lang="en-US" sz="2000" dirty="0">
                <a:latin typeface="Courier" pitchFamily="2" charset="0"/>
              </a:rPr>
              <a:t>=0.3, verbose=2)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F2F36-18A5-AD49-9B30-D7AC2C7EA34A}"/>
              </a:ext>
            </a:extLst>
          </p:cNvPr>
          <p:cNvSpPr/>
          <p:nvPr/>
        </p:nvSpPr>
        <p:spPr>
          <a:xfrm>
            <a:off x="256802" y="5434632"/>
            <a:ext cx="8674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select epoch=5</a:t>
            </a:r>
          </a:p>
          <a:p>
            <a:r>
              <a:rPr lang="en-US" dirty="0">
                <a:latin typeface="Courier" pitchFamily="2" charset="0"/>
              </a:rPr>
              <a:t>model %&gt;% fit(</a:t>
            </a:r>
            <a:r>
              <a:rPr lang="en-US" dirty="0" err="1">
                <a:latin typeface="Courier" pitchFamily="2" charset="0"/>
              </a:rPr>
              <a:t>train_images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train_labels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              epochs=5, verbose=2)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AE07FEE-DE7E-B949-A811-C33359C2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" y="2105910"/>
            <a:ext cx="7771288" cy="32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88931-A2BA-BC4E-BD96-C49AFE404614}"/>
              </a:ext>
            </a:extLst>
          </p:cNvPr>
          <p:cNvSpPr txBox="1"/>
          <p:nvPr/>
        </p:nvSpPr>
        <p:spPr>
          <a:xfrm>
            <a:off x="328493" y="1864426"/>
            <a:ext cx="818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prediction</a:t>
            </a:r>
          </a:p>
          <a:p>
            <a:r>
              <a:rPr lang="en-US" sz="2000" dirty="0">
                <a:latin typeface="Courier" pitchFamily="2" charset="0"/>
              </a:rPr>
              <a:t>predictions &lt;- model %&gt;% predict(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predictions[1, ]</a:t>
            </a:r>
          </a:p>
          <a:p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</a:t>
            </a:r>
          </a:p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])]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 &lt;- model %&gt;% </a:t>
            </a:r>
            <a:r>
              <a:rPr lang="en-US" sz="2000" dirty="0" err="1">
                <a:latin typeface="Courier" pitchFamily="2" charset="0"/>
              </a:rPr>
              <a:t>predict_classes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[1:20]</a:t>
            </a:r>
          </a:p>
        </p:txBody>
      </p:sp>
    </p:spTree>
    <p:extLst>
      <p:ext uri="{BB962C8B-B14F-4D97-AF65-F5344CB8AC3E}">
        <p14:creationId xmlns:p14="http://schemas.microsoft.com/office/powerpoint/2010/main" val="228096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Manually check some prediction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DC1E5-2D5E-6E40-88D3-3D1E57AE4317}"/>
              </a:ext>
            </a:extLst>
          </p:cNvPr>
          <p:cNvSpPr txBox="1"/>
          <p:nvPr/>
        </p:nvSpPr>
        <p:spPr>
          <a:xfrm>
            <a:off x="285007" y="1125872"/>
            <a:ext cx="8621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par(</a:t>
            </a:r>
            <a:r>
              <a:rPr lang="en-US" dirty="0" err="1">
                <a:latin typeface="Courier" pitchFamily="2" charset="0"/>
              </a:rPr>
              <a:t>mfcol</a:t>
            </a:r>
            <a:r>
              <a:rPr lang="en-US" dirty="0">
                <a:latin typeface="Courier" pitchFamily="2" charset="0"/>
              </a:rPr>
              <a:t>=c(4,4))</a:t>
            </a:r>
          </a:p>
          <a:p>
            <a:r>
              <a:rPr lang="en-US" dirty="0">
                <a:latin typeface="Courier" pitchFamily="2" charset="0"/>
              </a:rPr>
              <a:t>par(mar=c(0, 0, 1.5, 0), </a:t>
            </a:r>
            <a:r>
              <a:rPr lang="en-US" dirty="0" err="1">
                <a:latin typeface="Courier" pitchFamily="2" charset="0"/>
              </a:rPr>
              <a:t>xaxs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', </a:t>
            </a:r>
            <a:r>
              <a:rPr lang="en-US" dirty="0" err="1">
                <a:latin typeface="Courier" pitchFamily="2" charset="0"/>
              </a:rPr>
              <a:t>yaxs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1:16)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, ]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t(apply(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2, rev)) </a:t>
            </a:r>
          </a:p>
          <a:p>
            <a:r>
              <a:rPr lang="en-US" dirty="0">
                <a:latin typeface="Courier" pitchFamily="2" charset="0"/>
              </a:rPr>
              <a:t>  # subtract 1 as labels go from 0 to 9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(predictions[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]) - 1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test_labels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  color &lt;- '#008800' </a:t>
            </a:r>
          </a:p>
          <a:p>
            <a:r>
              <a:rPr lang="en-US" dirty="0">
                <a:latin typeface="Courier" pitchFamily="2" charset="0"/>
              </a:rPr>
              <a:t>  } else {</a:t>
            </a:r>
          </a:p>
          <a:p>
            <a:r>
              <a:rPr lang="en-US" dirty="0">
                <a:latin typeface="Courier" pitchFamily="2" charset="0"/>
              </a:rPr>
              <a:t>    color &lt;- '#bb0000'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  image(1:28, 1:28,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col=gray((0:255)/255),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xaxt</a:t>
            </a:r>
            <a:r>
              <a:rPr lang="en-US" dirty="0">
                <a:latin typeface="Courier" pitchFamily="2" charset="0"/>
              </a:rPr>
              <a:t>='n', </a:t>
            </a:r>
            <a:r>
              <a:rPr lang="en-US" dirty="0" err="1">
                <a:latin typeface="Courier" pitchFamily="2" charset="0"/>
              </a:rPr>
              <a:t>yaxt</a:t>
            </a:r>
            <a:r>
              <a:rPr lang="en-US" dirty="0">
                <a:latin typeface="Courier" pitchFamily="2" charset="0"/>
              </a:rPr>
              <a:t>='n',</a:t>
            </a:r>
          </a:p>
          <a:p>
            <a:r>
              <a:rPr lang="en-US" dirty="0">
                <a:latin typeface="Courier" pitchFamily="2" charset="0"/>
              </a:rPr>
              <a:t>        main = paste0(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+ 1], " (",</a:t>
            </a:r>
          </a:p>
          <a:p>
            <a:r>
              <a:rPr lang="en-US" dirty="0">
                <a:latin typeface="Courier" pitchFamily="2" charset="0"/>
              </a:rPr>
              <a:t>                      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+ 1], ")"),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col.main</a:t>
            </a:r>
            <a:r>
              <a:rPr lang="en-US" dirty="0">
                <a:latin typeface="Courier" pitchFamily="2" charset="0"/>
              </a:rPr>
              <a:t> = color)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 checking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29F43F-CEDB-1D4D-944C-FD230281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9" y="1429696"/>
            <a:ext cx="6263164" cy="49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59700-9A0D-C343-9E26-D128B876A41E}"/>
              </a:ext>
            </a:extLst>
          </p:cNvPr>
          <p:cNvSpPr/>
          <p:nvPr/>
        </p:nvSpPr>
        <p:spPr>
          <a:xfrm>
            <a:off x="628650" y="1120676"/>
            <a:ext cx="6211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predict image 1</a:t>
            </a:r>
          </a:p>
          <a:p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[1, , , drop = FALSE]</a:t>
            </a:r>
          </a:p>
          <a:p>
            <a:r>
              <a:rPr lang="en-US" dirty="0">
                <a:latin typeface="Courier" pitchFamily="2" charset="0"/>
              </a:rPr>
              <a:t>prediction1 &lt;- model %&gt;% predict(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Prediction1</a:t>
            </a:r>
          </a:p>
          <a:p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(prediction1)]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AD7A-85B0-6047-AD50-0144B98A1021}"/>
              </a:ext>
            </a:extLst>
          </p:cNvPr>
          <p:cNvSpPr txBox="1"/>
          <p:nvPr/>
        </p:nvSpPr>
        <p:spPr>
          <a:xfrm>
            <a:off x="628650" y="285007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[1] "Ankle boot"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210D8-E3BF-324B-ADCC-CFE75C7C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32" y="3455098"/>
            <a:ext cx="3829535" cy="30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Software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79203-A4CB-F34A-B205-767F742ACD55}"/>
              </a:ext>
            </a:extLst>
          </p:cNvPr>
          <p:cNvSpPr txBox="1"/>
          <p:nvPr/>
        </p:nvSpPr>
        <p:spPr>
          <a:xfrm>
            <a:off x="628650" y="1191491"/>
            <a:ext cx="8099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 in R</a:t>
            </a: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install_tensorflow</a:t>
            </a:r>
            <a:r>
              <a:rPr lang="en-US" sz="2000" dirty="0">
                <a:latin typeface="Courier" pitchFamily="2" charset="0"/>
              </a:rPr>
              <a:t>(</a:t>
            </a:r>
          </a:p>
          <a:p>
            <a:r>
              <a:rPr lang="en-US" sz="2000" dirty="0">
                <a:latin typeface="Courier" pitchFamily="2" charset="0"/>
              </a:rPr>
              <a:t>  method = "</a:t>
            </a:r>
            <a:r>
              <a:rPr lang="en-US" sz="2000" dirty="0" err="1">
                <a:latin typeface="Courier" pitchFamily="2" charset="0"/>
              </a:rPr>
              <a:t>conda</a:t>
            </a:r>
            <a:r>
              <a:rPr lang="en-US" sz="2000" dirty="0">
                <a:latin typeface="Courier" pitchFamily="2" charset="0"/>
              </a:rPr>
              <a:t>",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conda_python_version</a:t>
            </a:r>
            <a:r>
              <a:rPr lang="en-US" sz="2000" dirty="0">
                <a:latin typeface="Courier" pitchFamily="2" charset="0"/>
              </a:rPr>
              <a:t> = "3.6",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```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confirm that the installation succeeded with: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 err="1">
                <a:latin typeface="Courier" pitchFamily="2" charset="0"/>
              </a:rPr>
              <a:t>tf$constant</a:t>
            </a:r>
            <a:r>
              <a:rPr lang="en-US" sz="2000" dirty="0">
                <a:latin typeface="Courier" pitchFamily="2" charset="0"/>
              </a:rPr>
              <a:t>("Hello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keras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keras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146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2E-7C0C-DF4A-8AE4-31DC55D7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344E-040E-1742-8A00-5B5B67E7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https://arxiv.org/pdf/1708.07747.pdf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Fashion-MNIST: a Novel Image Dataset for Benchmarking Machine Learning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C24EDE6B-F73A-534E-A114-C4DFCAD4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3429000"/>
            <a:ext cx="8547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F201-5061-E344-BD31-2B967E22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8936"/>
          </a:xfrm>
        </p:spPr>
        <p:txBody>
          <a:bodyPr>
            <a:noAutofit/>
          </a:bodyPr>
          <a:lstStyle/>
          <a:p>
            <a:r>
              <a:rPr lang="en-US" sz="3200" dirty="0"/>
              <a:t>Example images from Fashion-MNIST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74799F-3C6D-F749-89E9-DB4E73E3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2" y="949569"/>
            <a:ext cx="6868956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D90-7FF8-D44E-AF67-E68F5DA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4" y="181790"/>
            <a:ext cx="2933205" cy="807522"/>
          </a:xfrm>
        </p:spPr>
        <p:txBody>
          <a:bodyPr>
            <a:normAutofit/>
          </a:bodyPr>
          <a:lstStyle/>
          <a:p>
            <a:r>
              <a:rPr lang="en-US" sz="3200" dirty="0"/>
              <a:t>Data of image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50C9-3361-3A49-8DA5-3C00713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404" y="585551"/>
            <a:ext cx="5979596" cy="602900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     [,1] [,2] [,3] [,4] [,5] [,6] [,7] [,8] [,9] [,10] [,11] [,12] [,13] [,14] </a:t>
            </a:r>
            <a:r>
              <a:rPr lang="en-US" sz="2600" dirty="0">
                <a:latin typeface="Courier" pitchFamily="2" charset="0"/>
              </a:rPr>
              <a:t>…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[1,]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[2,]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[3,]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[4,]    0    0    0    0    0    0    0    0    0     0     0     0     1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[5,]    0    0    0    0    0    0    0    0    0     0     0     0     3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[6,]    0    0    0    0    0    0    0    0    0     0     0     0     6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[8,]    0    0    0    0    0    0    0    0    0     0     0     1     0    69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[9,]    0    0    0    0    0    0    0    0    0     1     1     1     0   200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[10,]    0    0    0    0    0    0    0    0    0     0     0     0     0   183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[11,]    0    0    0    0    0    0    0    0    0     0     0     0     0   193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[12,]    0    0    0    0    0    0    0    0    0     1     3     0    12   219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[13,]    0    0    0    0    0    0    0    0    0     0     6     0    99   244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[14,]    0    0    0    0    0    0    0    0    0     4     0     0    55   236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[15,]    0    0    1    4    6    7    2    0    0     0     0     0   237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[16,]    0    3    0    0    0    0    0    0    0    62   145   204   228   207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[17,]    0    0    0    0   18   44   82  107  189   228   220   222   217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[18,]    0   57  187  208  224  221  224  208  204   214   208   209   200   159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[19,]    3  202  228  224  221  211  211  214  205   205   205   220   240    80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[20,]   98  233  198  210  222  229  229  234  249   220   194   215   217   241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[21,]   75  204  212  204  193  205  211  225  216   185   197   206   198   213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[22,]   48  203  183  194  213  197  185  190  194   192   202   214   219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[23,]    0  122  219  193  179  171  183  196  204   210   213   207   211   210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[24,]    0    0   74  189  212  191  175  172  175   181   185   188   189   188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[25,]    2    0    0    0   66  200  222  237  239   242   246   243   244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[26,]    0    0    0    0    0    0    0   40   61    44    72    41    35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[28,]    0    0    0    0    0    0    0    0    0     0     0     0     0    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1BD2-DF49-B540-8691-B9EDB376BDDE}"/>
              </a:ext>
            </a:extLst>
          </p:cNvPr>
          <p:cNvSpPr/>
          <p:nvPr/>
        </p:nvSpPr>
        <p:spPr>
          <a:xfrm>
            <a:off x="354806" y="1997425"/>
            <a:ext cx="229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28 × 28 grayscale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EBEB-0971-8A44-8567-25BAB2F4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9" y="2888342"/>
            <a:ext cx="2751243" cy="21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Libraries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8016-0AB9-484D-9245-EF713EE7FA6B}"/>
              </a:ext>
            </a:extLst>
          </p:cNvPr>
          <p:cNvSpPr txBox="1"/>
          <p:nvPr/>
        </p:nvSpPr>
        <p:spPr>
          <a:xfrm>
            <a:off x="748145" y="2220686"/>
            <a:ext cx="56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keras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("ggplot2")</a:t>
            </a:r>
          </a:p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1663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Data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5AE44-ABBC-B444-B39B-A30A0757075A}"/>
              </a:ext>
            </a:extLst>
          </p:cNvPr>
          <p:cNvSpPr txBox="1"/>
          <p:nvPr/>
        </p:nvSpPr>
        <p:spPr>
          <a:xfrm>
            <a:off x="294357" y="2468710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fashion_mnist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dataset_fashion_mnist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sz="2000" dirty="0">
                <a:latin typeface="Courier" pitchFamily="2" charset="0"/>
              </a:rPr>
              <a:t>summary(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test_labels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fashion_mnist$test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7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Ten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B16C5-10E5-D94D-A2CD-750C7F611591}"/>
              </a:ext>
            </a:extLst>
          </p:cNvPr>
          <p:cNvSpPr txBox="1"/>
          <p:nvPr/>
        </p:nvSpPr>
        <p:spPr>
          <a:xfrm>
            <a:off x="296883" y="2090057"/>
            <a:ext cx="4493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=c('T-shirt/top',</a:t>
            </a:r>
          </a:p>
          <a:p>
            <a:r>
              <a:rPr lang="en-US" sz="2000" dirty="0">
                <a:latin typeface="Courier" pitchFamily="2" charset="0"/>
              </a:rPr>
              <a:t>              'Trouser',</a:t>
            </a:r>
          </a:p>
          <a:p>
            <a:r>
              <a:rPr lang="en-US" sz="2000" dirty="0">
                <a:latin typeface="Courier" pitchFamily="2" charset="0"/>
              </a:rPr>
              <a:t>              'Pullover',</a:t>
            </a:r>
          </a:p>
          <a:p>
            <a:r>
              <a:rPr lang="en-US" sz="2000" dirty="0">
                <a:latin typeface="Courier" pitchFamily="2" charset="0"/>
              </a:rPr>
              <a:t>              'Dress',</a:t>
            </a:r>
          </a:p>
          <a:p>
            <a:r>
              <a:rPr lang="en-US" sz="2000" dirty="0">
                <a:latin typeface="Courier" pitchFamily="2" charset="0"/>
              </a:rPr>
              <a:t>              'Coat', </a:t>
            </a:r>
          </a:p>
          <a:p>
            <a:r>
              <a:rPr lang="en-US" sz="2000" dirty="0">
                <a:latin typeface="Courier" pitchFamily="2" charset="0"/>
              </a:rPr>
              <a:t>              'Sandal',</a:t>
            </a:r>
          </a:p>
          <a:p>
            <a:r>
              <a:rPr lang="en-US" sz="2000" dirty="0">
                <a:latin typeface="Courier" pitchFamily="2" charset="0"/>
              </a:rPr>
              <a:t>              'Shirt',</a:t>
            </a:r>
          </a:p>
          <a:p>
            <a:r>
              <a:rPr lang="en-US" sz="2000" dirty="0">
                <a:latin typeface="Courier" pitchFamily="2" charset="0"/>
              </a:rPr>
              <a:t>              'Sneaker',</a:t>
            </a:r>
          </a:p>
          <a:p>
            <a:r>
              <a:rPr lang="en-US" sz="2000" dirty="0">
                <a:latin typeface="Courier" pitchFamily="2" charset="0"/>
              </a:rPr>
              <a:t>              'Bag',</a:t>
            </a:r>
          </a:p>
          <a:p>
            <a:r>
              <a:rPr lang="en-US" sz="2000" dirty="0">
                <a:latin typeface="Courier" pitchFamily="2" charset="0"/>
              </a:rPr>
              <a:t>              'Ankle boot')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3CA427-A6E7-404A-A8FB-19836BA3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72" y="1997640"/>
            <a:ext cx="3909245" cy="3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1531</Words>
  <Application>Microsoft Macintosh PowerPoint</Application>
  <PresentationFormat>On-screen Show (4:3)</PresentationFormat>
  <Paragraphs>172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Deep learning  Bioinformatics Applications (PLPTH813)</vt:lpstr>
      <vt:lpstr>conda installation</vt:lpstr>
      <vt:lpstr>Software installation</vt:lpstr>
      <vt:lpstr>Data</vt:lpstr>
      <vt:lpstr>Example images from Fashion-MNIST</vt:lpstr>
      <vt:lpstr>Data of image 1</vt:lpstr>
      <vt:lpstr>Libraries loading</vt:lpstr>
      <vt:lpstr>Data loading</vt:lpstr>
      <vt:lpstr>Ten classes</vt:lpstr>
      <vt:lpstr>Display image 1</vt:lpstr>
      <vt:lpstr>Scale image data</vt:lpstr>
      <vt:lpstr>Set and compile the model</vt:lpstr>
      <vt:lpstr>training</vt:lpstr>
      <vt:lpstr>prediction</vt:lpstr>
      <vt:lpstr>Manually check some prediction results</vt:lpstr>
      <vt:lpstr>Manual checking</vt:lpstr>
      <vt:lpstr>Prediction image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17</cp:revision>
  <dcterms:created xsi:type="dcterms:W3CDTF">2021-04-28T01:02:05Z</dcterms:created>
  <dcterms:modified xsi:type="dcterms:W3CDTF">2021-04-28T23:44:07Z</dcterms:modified>
</cp:coreProperties>
</file>