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332" r:id="rId3"/>
    <p:sldId id="313" r:id="rId4"/>
    <p:sldId id="309" r:id="rId5"/>
    <p:sldId id="331" r:id="rId6"/>
    <p:sldId id="310" r:id="rId7"/>
    <p:sldId id="314" r:id="rId8"/>
    <p:sldId id="283" r:id="rId9"/>
    <p:sldId id="311" r:id="rId10"/>
    <p:sldId id="287" r:id="rId11"/>
    <p:sldId id="312" r:id="rId12"/>
    <p:sldId id="292" r:id="rId13"/>
    <p:sldId id="289" r:id="rId14"/>
    <p:sldId id="328" r:id="rId15"/>
    <p:sldId id="294" r:id="rId16"/>
    <p:sldId id="290" r:id="rId17"/>
    <p:sldId id="288" r:id="rId18"/>
    <p:sldId id="291" r:id="rId19"/>
    <p:sldId id="284" r:id="rId20"/>
    <p:sldId id="298" r:id="rId21"/>
    <p:sldId id="329" r:id="rId22"/>
    <p:sldId id="326" r:id="rId23"/>
    <p:sldId id="299" r:id="rId24"/>
    <p:sldId id="330" r:id="rId25"/>
    <p:sldId id="265" r:id="rId26"/>
    <p:sldId id="301" r:id="rId27"/>
    <p:sldId id="300" r:id="rId28"/>
    <p:sldId id="286" r:id="rId29"/>
    <p:sldId id="306" r:id="rId30"/>
    <p:sldId id="324" r:id="rId31"/>
    <p:sldId id="343" r:id="rId32"/>
    <p:sldId id="325" r:id="rId33"/>
    <p:sldId id="344" r:id="rId34"/>
    <p:sldId id="327" r:id="rId35"/>
    <p:sldId id="345" r:id="rId36"/>
    <p:sldId id="346" r:id="rId37"/>
    <p:sldId id="347" r:id="rId38"/>
    <p:sldId id="333" r:id="rId39"/>
    <p:sldId id="334" r:id="rId40"/>
    <p:sldId id="335" r:id="rId41"/>
    <p:sldId id="336" r:id="rId42"/>
    <p:sldId id="323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881" autoAdjust="0"/>
    <p:restoredTop sz="99331" autoAdjust="0"/>
  </p:normalViewPr>
  <p:slideViewPr>
    <p:cSldViewPr snapToGrid="0" snapToObjects="1">
      <p:cViewPr varScale="1">
        <p:scale>
          <a:sx n="188" d="100"/>
          <a:sy n="188" d="100"/>
        </p:scale>
        <p:origin x="127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0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6BB87-626E-9C4B-A7F4-9EF6478BD5F6}" type="datetimeFigureOut">
              <a:rPr lang="en-US" smtClean="0"/>
              <a:t>2/17/21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6D73F-96E8-4140-88A9-011E5B136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73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24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19E5-AD51-7E46-9344-E8B3BB37F139}" type="datetime1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E9F4-7DE3-B746-B1FE-192A544BEF48}" type="datetime1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3379-C538-544A-A9D1-640EB79FE5C7}" type="datetime1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9ABA4-2197-7D41-AEF2-BD140F17A11F}" type="datetime1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9C3C2-B0B3-964C-973A-E953F88F5679}" type="datetime1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E685-B844-B749-AC6C-8F4EE0F34DB8}" type="datetime1">
              <a:rPr lang="en-US" smtClean="0"/>
              <a:t>2/17/21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CA4E-9F77-BA4C-B927-7C688D1260D8}" type="datetime1">
              <a:rPr lang="en-US" smtClean="0"/>
              <a:t>2/17/21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E6C0C-4E93-104B-8392-781802BB7D1C}" type="datetime1">
              <a:rPr lang="en-US" smtClean="0"/>
              <a:t>2/17/21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E914-843C-0E41-9DA9-9B1ED48CF7DA}" type="datetime1">
              <a:rPr lang="en-US" smtClean="0"/>
              <a:t>2/17/21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A3DA4-BEC6-0243-AA07-E0771E045B09}" type="datetime1">
              <a:rPr lang="en-US" smtClean="0"/>
              <a:t>2/17/21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17A0-9CD2-FD45-8591-8409027D94BD}" type="datetime1">
              <a:rPr lang="en-US" smtClean="0"/>
              <a:t>2/17/21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DD059-C251-DB4C-8608-C5C083C94679}" type="datetime1">
              <a:rPr lang="en-US" smtClean="0"/>
              <a:t>2/17/21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cran.rstudio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studio.com" TargetMode="External"/><Relationship Id="rId2" Type="http://schemas.openxmlformats.org/officeDocument/2006/relationships/hyperlink" Target="http://www.r-project.or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studio.beocat.cis.ksu.edu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cran.r-project.org/doc/contrib/Short-refcard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/>
              <a:t>R</a:t>
            </a:r>
            <a:br>
              <a:rPr lang="en-US" sz="3200" dirty="0"/>
            </a:br>
            <a:br>
              <a:rPr lang="en-US" sz="2800" dirty="0"/>
            </a:br>
            <a:r>
              <a:rPr lang="en-US" sz="20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2/11/2021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88E816-62D7-1647-B051-A4FB96BC8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-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3124" y="992744"/>
            <a:ext cx="6223943" cy="53657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Numeric vector</a:t>
            </a:r>
          </a:p>
          <a:p>
            <a:pPr marL="0" indent="0">
              <a:buNone/>
            </a:pPr>
            <a:r>
              <a:rPr lang="fr-FR" dirty="0"/>
              <a:t>x &lt;- c(10.4, 5.6, 3.1, 6.4, 21.7)</a:t>
            </a:r>
          </a:p>
          <a:p>
            <a:pPr marL="0" indent="0">
              <a:buNone/>
            </a:pPr>
            <a:r>
              <a:rPr lang="fr-FR" dirty="0" err="1"/>
              <a:t>sum</a:t>
            </a:r>
            <a:r>
              <a:rPr lang="fr-FR" dirty="0"/>
              <a:t>(x)</a:t>
            </a:r>
          </a:p>
          <a:p>
            <a:pPr marL="0" indent="0">
              <a:buNone/>
            </a:pPr>
            <a:r>
              <a:rPr lang="fr-FR" dirty="0" err="1"/>
              <a:t>mean</a:t>
            </a:r>
            <a:r>
              <a:rPr lang="fr-FR" dirty="0"/>
              <a:t>(x)</a:t>
            </a:r>
          </a:p>
          <a:p>
            <a:pPr marL="0" indent="0">
              <a:buNone/>
            </a:pPr>
            <a:r>
              <a:rPr lang="fr-FR" dirty="0"/>
              <a:t>y &lt;- 2</a:t>
            </a:r>
          </a:p>
          <a:p>
            <a:pPr marL="0" indent="0">
              <a:buNone/>
            </a:pPr>
            <a:r>
              <a:rPr lang="fr-FR" dirty="0"/>
              <a:t>2*x + 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Logical vector</a:t>
            </a:r>
          </a:p>
          <a:p>
            <a:pPr marL="0" indent="0">
              <a:buNone/>
            </a:pPr>
            <a:r>
              <a:rPr lang="en-US" dirty="0"/>
              <a:t>lv &lt;- c(TRUE, FALSE, TRUE, TRUE)</a:t>
            </a:r>
          </a:p>
          <a:p>
            <a:pPr marL="0" indent="0">
              <a:buNone/>
            </a:pPr>
            <a:r>
              <a:rPr lang="en-US" dirty="0"/>
              <a:t>sum(lv) # count the number of TRUE</a:t>
            </a:r>
          </a:p>
          <a:p>
            <a:pPr marL="0" indent="0">
              <a:buNone/>
            </a:pPr>
            <a:r>
              <a:rPr lang="fr-FR" dirty="0"/>
              <a:t>x &lt;- c(10.4, 5.6, 3.1, 6.4, 21.7)</a:t>
            </a:r>
          </a:p>
          <a:p>
            <a:pPr marL="0" indent="0">
              <a:buNone/>
            </a:pPr>
            <a:r>
              <a:rPr lang="en-US" dirty="0"/>
              <a:t>lv2 &lt;- x &gt; 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2CA66-2CF8-1241-B3A2-4428561A1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87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-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3124" y="1314478"/>
            <a:ext cx="6223943" cy="38586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Character vectors</a:t>
            </a:r>
          </a:p>
          <a:p>
            <a:pPr marL="0" indent="0">
              <a:buNone/>
            </a:pPr>
            <a:r>
              <a:rPr lang="en-US" dirty="0"/>
              <a:t>cv &lt;- c("a", "b", "c")</a:t>
            </a:r>
          </a:p>
          <a:p>
            <a:pPr marL="0" indent="0">
              <a:buNone/>
            </a:pPr>
            <a:r>
              <a:rPr lang="en-US" dirty="0"/>
              <a:t>cv2 &lt;- paste(cv, 1:3, </a:t>
            </a:r>
            <a:r>
              <a:rPr lang="en-US" dirty="0" err="1"/>
              <a:t>sep</a:t>
            </a:r>
            <a:r>
              <a:rPr lang="en-US" dirty="0"/>
              <a:t>="")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Missing values: NA, not available</a:t>
            </a:r>
          </a:p>
          <a:p>
            <a:pPr marL="0" indent="0">
              <a:buNone/>
            </a:pPr>
            <a:r>
              <a:rPr lang="en-US" dirty="0" err="1"/>
              <a:t>mvv</a:t>
            </a:r>
            <a:r>
              <a:rPr lang="en-US" dirty="0"/>
              <a:t> &lt;- c("a", "b", "c", NA)</a:t>
            </a:r>
          </a:p>
          <a:p>
            <a:pPr marL="0" indent="0">
              <a:buNone/>
            </a:pPr>
            <a:r>
              <a:rPr lang="en-US" dirty="0" err="1"/>
              <a:t>is.na</a:t>
            </a:r>
            <a:r>
              <a:rPr lang="en-US" dirty="0"/>
              <a:t>(</a:t>
            </a:r>
            <a:r>
              <a:rPr lang="en-US" dirty="0" err="1"/>
              <a:t>mvv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75FA5B-EC28-3440-9574-01BF1C42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77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a subset and modify a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2534" y="1384876"/>
            <a:ext cx="5994400" cy="474128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Select a subset of a vector</a:t>
            </a:r>
          </a:p>
          <a:p>
            <a:pPr marL="0" indent="0">
              <a:buNone/>
            </a:pPr>
            <a:r>
              <a:rPr lang="fr-FR" dirty="0"/>
              <a:t>x &lt;- c(10.4, 5.6, 3.1, 6.4, 21.7)</a:t>
            </a:r>
          </a:p>
          <a:p>
            <a:pPr marL="0" indent="0">
              <a:buNone/>
            </a:pPr>
            <a:r>
              <a:rPr lang="fr-FR" dirty="0"/>
              <a:t>x</a:t>
            </a:r>
            <a:r>
              <a:rPr lang="en-US" dirty="0"/>
              <a:t>[c(2, 3)]</a:t>
            </a:r>
          </a:p>
          <a:p>
            <a:pPr marL="0" indent="0">
              <a:buNone/>
            </a:pPr>
            <a:r>
              <a:rPr lang="en-US" dirty="0"/>
              <a:t>x[x&gt;10]</a:t>
            </a:r>
          </a:p>
          <a:p>
            <a:pPr marL="0" indent="0">
              <a:buNone/>
            </a:pPr>
            <a:r>
              <a:rPr lang="en-US" dirty="0"/>
              <a:t>x[-c(1,5)]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Modify a vector</a:t>
            </a:r>
          </a:p>
          <a:p>
            <a:pPr marL="0" indent="0">
              <a:buNone/>
            </a:pPr>
            <a:r>
              <a:rPr lang="en-US" dirty="0"/>
              <a:t>x[3] &lt;- 23.1</a:t>
            </a:r>
          </a:p>
          <a:p>
            <a:pPr marL="0" indent="0">
              <a:buNone/>
            </a:pPr>
            <a:r>
              <a:rPr lang="en-US" dirty="0"/>
              <a:t>x &lt;- c(x, 10.9)</a:t>
            </a:r>
          </a:p>
          <a:p>
            <a:pPr marL="0" indent="0">
              <a:buNone/>
            </a:pPr>
            <a:r>
              <a:rPr lang="en-US" dirty="0"/>
              <a:t>names(x) &lt;- c("a", "b", "c", "d", "e", "f")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7CAE5-082E-394B-AA11-EE9E13EBF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86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 and length of a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9467" y="1329996"/>
            <a:ext cx="5969000" cy="474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Mode</a:t>
            </a:r>
          </a:p>
          <a:p>
            <a:pPr marL="0" indent="0">
              <a:buNone/>
            </a:pPr>
            <a:r>
              <a:rPr lang="en-US" dirty="0"/>
              <a:t># numeric, character, logical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z &lt;- 0:9</a:t>
            </a:r>
          </a:p>
          <a:p>
            <a:pPr marL="0" indent="0">
              <a:buNone/>
            </a:pPr>
            <a:r>
              <a:rPr lang="en-US" dirty="0"/>
              <a:t>digits &lt;- </a:t>
            </a:r>
            <a:r>
              <a:rPr lang="en-US" dirty="0" err="1"/>
              <a:t>as.character</a:t>
            </a:r>
            <a:r>
              <a:rPr lang="en-US" dirty="0"/>
              <a:t>(z)  # convert to character</a:t>
            </a:r>
          </a:p>
          <a:p>
            <a:pPr marL="0" indent="0">
              <a:buNone/>
            </a:pPr>
            <a:r>
              <a:rPr lang="en-US" dirty="0"/>
              <a:t>d &lt;- </a:t>
            </a:r>
            <a:r>
              <a:rPr lang="en-US" dirty="0" err="1"/>
              <a:t>as.integer</a:t>
            </a:r>
            <a:r>
              <a:rPr lang="en-US" dirty="0"/>
              <a:t>(digits) # convert to integer</a:t>
            </a:r>
          </a:p>
          <a:p>
            <a:pPr marL="0" indent="0">
              <a:buNone/>
            </a:pPr>
            <a:endParaRPr lang="en-US" b="1" dirty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Length</a:t>
            </a:r>
          </a:p>
          <a:p>
            <a:pPr marL="0" indent="0">
              <a:buNone/>
            </a:pPr>
            <a:r>
              <a:rPr lang="en-US" dirty="0"/>
              <a:t>length(z)</a:t>
            </a:r>
          </a:p>
          <a:p>
            <a:pPr marL="0" indent="0">
              <a:buNone/>
            </a:pPr>
            <a:r>
              <a:rPr lang="en-US" dirty="0"/>
              <a:t>length(z) &lt;- 5  # retain just the first 5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9AB282-40BA-1440-92BA-B9DA05FE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4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2738"/>
            <a:ext cx="8229600" cy="772987"/>
          </a:xfrm>
        </p:spPr>
        <p:txBody>
          <a:bodyPr/>
          <a:lstStyle/>
          <a:p>
            <a:r>
              <a:rPr lang="en-US" dirty="0"/>
              <a:t>Can a vector contain different types of elements?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3300" y="1880176"/>
            <a:ext cx="5016500" cy="33395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try: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c(1, "a")</a:t>
            </a:r>
          </a:p>
          <a:p>
            <a:pPr marL="0" indent="0">
              <a:buNone/>
            </a:pPr>
            <a:r>
              <a:rPr lang="en-US" sz="2800" dirty="0"/>
              <a:t>c(1, TRUE)</a:t>
            </a:r>
          </a:p>
          <a:p>
            <a:pPr marL="0" indent="0">
              <a:buNone/>
            </a:pPr>
            <a:r>
              <a:rPr lang="en-US" sz="2800" dirty="0"/>
              <a:t>c(TRUE, "a")</a:t>
            </a:r>
          </a:p>
          <a:p>
            <a:pPr marL="0" indent="0">
              <a:buNone/>
            </a:pPr>
            <a:r>
              <a:rPr lang="en-US" sz="2800" dirty="0"/>
              <a:t>c(1, "a", TRUE)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2F8552-BDD8-0340-83F6-ABE9F64BC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79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4790" y="2177678"/>
            <a:ext cx="5679744" cy="38955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state &lt;- c("</a:t>
            </a:r>
            <a:r>
              <a:rPr lang="en-US" sz="1600" dirty="0" err="1">
                <a:latin typeface="Courier"/>
                <a:cs typeface="Courier"/>
              </a:rPr>
              <a:t>tas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sa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qld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nsw</a:t>
            </a:r>
            <a:r>
              <a:rPr lang="en-US" sz="1600" dirty="0">
                <a:latin typeface="Courier"/>
                <a:cs typeface="Courier"/>
              </a:rPr>
              <a:t>")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statef</a:t>
            </a:r>
            <a:r>
              <a:rPr lang="en-US" sz="1600" dirty="0">
                <a:latin typeface="Courier"/>
                <a:cs typeface="Courier"/>
              </a:rPr>
              <a:t> &lt;- factor(state)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statef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levels(</a:t>
            </a:r>
            <a:r>
              <a:rPr lang="en-US" sz="1600" dirty="0" err="1">
                <a:latin typeface="Courier"/>
                <a:cs typeface="Courier"/>
              </a:rPr>
              <a:t>statef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state2 &lt;- </a:t>
            </a:r>
            <a:r>
              <a:rPr lang="en-US" sz="1600" dirty="0" err="1">
                <a:latin typeface="Courier"/>
                <a:cs typeface="Courier"/>
              </a:rPr>
              <a:t>as.character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statef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state2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6400" y="1329776"/>
            <a:ext cx="5884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7375E"/>
                </a:solidFill>
              </a:rPr>
              <a:t># factor = regular vector + Levels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375" y="62785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1EF617-873B-8046-8E2B-7E489F4F3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75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9029"/>
            <a:ext cx="8166442" cy="13864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# matrix</a:t>
            </a:r>
            <a:r>
              <a:rPr lang="en-US" dirty="0"/>
              <a:t>: a special array with two dimensions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</a:t>
            </a:r>
            <a:r>
              <a:rPr lang="en-US" b="1" dirty="0" err="1">
                <a:solidFill>
                  <a:srgbClr val="17375E"/>
                </a:solidFill>
              </a:rPr>
              <a:t>cbind</a:t>
            </a:r>
            <a:r>
              <a:rPr lang="en-US" b="1" dirty="0">
                <a:solidFill>
                  <a:srgbClr val="17375E"/>
                </a:solidFill>
              </a:rPr>
              <a:t>() </a:t>
            </a:r>
            <a:r>
              <a:rPr lang="en-US" dirty="0"/>
              <a:t>by binding together matrices horizontally, or column-wise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</a:t>
            </a:r>
            <a:r>
              <a:rPr lang="en-US" b="1" dirty="0" err="1">
                <a:solidFill>
                  <a:srgbClr val="17375E"/>
                </a:solidFill>
              </a:rPr>
              <a:t>rbind</a:t>
            </a:r>
            <a:r>
              <a:rPr lang="en-US" b="1" dirty="0">
                <a:solidFill>
                  <a:srgbClr val="17375E"/>
                </a:solidFill>
              </a:rPr>
              <a:t>() </a:t>
            </a:r>
            <a:r>
              <a:rPr lang="en-US" dirty="0"/>
              <a:t>vertically, or row-wise.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35924" y="3017621"/>
            <a:ext cx="5916810" cy="2896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dirty="0" err="1">
                <a:latin typeface="Courier"/>
                <a:cs typeface="Courier"/>
              </a:rPr>
              <a:t>num</a:t>
            </a:r>
            <a:r>
              <a:rPr lang="en-US" sz="1600" dirty="0">
                <a:latin typeface="Courier"/>
                <a:cs typeface="Courier"/>
              </a:rPr>
              <a:t> &lt;- 1:25</a:t>
            </a:r>
          </a:p>
          <a:p>
            <a:pPr marL="0" indent="0">
              <a:buFont typeface="Arial"/>
              <a:buNone/>
            </a:pPr>
            <a:r>
              <a:rPr lang="en-US" sz="1600" dirty="0" err="1">
                <a:latin typeface="Courier"/>
                <a:cs typeface="Courier"/>
              </a:rPr>
              <a:t>numm</a:t>
            </a:r>
            <a:r>
              <a:rPr lang="en-US" sz="1600" dirty="0">
                <a:latin typeface="Courier"/>
                <a:cs typeface="Courier"/>
              </a:rPr>
              <a:t> &lt;- matrix(</a:t>
            </a:r>
            <a:r>
              <a:rPr lang="en-US" sz="1600" dirty="0" err="1">
                <a:latin typeface="Courier"/>
                <a:cs typeface="Courier"/>
              </a:rPr>
              <a:t>num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n-US" sz="1600" dirty="0" err="1">
                <a:latin typeface="Courier"/>
                <a:cs typeface="Courier"/>
              </a:rPr>
              <a:t>nrow</a:t>
            </a:r>
            <a:r>
              <a:rPr lang="en-US" sz="1600" dirty="0">
                <a:latin typeface="Courier"/>
                <a:cs typeface="Courier"/>
              </a:rPr>
              <a:t>=5, </a:t>
            </a:r>
            <a:r>
              <a:rPr lang="en-US" sz="1600" dirty="0" err="1">
                <a:latin typeface="Courier"/>
                <a:cs typeface="Courier"/>
              </a:rPr>
              <a:t>byrow</a:t>
            </a:r>
            <a:r>
              <a:rPr lang="en-US" sz="1600" dirty="0">
                <a:latin typeface="Courier"/>
                <a:cs typeface="Courier"/>
              </a:rPr>
              <a:t>=T)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matrix(</a:t>
            </a:r>
            <a:r>
              <a:rPr lang="en-US" sz="1600" dirty="0" err="1">
                <a:latin typeface="Courier"/>
                <a:cs typeface="Courier"/>
              </a:rPr>
              <a:t>num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n-US" sz="1600" dirty="0" err="1">
                <a:latin typeface="Courier"/>
                <a:cs typeface="Courier"/>
              </a:rPr>
              <a:t>nrow</a:t>
            </a:r>
            <a:r>
              <a:rPr lang="en-US" sz="1600" dirty="0">
                <a:latin typeface="Courier"/>
                <a:cs typeface="Courier"/>
              </a:rPr>
              <a:t>=5, </a:t>
            </a:r>
            <a:r>
              <a:rPr lang="en-US" sz="1600" dirty="0" err="1">
                <a:latin typeface="Courier"/>
                <a:cs typeface="Courier"/>
              </a:rPr>
              <a:t>byrow</a:t>
            </a:r>
            <a:r>
              <a:rPr lang="en-US" sz="1600" dirty="0">
                <a:latin typeface="Courier"/>
                <a:cs typeface="Courier"/>
              </a:rPr>
              <a:t>=F)</a:t>
            </a:r>
          </a:p>
          <a:p>
            <a:pPr marL="0" indent="0">
              <a:buFont typeface="Arial"/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Font typeface="Arial"/>
              <a:buNone/>
            </a:pPr>
            <a:r>
              <a:rPr lang="en-US" sz="1600" dirty="0" err="1">
                <a:latin typeface="Courier"/>
                <a:cs typeface="Courier"/>
              </a:rPr>
              <a:t>nrow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numm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"/>
                <a:cs typeface="Courier"/>
              </a:rPr>
              <a:t>dim(</a:t>
            </a:r>
            <a:r>
              <a:rPr lang="en-US" sz="1600" dirty="0" err="1">
                <a:latin typeface="Courier"/>
                <a:cs typeface="Courier"/>
              </a:rPr>
              <a:t>numm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pPr marL="0" indent="0">
              <a:buFont typeface="Arial"/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cbind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numm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n-US" sz="1600" dirty="0" err="1">
                <a:latin typeface="Courier"/>
                <a:cs typeface="Courier"/>
              </a:rPr>
              <a:t>numm</a:t>
            </a:r>
            <a:r>
              <a:rPr lang="en-US" sz="1600" dirty="0">
                <a:latin typeface="Courier"/>
                <a:cs typeface="Courier"/>
              </a:rPr>
              <a:t>[,1:2])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rbind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numm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n-US" sz="1600" dirty="0" err="1">
                <a:latin typeface="Courier"/>
                <a:cs typeface="Courier"/>
              </a:rPr>
              <a:t>numm</a:t>
            </a:r>
            <a:r>
              <a:rPr lang="en-US" sz="1600" dirty="0">
                <a:latin typeface="Courier"/>
                <a:cs typeface="Courier"/>
              </a:rPr>
              <a:t>[1:2, ])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B4437-24B0-5345-A3C0-9A73AC5C5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04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92853"/>
            <a:ext cx="8229600" cy="2585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lst</a:t>
            </a:r>
            <a:r>
              <a:rPr lang="en-US" sz="1600" dirty="0">
                <a:latin typeface="Courier"/>
                <a:cs typeface="Courier"/>
              </a:rPr>
              <a:t> &lt;- list(name="Fred", wife="Mary", </a:t>
            </a:r>
            <a:r>
              <a:rPr lang="en-US" sz="1600" dirty="0" err="1">
                <a:latin typeface="Courier"/>
                <a:cs typeface="Courier"/>
              </a:rPr>
              <a:t>nkids</a:t>
            </a:r>
            <a:r>
              <a:rPr lang="en-US" sz="1600" dirty="0">
                <a:latin typeface="Courier"/>
                <a:cs typeface="Courier"/>
              </a:rPr>
              <a:t>=3, </a:t>
            </a:r>
            <a:r>
              <a:rPr lang="en-US" sz="1600" dirty="0" err="1">
                <a:latin typeface="Courier"/>
                <a:cs typeface="Courier"/>
              </a:rPr>
              <a:t>kid.ages</a:t>
            </a:r>
            <a:r>
              <a:rPr lang="en-US" sz="1600" dirty="0">
                <a:latin typeface="Courier"/>
                <a:cs typeface="Courier"/>
              </a:rPr>
              <a:t>=c(4,7,9))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lst</a:t>
            </a:r>
            <a:r>
              <a:rPr lang="en-US" sz="1600" dirty="0">
                <a:latin typeface="Courier"/>
                <a:cs typeface="Courier"/>
              </a:rPr>
              <a:t>[1]  # </a:t>
            </a:r>
            <a:r>
              <a:rPr lang="en-US" sz="1600" dirty="0" err="1">
                <a:latin typeface="Courier"/>
                <a:cs typeface="Courier"/>
              </a:rPr>
              <a:t>sublist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lst</a:t>
            </a:r>
            <a:r>
              <a:rPr lang="en-US" sz="1600" dirty="0">
                <a:latin typeface="Courier"/>
                <a:cs typeface="Courier"/>
              </a:rPr>
              <a:t>[[1]] # first element in the list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lst$name</a:t>
            </a:r>
            <a:r>
              <a:rPr lang="en-US" sz="1600" dirty="0">
                <a:latin typeface="Courier"/>
                <a:cs typeface="Courier"/>
              </a:rPr>
              <a:t> # the element named “name”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345725"/>
            <a:ext cx="7202440" cy="4407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Objects can be any types or modes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5C1C00-AF34-2640-B83A-AA5429DFE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97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83255" cy="772987"/>
          </a:xfrm>
        </p:spPr>
        <p:txBody>
          <a:bodyPr/>
          <a:lstStyle/>
          <a:p>
            <a:r>
              <a:rPr lang="en-US" dirty="0" err="1"/>
              <a:t>data.frame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358" y="1920764"/>
            <a:ext cx="8608919" cy="191463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Making a data frame: </a:t>
            </a:r>
            <a:r>
              <a:rPr lang="en-US" b="1" dirty="0" err="1">
                <a:solidFill>
                  <a:srgbClr val="17375E"/>
                </a:solidFill>
              </a:rPr>
              <a:t>df</a:t>
            </a:r>
            <a:endParaRPr lang="en-US" b="1" dirty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df</a:t>
            </a:r>
            <a:r>
              <a:rPr lang="en-US" sz="2000" dirty="0">
                <a:latin typeface="Courier"/>
                <a:cs typeface="Courier"/>
              </a:rPr>
              <a:t> &lt;- </a:t>
            </a:r>
            <a:r>
              <a:rPr lang="en-US" sz="2000" dirty="0" err="1">
                <a:latin typeface="Courier"/>
                <a:cs typeface="Courier"/>
              </a:rPr>
              <a:t>data.frame</a:t>
            </a:r>
            <a:r>
              <a:rPr lang="en-US" sz="2000" dirty="0">
                <a:latin typeface="Courier"/>
                <a:cs typeface="Courier"/>
              </a:rPr>
              <a:t>(name=c("Josh", "rose"), age=c(23, 35))</a:t>
            </a:r>
          </a:p>
          <a:p>
            <a:endParaRPr lang="en-US" b="1" dirty="0">
              <a:solidFill>
                <a:srgbClr val="17375E"/>
              </a:solidFill>
            </a:endParaRPr>
          </a:p>
          <a:p>
            <a:r>
              <a:rPr lang="en-US" b="1" dirty="0">
                <a:solidFill>
                  <a:srgbClr val="17375E"/>
                </a:solidFill>
              </a:rPr>
              <a:t>Working with data frames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53359" y="4627395"/>
            <a:ext cx="8229600" cy="1626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8967" y="3842993"/>
            <a:ext cx="22781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urier"/>
                <a:cs typeface="Courier"/>
              </a:rPr>
              <a:t>df$name</a:t>
            </a:r>
            <a:endParaRPr lang="en-US" sz="2400" dirty="0">
              <a:latin typeface="Courier"/>
              <a:cs typeface="Courier"/>
            </a:endParaRPr>
          </a:p>
          <a:p>
            <a:r>
              <a:rPr lang="en-US" sz="2400" dirty="0" err="1">
                <a:latin typeface="Courier"/>
                <a:cs typeface="Courier"/>
              </a:rPr>
              <a:t>df</a:t>
            </a:r>
            <a:r>
              <a:rPr lang="en-US" sz="2400" dirty="0">
                <a:latin typeface="Courier"/>
                <a:cs typeface="Courier"/>
              </a:rPr>
              <a:t>[, 1]</a:t>
            </a:r>
          </a:p>
          <a:p>
            <a:r>
              <a:rPr lang="en-US" sz="2400" dirty="0" err="1">
                <a:latin typeface="Courier"/>
                <a:cs typeface="Courier"/>
              </a:rPr>
              <a:t>df</a:t>
            </a:r>
            <a:r>
              <a:rPr lang="en-US" sz="2400" dirty="0">
                <a:latin typeface="Courier"/>
                <a:cs typeface="Courier"/>
              </a:rPr>
              <a:t>[[1]]</a:t>
            </a:r>
          </a:p>
          <a:p>
            <a:r>
              <a:rPr lang="en-US" sz="2400" dirty="0" err="1">
                <a:latin typeface="Courier"/>
                <a:cs typeface="Courier"/>
              </a:rPr>
              <a:t>df</a:t>
            </a:r>
            <a:r>
              <a:rPr lang="en-US" sz="2400" dirty="0">
                <a:latin typeface="Courier"/>
                <a:cs typeface="Courier"/>
              </a:rPr>
              <a:t>[1]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78234" y="3842993"/>
            <a:ext cx="29216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Courier"/>
                <a:cs typeface="Courier"/>
              </a:defRPr>
            </a:lvl1pPr>
          </a:lstStyle>
          <a:p>
            <a:r>
              <a:rPr lang="en-US" dirty="0"/>
              <a:t>head(</a:t>
            </a:r>
            <a:r>
              <a:rPr lang="en-US" dirty="0" err="1"/>
              <a:t>df</a:t>
            </a:r>
            <a:r>
              <a:rPr lang="en-US" dirty="0"/>
              <a:t>)</a:t>
            </a:r>
          </a:p>
          <a:p>
            <a:r>
              <a:rPr lang="en-US" dirty="0"/>
              <a:t>tail(</a:t>
            </a:r>
            <a:r>
              <a:rPr lang="en-US" dirty="0" err="1"/>
              <a:t>df</a:t>
            </a:r>
            <a:r>
              <a:rPr lang="en-US" dirty="0"/>
              <a:t>)</a:t>
            </a:r>
          </a:p>
          <a:p>
            <a:r>
              <a:rPr lang="en-US" dirty="0"/>
              <a:t>summary(</a:t>
            </a:r>
            <a:r>
              <a:rPr lang="en-US" dirty="0" err="1"/>
              <a:t>df</a:t>
            </a:r>
            <a:r>
              <a:rPr lang="en-US" dirty="0"/>
              <a:t>)</a:t>
            </a:r>
          </a:p>
          <a:p>
            <a:r>
              <a:rPr lang="en-US" dirty="0" err="1"/>
              <a:t>str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) </a:t>
            </a:r>
          </a:p>
        </p:txBody>
      </p:sp>
      <p:pic>
        <p:nvPicPr>
          <p:cNvPr id="6" name="Picture 5" descr="Screenshot 2017-02-01 23.12.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74638"/>
            <a:ext cx="2628900" cy="152476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53999" y="2423163"/>
            <a:ext cx="8708277" cy="2666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43551-B256-DF42-941C-1D351F454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7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import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11141" y="1406619"/>
            <a:ext cx="8773591" cy="44988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scan()</a:t>
            </a:r>
            <a:r>
              <a:rPr lang="en-US" dirty="0"/>
              <a:t>: to read data from a file to a vector or list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cat("</a:t>
            </a:r>
            <a:r>
              <a:rPr lang="en-US" sz="2000" dirty="0" err="1">
                <a:latin typeface="Courier"/>
                <a:cs typeface="Courier"/>
              </a:rPr>
              <a:t>lisa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Jone</a:t>
            </a:r>
            <a:r>
              <a:rPr lang="en-US" sz="2000" dirty="0">
                <a:latin typeface="Courier"/>
                <a:cs typeface="Courier"/>
              </a:rPr>
              <a:t>", "28 21", file = "</a:t>
            </a:r>
            <a:r>
              <a:rPr lang="en-US" sz="2000" dirty="0" err="1">
                <a:latin typeface="Courier"/>
                <a:cs typeface="Courier"/>
              </a:rPr>
              <a:t>hrdb.txt</a:t>
            </a:r>
            <a:r>
              <a:rPr lang="en-US" sz="2000" dirty="0">
                <a:latin typeface="Courier"/>
                <a:cs typeface="Courier"/>
              </a:rPr>
              <a:t>", </a:t>
            </a:r>
            <a:r>
              <a:rPr lang="en-US" sz="2000" dirty="0" err="1">
                <a:latin typeface="Courier"/>
                <a:cs typeface="Courier"/>
              </a:rPr>
              <a:t>sep</a:t>
            </a:r>
            <a:r>
              <a:rPr lang="en-US" sz="2000" dirty="0">
                <a:latin typeface="Courier"/>
                <a:cs typeface="Courier"/>
              </a:rPr>
              <a:t> = "\n")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hr</a:t>
            </a:r>
            <a:r>
              <a:rPr lang="en-US" sz="2000" dirty="0">
                <a:latin typeface="Courier"/>
                <a:cs typeface="Courier"/>
              </a:rPr>
              <a:t> &lt;- scan("</a:t>
            </a:r>
            <a:r>
              <a:rPr lang="en-US" sz="2000" dirty="0" err="1">
                <a:latin typeface="Courier"/>
                <a:cs typeface="Courier"/>
              </a:rPr>
              <a:t>hrdb.txt</a:t>
            </a:r>
            <a:r>
              <a:rPr lang="en-US" sz="2000" dirty="0">
                <a:latin typeface="Courier"/>
                <a:cs typeface="Courier"/>
              </a:rPr>
              <a:t>", what=character())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hr</a:t>
            </a:r>
            <a:endParaRPr lang="en-US" sz="2000" dirty="0">
              <a:latin typeface="Courier"/>
              <a:cs typeface="Courier"/>
            </a:endParaRPr>
          </a:p>
          <a:p>
            <a:endParaRPr lang="en-US" b="1" dirty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</a:t>
            </a:r>
            <a:r>
              <a:rPr lang="en-US" b="1" dirty="0" err="1">
                <a:solidFill>
                  <a:srgbClr val="17375E"/>
                </a:solidFill>
              </a:rPr>
              <a:t>read.table</a:t>
            </a:r>
            <a:r>
              <a:rPr lang="en-US" b="1" dirty="0">
                <a:solidFill>
                  <a:srgbClr val="17375E"/>
                </a:solidFill>
              </a:rPr>
              <a:t>()</a:t>
            </a:r>
            <a:r>
              <a:rPr lang="en-US" dirty="0"/>
              <a:t>: to read a data frame (table) directly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</a:t>
            </a:r>
            <a:r>
              <a:rPr lang="en-US" b="1" dirty="0" err="1">
                <a:solidFill>
                  <a:srgbClr val="17375E"/>
                </a:solidFill>
              </a:rPr>
              <a:t>read.delim</a:t>
            </a:r>
            <a:r>
              <a:rPr lang="en-US" b="1" dirty="0">
                <a:solidFill>
                  <a:srgbClr val="17375E"/>
                </a:solidFill>
              </a:rPr>
              <a:t>, </a:t>
            </a:r>
            <a:r>
              <a:rPr lang="en-US" b="1" dirty="0" err="1">
                <a:solidFill>
                  <a:srgbClr val="17375E"/>
                </a:solidFill>
              </a:rPr>
              <a:t>read.csv</a:t>
            </a:r>
            <a:endParaRPr lang="en-US" b="1" dirty="0">
              <a:solidFill>
                <a:srgbClr val="17375E"/>
              </a:solidFill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d &lt;- </a:t>
            </a:r>
            <a:r>
              <a:rPr lang="en-US" sz="2000" dirty="0" err="1">
                <a:latin typeface="Courier"/>
                <a:cs typeface="Courier"/>
              </a:rPr>
              <a:t>read.delim</a:t>
            </a:r>
            <a:r>
              <a:rPr lang="en-US" sz="2000" dirty="0">
                <a:latin typeface="Courier"/>
                <a:cs typeface="Courier"/>
              </a:rPr>
              <a:t>("</a:t>
            </a:r>
            <a:r>
              <a:rPr lang="en-US" sz="2000" dirty="0" err="1">
                <a:latin typeface="Courier"/>
                <a:cs typeface="Courier"/>
              </a:rPr>
              <a:t>hrdb.txt</a:t>
            </a:r>
            <a:r>
              <a:rPr lang="en-US" sz="2000" dirty="0">
                <a:latin typeface="Courier"/>
                <a:cs typeface="Courier"/>
              </a:rPr>
              <a:t>", </a:t>
            </a:r>
            <a:r>
              <a:rPr lang="en-US" sz="2000" dirty="0" err="1">
                <a:latin typeface="Courier"/>
                <a:cs typeface="Courier"/>
              </a:rPr>
              <a:t>sep</a:t>
            </a:r>
            <a:r>
              <a:rPr lang="en-US" sz="2000" dirty="0">
                <a:latin typeface="Courier"/>
                <a:cs typeface="Courier"/>
              </a:rPr>
              <a:t> = " ", header = F)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colnames</a:t>
            </a:r>
            <a:r>
              <a:rPr lang="en-US" sz="2000" dirty="0">
                <a:latin typeface="Courier"/>
                <a:cs typeface="Courier"/>
              </a:rPr>
              <a:t>(d) &lt;- c("P1", "P2")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10E263-9871-3343-BB68-8BBF4819C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0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54540-1601-A24B-9C49-7702EDDEB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09F70-BF27-BB41-8835-759AB9886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2880" y="1621942"/>
            <a:ext cx="6096000" cy="339032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How to access to R and </a:t>
            </a:r>
            <a:r>
              <a:rPr lang="en-US" dirty="0" err="1"/>
              <a:t>Rstudio</a:t>
            </a:r>
            <a:r>
              <a:rPr lang="en-US" dirty="0"/>
              <a:t>?</a:t>
            </a:r>
          </a:p>
          <a:p>
            <a:pPr>
              <a:lnSpc>
                <a:spcPct val="150000"/>
              </a:lnSpc>
            </a:pPr>
            <a:r>
              <a:rPr lang="en-US" dirty="0"/>
              <a:t>Data types</a:t>
            </a:r>
          </a:p>
          <a:p>
            <a:pPr>
              <a:lnSpc>
                <a:spcPct val="150000"/>
              </a:lnSpc>
            </a:pPr>
            <a:r>
              <a:rPr lang="en-US" dirty="0"/>
              <a:t>Data input and output</a:t>
            </a:r>
          </a:p>
          <a:p>
            <a:pPr>
              <a:lnSpc>
                <a:spcPct val="150000"/>
              </a:lnSpc>
            </a:pPr>
            <a:r>
              <a:rPr lang="en-US" dirty="0"/>
              <a:t>Package installation</a:t>
            </a:r>
          </a:p>
          <a:p>
            <a:pPr>
              <a:lnSpc>
                <a:spcPct val="150000"/>
              </a:lnSpc>
            </a:pPr>
            <a:r>
              <a:rPr lang="en-US" dirty="0"/>
              <a:t>Plotting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938E95-A64C-D24D-B84F-90BEA761F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53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169" y="1384876"/>
            <a:ext cx="8583804" cy="474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</a:t>
            </a:r>
            <a:r>
              <a:rPr lang="en-US" b="1" dirty="0" err="1">
                <a:solidFill>
                  <a:srgbClr val="17375E"/>
                </a:solidFill>
              </a:rPr>
              <a:t>write.table</a:t>
            </a:r>
            <a:r>
              <a:rPr lang="en-US" b="1" dirty="0">
                <a:solidFill>
                  <a:srgbClr val="17375E"/>
                </a:solidFill>
              </a:rPr>
              <a:t>()</a:t>
            </a:r>
            <a:r>
              <a:rPr lang="en-US" dirty="0"/>
              <a:t> or </a:t>
            </a:r>
            <a:r>
              <a:rPr lang="en-US" b="1" dirty="0" err="1">
                <a:solidFill>
                  <a:srgbClr val="17375E"/>
                </a:solidFill>
              </a:rPr>
              <a:t>write.csv</a:t>
            </a:r>
            <a:r>
              <a:rPr lang="en-US" b="1" dirty="0">
                <a:solidFill>
                  <a:srgbClr val="17375E"/>
                </a:solidFill>
              </a:rPr>
              <a:t>()</a:t>
            </a:r>
          </a:p>
          <a:p>
            <a:pPr marL="0" indent="0">
              <a:buNone/>
            </a:pPr>
            <a:endParaRPr lang="en-US" dirty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17375E"/>
                </a:solidFill>
                <a:latin typeface="Courier"/>
                <a:cs typeface="Courier"/>
              </a:rPr>
              <a:t>## To write a tab-delimited file:</a:t>
            </a:r>
          </a:p>
          <a:p>
            <a:pPr marL="0" indent="0">
              <a:buNone/>
            </a:pPr>
            <a:r>
              <a:rPr lang="it-IT" sz="1900" dirty="0">
                <a:latin typeface="Courier"/>
                <a:cs typeface="Courier"/>
              </a:rPr>
              <a:t>x &lt;- </a:t>
            </a:r>
            <a:r>
              <a:rPr lang="it-IT" sz="1900" dirty="0" err="1">
                <a:latin typeface="Courier"/>
                <a:cs typeface="Courier"/>
              </a:rPr>
              <a:t>data.frame</a:t>
            </a:r>
            <a:r>
              <a:rPr lang="it-IT" sz="1900" dirty="0">
                <a:latin typeface="Courier"/>
                <a:cs typeface="Courier"/>
              </a:rPr>
              <a:t>(a = "</a:t>
            </a:r>
            <a:r>
              <a:rPr lang="it-IT" sz="1900" dirty="0" err="1">
                <a:latin typeface="Courier"/>
                <a:cs typeface="Courier"/>
              </a:rPr>
              <a:t>pi</a:t>
            </a:r>
            <a:r>
              <a:rPr lang="it-IT" sz="1900" dirty="0">
                <a:latin typeface="Courier"/>
                <a:cs typeface="Courier"/>
              </a:rPr>
              <a:t>", b = </a:t>
            </a:r>
            <a:r>
              <a:rPr lang="it-IT" sz="1900" dirty="0" err="1">
                <a:latin typeface="Courier"/>
                <a:cs typeface="Courier"/>
              </a:rPr>
              <a:t>pi</a:t>
            </a:r>
            <a:r>
              <a:rPr lang="it-IT" sz="19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it-IT" sz="1900" dirty="0" err="1">
                <a:latin typeface="Courier"/>
                <a:cs typeface="Courier"/>
              </a:rPr>
              <a:t>write.table</a:t>
            </a:r>
            <a:r>
              <a:rPr lang="it-IT" sz="1900" dirty="0">
                <a:latin typeface="Courier"/>
                <a:cs typeface="Courier"/>
              </a:rPr>
              <a:t>(x, file="</a:t>
            </a:r>
            <a:r>
              <a:rPr lang="it-IT" sz="1900" dirty="0" err="1">
                <a:latin typeface="Courier"/>
                <a:cs typeface="Courier"/>
              </a:rPr>
              <a:t>foo.txt</a:t>
            </a:r>
            <a:r>
              <a:rPr lang="it-IT" sz="1900" dirty="0">
                <a:latin typeface="Courier"/>
                <a:cs typeface="Courier"/>
              </a:rPr>
              <a:t>", </a:t>
            </a:r>
            <a:r>
              <a:rPr lang="it-IT" sz="1900" dirty="0" err="1">
                <a:solidFill>
                  <a:srgbClr val="17375E"/>
                </a:solidFill>
                <a:latin typeface="Courier"/>
                <a:cs typeface="Courier"/>
              </a:rPr>
              <a:t>sep</a:t>
            </a:r>
            <a:r>
              <a:rPr lang="it-IT" sz="1900" dirty="0">
                <a:solidFill>
                  <a:srgbClr val="17375E"/>
                </a:solidFill>
                <a:latin typeface="Courier"/>
                <a:cs typeface="Courier"/>
              </a:rPr>
              <a:t>=</a:t>
            </a:r>
            <a:r>
              <a:rPr lang="it-IT" sz="2000" dirty="0"/>
              <a:t>"</a:t>
            </a:r>
            <a:r>
              <a:rPr lang="it-IT" sz="1900" dirty="0">
                <a:solidFill>
                  <a:srgbClr val="17375E"/>
                </a:solidFill>
                <a:latin typeface="Courier"/>
                <a:cs typeface="Courier"/>
              </a:rPr>
              <a:t>\t", </a:t>
            </a:r>
            <a:r>
              <a:rPr lang="it-IT" sz="1900" dirty="0" err="1">
                <a:solidFill>
                  <a:srgbClr val="17375E"/>
                </a:solidFill>
                <a:latin typeface="Courier"/>
                <a:cs typeface="Courier"/>
              </a:rPr>
              <a:t>row.names</a:t>
            </a:r>
            <a:r>
              <a:rPr lang="it-IT" sz="1900" dirty="0">
                <a:latin typeface="Courier"/>
                <a:cs typeface="Courier"/>
              </a:rPr>
              <a:t>=FALSE)</a:t>
            </a:r>
          </a:p>
          <a:p>
            <a:pPr marL="0" indent="0">
              <a:buNone/>
            </a:pPr>
            <a:endParaRPr lang="en-US" sz="19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## and to read this file back into R one needs</a:t>
            </a:r>
          </a:p>
          <a:p>
            <a:pPr marL="0" indent="0">
              <a:buNone/>
            </a:pPr>
            <a:r>
              <a:rPr lang="en-US" sz="1900" dirty="0" err="1">
                <a:latin typeface="Courier"/>
                <a:cs typeface="Courier"/>
              </a:rPr>
              <a:t>read.table</a:t>
            </a:r>
            <a:r>
              <a:rPr lang="en-US" sz="1900" dirty="0">
                <a:latin typeface="Courier"/>
                <a:cs typeface="Courier"/>
              </a:rPr>
              <a:t>("</a:t>
            </a:r>
            <a:r>
              <a:rPr lang="en-US" sz="1900" dirty="0" err="1">
                <a:latin typeface="Courier"/>
                <a:cs typeface="Courier"/>
              </a:rPr>
              <a:t>foo.txt</a:t>
            </a:r>
            <a:r>
              <a:rPr lang="it-IT" sz="1900" dirty="0">
                <a:latin typeface="Courier"/>
                <a:cs typeface="Courier"/>
              </a:rPr>
              <a:t>"</a:t>
            </a:r>
            <a:r>
              <a:rPr lang="en-US" sz="19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sz="19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## Alternatively</a:t>
            </a:r>
          </a:p>
          <a:p>
            <a:pPr marL="0" indent="0">
              <a:buNone/>
            </a:pPr>
            <a:r>
              <a:rPr lang="en-US" sz="1900" dirty="0" err="1">
                <a:latin typeface="Courier"/>
                <a:cs typeface="Courier"/>
              </a:rPr>
              <a:t>write.csv</a:t>
            </a:r>
            <a:r>
              <a:rPr lang="en-US" sz="1900" dirty="0">
                <a:latin typeface="Courier"/>
                <a:cs typeface="Courier"/>
              </a:rPr>
              <a:t>(x, file = "</a:t>
            </a:r>
            <a:r>
              <a:rPr lang="en-US" sz="1900" dirty="0" err="1">
                <a:latin typeface="Courier"/>
                <a:cs typeface="Courier"/>
              </a:rPr>
              <a:t>foo.csv</a:t>
            </a:r>
            <a:r>
              <a:rPr lang="en-US" sz="1800" dirty="0">
                <a:latin typeface="Courier"/>
                <a:cs typeface="Courier"/>
              </a:rPr>
              <a:t>"</a:t>
            </a:r>
            <a:r>
              <a:rPr lang="en-US" sz="1900" dirty="0">
                <a:latin typeface="Courier"/>
                <a:cs typeface="Courier"/>
              </a:rPr>
              <a:t>, </a:t>
            </a:r>
            <a:r>
              <a:rPr lang="en-US" sz="1900" dirty="0" err="1">
                <a:latin typeface="Courier"/>
                <a:cs typeface="Courier"/>
              </a:rPr>
              <a:t>row.names</a:t>
            </a:r>
            <a:r>
              <a:rPr lang="en-US" sz="1900" dirty="0">
                <a:latin typeface="Courier"/>
                <a:cs typeface="Courier"/>
              </a:rPr>
              <a:t>=FALSE)</a:t>
            </a:r>
          </a:p>
          <a:p>
            <a:pPr marL="0" indent="0">
              <a:buNone/>
            </a:pPr>
            <a:r>
              <a:rPr lang="en-US" sz="1900" dirty="0" err="1">
                <a:latin typeface="Courier"/>
                <a:cs typeface="Courier"/>
              </a:rPr>
              <a:t>read.csv</a:t>
            </a:r>
            <a:r>
              <a:rPr lang="en-US" sz="1900" dirty="0">
                <a:latin typeface="Courier"/>
                <a:cs typeface="Courier"/>
              </a:rPr>
              <a:t>("</a:t>
            </a:r>
            <a:r>
              <a:rPr lang="en-US" sz="1900" dirty="0" err="1">
                <a:latin typeface="Courier"/>
                <a:cs typeface="Courier"/>
              </a:rPr>
              <a:t>foo.csv</a:t>
            </a:r>
            <a:r>
              <a:rPr lang="en-US" sz="1900" dirty="0">
                <a:latin typeface="Courier"/>
                <a:cs typeface="Courier"/>
              </a:rPr>
              <a:t>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7E0BC-177E-614B-915B-9072433FC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68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876"/>
            <a:ext cx="8229600" cy="3923724"/>
          </a:xfrm>
        </p:spPr>
        <p:txBody>
          <a:bodyPr/>
          <a:lstStyle/>
          <a:p>
            <a:r>
              <a:rPr lang="en-US" dirty="0"/>
              <a:t>Create a data frame </a:t>
            </a:r>
          </a:p>
          <a:p>
            <a:pPr marL="0" indent="0">
              <a:buNone/>
            </a:pPr>
            <a:r>
              <a:rPr lang="en-US" dirty="0"/>
              <a:t>three columns: 1. Name 2. Major 3. Gender</a:t>
            </a:r>
          </a:p>
          <a:p>
            <a:pPr marL="0" indent="0">
              <a:buNone/>
            </a:pPr>
            <a:r>
              <a:rPr lang="en-US" dirty="0"/>
              <a:t>three rows (entries): your neighbors and you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write an output file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and then read the file to R and add one more column</a:t>
            </a:r>
          </a:p>
          <a:p>
            <a:pPr marL="0" indent="0">
              <a:buNone/>
            </a:pPr>
            <a:r>
              <a:rPr lang="en-US" dirty="0"/>
              <a:t>(e.g., favorite color)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8F0EE-27E0-B244-83D2-AB34FEDAD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65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00" y="1594714"/>
            <a:ext cx="7734300" cy="2748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install.packages</a:t>
            </a:r>
            <a:r>
              <a:rPr lang="en-US" dirty="0"/>
              <a:t>('ggplot2')</a:t>
            </a:r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pPr marL="0" indent="0">
              <a:buNone/>
            </a:pPr>
            <a:r>
              <a:rPr lang="en-US" dirty="0" err="1"/>
              <a:t>install.packages</a:t>
            </a:r>
            <a:r>
              <a:rPr lang="en-US" dirty="0"/>
              <a:t>('ggplot2', repos='</a:t>
            </a:r>
            <a:r>
              <a:rPr lang="en-US" dirty="0">
                <a:hlinkClick r:id="rId2"/>
              </a:rPr>
              <a:t>http://cran.rstudio.com/</a:t>
            </a:r>
            <a:r>
              <a:rPr lang="en-US" dirty="0"/>
              <a:t>')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### before using it, run:</a:t>
            </a:r>
          </a:p>
          <a:p>
            <a:pPr marL="0" indent="0">
              <a:buNone/>
            </a:pPr>
            <a:r>
              <a:rPr lang="en-US" dirty="0"/>
              <a:t>library('ggplot2')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4F7778-98A0-2D42-AE76-C0F321083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155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85774" y="1425064"/>
            <a:ext cx="5448502" cy="480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# data</a:t>
            </a:r>
          </a:p>
          <a:p>
            <a:r>
              <a:rPr lang="en-US" dirty="0">
                <a:latin typeface="Courier"/>
                <a:cs typeface="Courier"/>
              </a:rPr>
              <a:t>area &lt;- state.x77[, "Area"]</a:t>
            </a:r>
          </a:p>
          <a:p>
            <a:r>
              <a:rPr lang="en-US" dirty="0">
                <a:latin typeface="Courier"/>
                <a:cs typeface="Courier"/>
              </a:rPr>
              <a:t>pop &lt;- state.x77[, "Population"]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 scatter plot</a:t>
            </a:r>
          </a:p>
          <a:p>
            <a:r>
              <a:rPr lang="en-US" dirty="0">
                <a:latin typeface="Courier"/>
                <a:cs typeface="Courier"/>
              </a:rPr>
              <a:t>plot(area, pop, main="US States 1977")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 label points</a:t>
            </a:r>
          </a:p>
          <a:p>
            <a:r>
              <a:rPr lang="en-US" dirty="0" err="1">
                <a:latin typeface="Courier"/>
                <a:cs typeface="Courier"/>
              </a:rPr>
              <a:t>state.max.area</a:t>
            </a:r>
            <a:r>
              <a:rPr lang="en-US" dirty="0">
                <a:latin typeface="Courier"/>
                <a:cs typeface="Courier"/>
              </a:rPr>
              <a:t> &lt;- </a:t>
            </a:r>
            <a:r>
              <a:rPr lang="en-US" dirty="0" err="1">
                <a:latin typeface="Courier"/>
                <a:cs typeface="Courier"/>
              </a:rPr>
              <a:t>which.max</a:t>
            </a:r>
            <a:r>
              <a:rPr lang="en-US" dirty="0">
                <a:latin typeface="Courier"/>
                <a:cs typeface="Courier"/>
              </a:rPr>
              <a:t>(area)</a:t>
            </a:r>
          </a:p>
          <a:p>
            <a:r>
              <a:rPr lang="en-US" dirty="0">
                <a:latin typeface="Courier"/>
                <a:cs typeface="Courier"/>
              </a:rPr>
              <a:t>points(area[</a:t>
            </a:r>
            <a:r>
              <a:rPr lang="en-US" dirty="0" err="1">
                <a:latin typeface="Courier"/>
                <a:cs typeface="Courier"/>
              </a:rPr>
              <a:t>state.max.area</a:t>
            </a:r>
            <a:r>
              <a:rPr lang="en-US" dirty="0">
                <a:latin typeface="Courier"/>
                <a:cs typeface="Courier"/>
              </a:rPr>
              <a:t>],</a:t>
            </a:r>
          </a:p>
          <a:p>
            <a:r>
              <a:rPr lang="en-US" dirty="0">
                <a:latin typeface="Courier"/>
                <a:cs typeface="Courier"/>
              </a:rPr>
              <a:t>		pop[</a:t>
            </a:r>
            <a:r>
              <a:rPr lang="en-US" dirty="0" err="1">
                <a:latin typeface="Courier"/>
                <a:cs typeface="Courier"/>
              </a:rPr>
              <a:t>state.max.area</a:t>
            </a:r>
            <a:r>
              <a:rPr lang="en-US" dirty="0">
                <a:latin typeface="Courier"/>
                <a:cs typeface="Courier"/>
              </a:rPr>
              <a:t>],</a:t>
            </a:r>
          </a:p>
          <a:p>
            <a:r>
              <a:rPr lang="en-US" dirty="0">
                <a:latin typeface="Courier"/>
                <a:cs typeface="Courier"/>
              </a:rPr>
              <a:t>		col="red", </a:t>
            </a:r>
            <a:r>
              <a:rPr lang="en-US" dirty="0" err="1">
                <a:latin typeface="Courier"/>
                <a:cs typeface="Courier"/>
              </a:rPr>
              <a:t>lwd</a:t>
            </a:r>
            <a:r>
              <a:rPr lang="en-US" dirty="0">
                <a:latin typeface="Courier"/>
                <a:cs typeface="Courier"/>
              </a:rPr>
              <a:t>=2)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points(area["Kansas"], pop["Kansas"],</a:t>
            </a:r>
          </a:p>
          <a:p>
            <a:r>
              <a:rPr lang="en-US" dirty="0">
                <a:latin typeface="Courier"/>
                <a:cs typeface="Courier"/>
              </a:rPr>
              <a:t>		col="purple", </a:t>
            </a:r>
            <a:r>
              <a:rPr lang="en-US" dirty="0" err="1">
                <a:latin typeface="Courier"/>
                <a:cs typeface="Courier"/>
              </a:rPr>
              <a:t>lwd</a:t>
            </a:r>
            <a:r>
              <a:rPr lang="en-US" dirty="0">
                <a:latin typeface="Courier"/>
                <a:cs typeface="Courier"/>
              </a:rPr>
              <a:t>=2)</a:t>
            </a:r>
          </a:p>
          <a:p>
            <a:endParaRPr lang="en-US" dirty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26FB6C-BAAE-A641-B76F-2820C9976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081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7843"/>
          </a:xfrm>
        </p:spPr>
        <p:txBody>
          <a:bodyPr>
            <a:normAutofit/>
          </a:bodyPr>
          <a:lstStyle/>
          <a:p>
            <a:r>
              <a:rPr lang="en-US" dirty="0"/>
              <a:t>Boxplot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3999" y="1847392"/>
            <a:ext cx="71952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/>
                <a:cs typeface="Courier New"/>
              </a:rPr>
              <a:t>plot(extra ~ group, data = sleep)</a:t>
            </a:r>
          </a:p>
          <a:p>
            <a:endParaRPr lang="en-US" sz="2400" dirty="0">
              <a:latin typeface="Courier New"/>
              <a:cs typeface="Courier New"/>
            </a:endParaRPr>
          </a:p>
          <a:p>
            <a:r>
              <a:rPr lang="en-US" sz="2400" dirty="0">
                <a:latin typeface="Courier New"/>
                <a:cs typeface="Courier New"/>
              </a:rPr>
              <a:t>boxplot(extra ~ group, data = sleep)</a:t>
            </a:r>
          </a:p>
          <a:p>
            <a:endParaRPr lang="en-US" sz="2400" dirty="0">
              <a:latin typeface="Courier New"/>
              <a:cs typeface="Courier New"/>
            </a:endParaRPr>
          </a:p>
        </p:txBody>
      </p:sp>
      <p:pic>
        <p:nvPicPr>
          <p:cNvPr id="5" name="Picture 4" descr="Screenshot 2017-02-08 15.46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201" y="1500592"/>
            <a:ext cx="1442017" cy="47626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63914" y="922226"/>
            <a:ext cx="1212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data: sleep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967" y="3323167"/>
            <a:ext cx="5511800" cy="253105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EC8FE-5BBA-F542-A945-1ECFAB58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941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20595"/>
            <a:ext cx="8582189" cy="12385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hist</a:t>
            </a:r>
            <a:r>
              <a:rPr lang="en-US" sz="1600" dirty="0">
                <a:latin typeface="Courier"/>
                <a:cs typeface="Courier"/>
              </a:rPr>
              <a:t>(pop, main="US States 1977 Population")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hist</a:t>
            </a:r>
            <a:r>
              <a:rPr lang="en-US" sz="1600" dirty="0">
                <a:latin typeface="Courier"/>
                <a:cs typeface="Courier"/>
              </a:rPr>
              <a:t>(pop, </a:t>
            </a:r>
            <a:r>
              <a:rPr lang="en-US" sz="1600" dirty="0" err="1">
                <a:latin typeface="Courier"/>
                <a:cs typeface="Courier"/>
              </a:rPr>
              <a:t>ylab</a:t>
            </a:r>
            <a:r>
              <a:rPr lang="en-US" sz="1600" dirty="0">
                <a:latin typeface="Courier"/>
                <a:cs typeface="Courier"/>
              </a:rPr>
              <a:t>="Number of states", main="US States 1977 Population")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8CC323-07B1-544A-8FE8-3E561BDBB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255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ggplot2 - 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5063" y="2347941"/>
            <a:ext cx="73715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dsmall</a:t>
            </a:r>
            <a:r>
              <a:rPr lang="en-US" dirty="0">
                <a:latin typeface="Courier"/>
                <a:cs typeface="Courier"/>
              </a:rPr>
              <a:t> &lt;- diamonds[sample(</a:t>
            </a:r>
            <a:r>
              <a:rPr lang="en-US" dirty="0" err="1">
                <a:latin typeface="Courier"/>
                <a:cs typeface="Courier"/>
              </a:rPr>
              <a:t>nrow</a:t>
            </a:r>
            <a:r>
              <a:rPr lang="en-US" dirty="0">
                <a:latin typeface="Courier"/>
                <a:cs typeface="Courier"/>
              </a:rPr>
              <a:t>(diamonds), 100), ]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qplot</a:t>
            </a:r>
            <a:r>
              <a:rPr lang="en-US" dirty="0">
                <a:latin typeface="Courier"/>
                <a:cs typeface="Courier"/>
              </a:rPr>
              <a:t>(carat, price, data = </a:t>
            </a:r>
            <a:r>
              <a:rPr lang="en-US" dirty="0" err="1">
                <a:latin typeface="Courier"/>
                <a:cs typeface="Courier"/>
              </a:rPr>
              <a:t>dsmall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r>
              <a:rPr lang="en-US" dirty="0" err="1">
                <a:latin typeface="Courier"/>
                <a:cs typeface="Courier"/>
              </a:rPr>
              <a:t>qplot</a:t>
            </a:r>
            <a:r>
              <a:rPr lang="en-US" dirty="0">
                <a:latin typeface="Courier"/>
                <a:cs typeface="Courier"/>
              </a:rPr>
              <a:t>(carat, price, data = </a:t>
            </a:r>
            <a:r>
              <a:rPr lang="en-US" dirty="0" err="1">
                <a:latin typeface="Courier"/>
                <a:cs typeface="Courier"/>
              </a:rPr>
              <a:t>dsmall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colour</a:t>
            </a:r>
            <a:r>
              <a:rPr lang="en-US" dirty="0">
                <a:latin typeface="Courier"/>
                <a:cs typeface="Courier"/>
              </a:rPr>
              <a:t> = color)</a:t>
            </a:r>
          </a:p>
          <a:p>
            <a:r>
              <a:rPr lang="en-US" dirty="0" err="1">
                <a:latin typeface="Courier"/>
                <a:cs typeface="Courier"/>
              </a:rPr>
              <a:t>qplot</a:t>
            </a:r>
            <a:r>
              <a:rPr lang="en-US" dirty="0">
                <a:latin typeface="Courier"/>
                <a:cs typeface="Courier"/>
              </a:rPr>
              <a:t>(carat, price, data = </a:t>
            </a:r>
            <a:r>
              <a:rPr lang="en-US" dirty="0" err="1">
                <a:latin typeface="Courier"/>
                <a:cs typeface="Courier"/>
              </a:rPr>
              <a:t>dsmall</a:t>
            </a:r>
            <a:r>
              <a:rPr lang="en-US" dirty="0">
                <a:latin typeface="Courier"/>
                <a:cs typeface="Courier"/>
              </a:rPr>
              <a:t>, shape = cut)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4AAF9F-214E-924F-9C2C-6D6BC01B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853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ggplot2 - </a:t>
            </a:r>
            <a:r>
              <a:rPr lang="en-US" dirty="0" err="1"/>
              <a:t>geom</a:t>
            </a:r>
            <a:r>
              <a:rPr lang="en-US" dirty="0"/>
              <a:t> to control plot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9400" y="1166452"/>
            <a:ext cx="6256867" cy="2863682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000" dirty="0" err="1"/>
              <a:t>qplot</a:t>
            </a:r>
            <a:r>
              <a:rPr lang="en-US" sz="2000" dirty="0"/>
              <a:t> is not limited to scatterplots, but can produce almost any kind of plot by varying the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geom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geom</a:t>
            </a:r>
            <a:r>
              <a:rPr lang="en-US" sz="2000" dirty="0"/>
              <a:t> has many options: </a:t>
            </a:r>
          </a:p>
          <a:p>
            <a:r>
              <a:rPr lang="en-US" sz="2000" dirty="0"/>
              <a:t>"point" draws a scatterplot. This is the default.</a:t>
            </a:r>
          </a:p>
          <a:p>
            <a:r>
              <a:rPr lang="en-US" sz="2000" dirty="0"/>
              <a:t>"smooth" fits a smoother to the data</a:t>
            </a:r>
          </a:p>
          <a:p>
            <a:r>
              <a:rPr lang="en-US" sz="2000" dirty="0"/>
              <a:t>"boxplot" produces a box-and-whisker plot</a:t>
            </a:r>
          </a:p>
          <a:p>
            <a:r>
              <a:rPr lang="en-US" sz="2000" dirty="0"/>
              <a:t>"line" draw lines between the data points.</a:t>
            </a:r>
          </a:p>
          <a:p>
            <a:r>
              <a:rPr lang="en-US" sz="2000" dirty="0"/>
              <a:t>"histogram" draws a histogram</a:t>
            </a:r>
          </a:p>
          <a:p>
            <a:r>
              <a:rPr lang="en-US" sz="2000" dirty="0"/>
              <a:t>"bar" makes a bar chart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9467" y="4995334"/>
            <a:ext cx="79418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17375E"/>
                </a:solidFill>
              </a:rPr>
              <a:t># Adding a smooth line or a fitted line</a:t>
            </a:r>
          </a:p>
          <a:p>
            <a:r>
              <a:rPr lang="en-US" sz="1600" dirty="0" err="1">
                <a:latin typeface="Courier"/>
                <a:cs typeface="Courier"/>
              </a:rPr>
              <a:t>qplot</a:t>
            </a:r>
            <a:r>
              <a:rPr lang="en-US" sz="1600" dirty="0">
                <a:latin typeface="Courier"/>
                <a:cs typeface="Courier"/>
              </a:rPr>
              <a:t>(carat, price, data = </a:t>
            </a:r>
            <a:r>
              <a:rPr lang="en-US" sz="1600" dirty="0" err="1">
                <a:latin typeface="Courier"/>
                <a:cs typeface="Courier"/>
              </a:rPr>
              <a:t>dsmall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n-US" sz="1600" dirty="0" err="1">
                <a:latin typeface="Courier"/>
                <a:cs typeface="Courier"/>
              </a:rPr>
              <a:t>geom</a:t>
            </a:r>
            <a:r>
              <a:rPr lang="en-US" sz="1600" dirty="0">
                <a:latin typeface="Courier"/>
                <a:cs typeface="Courier"/>
              </a:rPr>
              <a:t> = c("point", "smooth"))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3EC453-447F-6D4E-801A-EC4E6882A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606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9123" y="3476417"/>
            <a:ext cx="2837510" cy="24798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</a:t>
            </a:r>
            <a:r>
              <a:rPr lang="en-US" b="1" dirty="0" err="1">
                <a:solidFill>
                  <a:srgbClr val="17375E"/>
                </a:solidFill>
              </a:rPr>
              <a:t>nchar</a:t>
            </a:r>
            <a:r>
              <a:rPr lang="en-US" b="1" dirty="0">
                <a:solidFill>
                  <a:srgbClr val="17375E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err="1"/>
              <a:t>nchar</a:t>
            </a:r>
            <a:r>
              <a:rPr lang="en-US" dirty="0"/>
              <a:t>(</a:t>
            </a:r>
            <a:r>
              <a:rPr lang="en-US" dirty="0" err="1"/>
              <a:t>cvec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</a:t>
            </a:r>
            <a:r>
              <a:rPr lang="en-US" b="1" dirty="0" err="1">
                <a:solidFill>
                  <a:srgbClr val="17375E"/>
                </a:solidFill>
              </a:rPr>
              <a:t>grep</a:t>
            </a:r>
            <a:r>
              <a:rPr lang="en-US" b="1" dirty="0">
                <a:solidFill>
                  <a:srgbClr val="17375E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err="1"/>
              <a:t>grep</a:t>
            </a:r>
            <a:r>
              <a:rPr lang="en-US" dirty="0"/>
              <a:t>("o", </a:t>
            </a:r>
            <a:r>
              <a:rPr lang="en-US" dirty="0" err="1"/>
              <a:t>cvec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04093" y="1306674"/>
            <a:ext cx="608570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# data of “</a:t>
            </a:r>
            <a:r>
              <a:rPr lang="en-US" sz="2000" dirty="0" err="1">
                <a:latin typeface="Courier"/>
                <a:cs typeface="Courier"/>
              </a:rPr>
              <a:t>cvec</a:t>
            </a:r>
            <a:r>
              <a:rPr lang="en-US" sz="2000" dirty="0">
                <a:latin typeface="Courier"/>
                <a:cs typeface="Courier"/>
              </a:rPr>
              <a:t>”</a:t>
            </a:r>
          </a:p>
          <a:p>
            <a:r>
              <a:rPr lang="en-US" sz="2000" dirty="0">
                <a:latin typeface="Courier"/>
                <a:cs typeface="Courier"/>
              </a:rPr>
              <a:t># "</a:t>
            </a:r>
            <a:r>
              <a:rPr lang="en-US" sz="2000" dirty="0" err="1">
                <a:latin typeface="Courier"/>
                <a:cs typeface="Courier"/>
              </a:rPr>
              <a:t>google</a:t>
            </a:r>
            <a:r>
              <a:rPr lang="en-US" sz="2000" dirty="0">
                <a:latin typeface="Courier"/>
                <a:cs typeface="Courier"/>
              </a:rPr>
              <a:t>" "hello"  "the"    "world"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54458" y="3476417"/>
            <a:ext cx="2837510" cy="2479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>
                <a:solidFill>
                  <a:srgbClr val="17375E"/>
                </a:solidFill>
              </a:rPr>
              <a:t># sub()</a:t>
            </a:r>
          </a:p>
          <a:p>
            <a:pPr marL="0" indent="0">
              <a:buNone/>
            </a:pPr>
            <a:r>
              <a:rPr lang="en-US" dirty="0"/>
              <a:t>sub("o", "O", </a:t>
            </a:r>
            <a:r>
              <a:rPr lang="en-US" dirty="0" err="1"/>
              <a:t>cvec</a:t>
            </a:r>
            <a:r>
              <a:rPr lang="en-US" dirty="0"/>
              <a:t>)</a:t>
            </a:r>
          </a:p>
          <a:p>
            <a:pPr marL="0" indent="0">
              <a:buFont typeface="Arial"/>
              <a:buNone/>
            </a:pPr>
            <a:endParaRPr lang="en-US" dirty="0"/>
          </a:p>
          <a:p>
            <a:pPr marL="0" indent="0">
              <a:buFont typeface="Arial"/>
              <a:buNone/>
            </a:pPr>
            <a:r>
              <a:rPr lang="en-US" b="1" dirty="0">
                <a:solidFill>
                  <a:srgbClr val="17375E"/>
                </a:solidFill>
              </a:rPr>
              <a:t># </a:t>
            </a:r>
            <a:r>
              <a:rPr lang="en-US" b="1" dirty="0" err="1">
                <a:solidFill>
                  <a:srgbClr val="17375E"/>
                </a:solidFill>
              </a:rPr>
              <a:t>gsub</a:t>
            </a:r>
            <a:r>
              <a:rPr lang="en-US" b="1" dirty="0">
                <a:solidFill>
                  <a:srgbClr val="17375E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err="1"/>
              <a:t>gsub</a:t>
            </a:r>
            <a:r>
              <a:rPr lang="en-US" dirty="0"/>
              <a:t>("o", "O", </a:t>
            </a:r>
            <a:r>
              <a:rPr lang="en-US" dirty="0" err="1"/>
              <a:t>cvec</a:t>
            </a:r>
            <a:r>
              <a:rPr lang="en-US" dirty="0"/>
              <a:t>)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413000"/>
            <a:ext cx="8311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"/>
                <a:cs typeface="Courier"/>
              </a:rPr>
              <a:t>cvec</a:t>
            </a:r>
            <a:r>
              <a:rPr lang="en-US" sz="2400" dirty="0">
                <a:latin typeface="Courier"/>
                <a:cs typeface="Courier"/>
              </a:rPr>
              <a:t> &lt;- c("</a:t>
            </a:r>
            <a:r>
              <a:rPr lang="en-US" sz="2400" dirty="0" err="1">
                <a:latin typeface="Courier"/>
                <a:cs typeface="Courier"/>
              </a:rPr>
              <a:t>google</a:t>
            </a:r>
            <a:r>
              <a:rPr lang="en-US" sz="2400" dirty="0">
                <a:latin typeface="Courier"/>
                <a:cs typeface="Courier"/>
              </a:rPr>
              <a:t>", "hello", "the", "world")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EB13F-A6BF-B94C-A15B-7C3074F2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075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7266" y="1256168"/>
            <a:ext cx="8229600" cy="1043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table(): </a:t>
            </a:r>
            <a:r>
              <a:rPr lang="en-US" dirty="0"/>
              <a:t>determining counts for each category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50549" y="2779856"/>
            <a:ext cx="78362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"/>
                <a:cs typeface="Courier"/>
              </a:rPr>
              <a:t>table(</a:t>
            </a:r>
            <a:r>
              <a:rPr lang="en-US" sz="2800" dirty="0" err="1">
                <a:latin typeface="Courier"/>
                <a:cs typeface="Courier"/>
              </a:rPr>
              <a:t>diamonds$cut</a:t>
            </a:r>
            <a:r>
              <a:rPr lang="en-US" sz="2800" dirty="0">
                <a:latin typeface="Courier"/>
                <a:cs typeface="Courier"/>
              </a:rPr>
              <a:t>)</a:t>
            </a:r>
          </a:p>
          <a:p>
            <a:endParaRPr lang="en-US" sz="2800" dirty="0">
              <a:latin typeface="Courier"/>
              <a:cs typeface="Courier"/>
            </a:endParaRPr>
          </a:p>
          <a:p>
            <a:r>
              <a:rPr lang="en-US" sz="2800" dirty="0">
                <a:latin typeface="Courier"/>
                <a:cs typeface="Courier"/>
              </a:rPr>
              <a:t>table(</a:t>
            </a:r>
            <a:r>
              <a:rPr lang="en-US" sz="2800" dirty="0" err="1">
                <a:latin typeface="Courier"/>
                <a:cs typeface="Courier"/>
              </a:rPr>
              <a:t>diamonds$cut</a:t>
            </a:r>
            <a:r>
              <a:rPr lang="en-US" sz="2800" dirty="0">
                <a:latin typeface="Courier"/>
                <a:cs typeface="Courier"/>
              </a:rPr>
              <a:t>, </a:t>
            </a:r>
            <a:r>
              <a:rPr lang="en-US" sz="2800" dirty="0" err="1">
                <a:latin typeface="Courier"/>
                <a:cs typeface="Courier"/>
              </a:rPr>
              <a:t>diamonds$color</a:t>
            </a:r>
            <a:r>
              <a:rPr lang="en-US" sz="2800" dirty="0">
                <a:latin typeface="Courier"/>
                <a:cs typeface="Courier"/>
              </a:rPr>
              <a:t>)</a:t>
            </a:r>
          </a:p>
          <a:p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592440-0AF4-B84B-86C5-183495138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04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Rstudio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93059" y="1312070"/>
            <a:ext cx="7547061" cy="474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Rstudio</a:t>
            </a:r>
            <a:r>
              <a:rPr lang="en-US" dirty="0"/>
              <a:t> is an open source integrated development environment (IDE) for 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On your own machine (</a:t>
            </a:r>
            <a:r>
              <a:rPr lang="en-US" dirty="0" err="1"/>
              <a:t>Rstudio</a:t>
            </a:r>
            <a:r>
              <a:rPr lang="en-US" dirty="0"/>
              <a:t> Desktop)</a:t>
            </a:r>
          </a:p>
          <a:p>
            <a:pPr marL="0" indent="0">
              <a:buNone/>
            </a:pPr>
            <a:r>
              <a:rPr lang="en-US" dirty="0"/>
              <a:t>Download and install </a:t>
            </a:r>
            <a:r>
              <a:rPr lang="en-US" dirty="0">
                <a:hlinkClick r:id="rId2"/>
              </a:rPr>
              <a:t>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Download and install </a:t>
            </a:r>
            <a:r>
              <a:rPr lang="en-US" dirty="0" err="1">
                <a:hlinkClick r:id="rId3"/>
              </a:rPr>
              <a:t>Rstudio</a:t>
            </a:r>
            <a:endParaRPr lang="en-US" dirty="0"/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Rstudio</a:t>
            </a:r>
            <a:r>
              <a:rPr lang="en-US" dirty="0"/>
              <a:t> at </a:t>
            </a:r>
            <a:r>
              <a:rPr lang="en-US" dirty="0" err="1"/>
              <a:t>Beocat</a:t>
            </a:r>
            <a:r>
              <a:rPr lang="en-US" dirty="0"/>
              <a:t> (</a:t>
            </a:r>
            <a:r>
              <a:rPr lang="en-US" dirty="0" err="1"/>
              <a:t>Rstudio</a:t>
            </a:r>
            <a:r>
              <a:rPr lang="en-US" dirty="0"/>
              <a:t> server)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https://rstudio.beocat.cis.ksu.edu/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Your KSU ID and password to login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6CA711-D600-BA4D-AEB1-7D252DCD3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670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your own function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37730" y="1384876"/>
            <a:ext cx="6587702" cy="4203123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Define a function</a:t>
            </a:r>
          </a:p>
          <a:p>
            <a:pPr marL="0" indent="0">
              <a:buNone/>
            </a:pPr>
            <a:r>
              <a:rPr lang="en-US" dirty="0"/>
              <a:t>name &lt;- function(arg_1, arg_2, ...) expression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# example 1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threetimes</a:t>
            </a:r>
            <a:r>
              <a:rPr lang="en-US" sz="1600" dirty="0">
                <a:latin typeface="Courier"/>
                <a:cs typeface="Courier"/>
              </a:rPr>
              <a:t> &lt;- function(x) {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y &lt;- 3*x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y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# example 2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threetimes</a:t>
            </a:r>
            <a:r>
              <a:rPr lang="en-US" sz="1600" dirty="0">
                <a:latin typeface="Courier"/>
                <a:cs typeface="Courier"/>
              </a:rPr>
              <a:t> &lt;- function(x) {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3*x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24401" y="5587999"/>
            <a:ext cx="31770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"/>
                <a:cs typeface="Courier"/>
              </a:rPr>
              <a:t>threetimes</a:t>
            </a:r>
            <a:r>
              <a:rPr lang="en-US" sz="2000" dirty="0">
                <a:latin typeface="Courier"/>
                <a:cs typeface="Courier"/>
              </a:rPr>
              <a:t>(6)</a:t>
            </a:r>
          </a:p>
          <a:p>
            <a:r>
              <a:rPr lang="en-US" sz="2000" dirty="0" err="1">
                <a:latin typeface="Courier"/>
                <a:cs typeface="Courier"/>
              </a:rPr>
              <a:t>threetimes</a:t>
            </a:r>
            <a:r>
              <a:rPr lang="en-US" sz="2000" dirty="0">
                <a:latin typeface="Courier"/>
                <a:cs typeface="Courier"/>
              </a:rPr>
              <a:t>(29)</a:t>
            </a:r>
          </a:p>
        </p:txBody>
      </p:sp>
    </p:spTree>
    <p:extLst>
      <p:ext uri="{BB962C8B-B14F-4D97-AF65-F5344CB8AC3E}">
        <p14:creationId xmlns:p14="http://schemas.microsoft.com/office/powerpoint/2010/main" val="36831866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6301"/>
            <a:ext cx="8229600" cy="128212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Write a function to randomly select a gift for yourself from a gift store on the valentine's day and output the result as:</a:t>
            </a:r>
          </a:p>
          <a:p>
            <a:pPr marL="0" indent="0">
              <a:buNone/>
            </a:pPr>
            <a:r>
              <a:rPr lang="en-US" dirty="0"/>
              <a:t>"Here is my Valentine's surprise: xxx"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6100" y="2882900"/>
            <a:ext cx="792867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# example store gifts</a:t>
            </a:r>
          </a:p>
          <a:p>
            <a:r>
              <a:rPr lang="en-US" sz="2000" dirty="0"/>
              <a:t>store &lt;- c("chocolate", "rose", "diamond", "</a:t>
            </a:r>
            <a:r>
              <a:rPr lang="en-US" sz="2000" dirty="0" err="1"/>
              <a:t>iphone</a:t>
            </a:r>
            <a:r>
              <a:rPr lang="en-US" sz="2000" dirty="0"/>
              <a:t>", "</a:t>
            </a:r>
            <a:r>
              <a:rPr lang="en-US" sz="2000" dirty="0" err="1"/>
              <a:t>nanopore</a:t>
            </a:r>
            <a:r>
              <a:rPr lang="en-US" sz="2000" dirty="0"/>
              <a:t> </a:t>
            </a:r>
            <a:r>
              <a:rPr lang="en-US" sz="2000" dirty="0" err="1"/>
              <a:t>flowcells</a:t>
            </a:r>
            <a:r>
              <a:rPr lang="en-US" sz="2000" dirty="0"/>
              <a:t>")</a:t>
            </a:r>
          </a:p>
          <a:p>
            <a:endParaRPr lang="en-US" sz="2000" dirty="0"/>
          </a:p>
          <a:p>
            <a:r>
              <a:rPr lang="en-US" sz="2000" dirty="0"/>
              <a:t># randomly select</a:t>
            </a:r>
          </a:p>
          <a:p>
            <a:r>
              <a:rPr lang="en-US" sz="2000" dirty="0"/>
              <a:t>sample</a:t>
            </a:r>
          </a:p>
          <a:p>
            <a:endParaRPr lang="en-US" sz="2000" dirty="0"/>
          </a:p>
          <a:p>
            <a:r>
              <a:rPr lang="en-US" sz="2000" dirty="0"/>
              <a:t># print</a:t>
            </a:r>
          </a:p>
          <a:p>
            <a:r>
              <a:rPr lang="en-US" sz="2000" dirty="0"/>
              <a:t>cat or print</a:t>
            </a:r>
          </a:p>
        </p:txBody>
      </p:sp>
    </p:spTree>
    <p:extLst>
      <p:ext uri="{BB962C8B-B14F-4D97-AF65-F5344CB8AC3E}">
        <p14:creationId xmlns:p14="http://schemas.microsoft.com/office/powerpoint/2010/main" val="22239331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300" y="1615204"/>
            <a:ext cx="7112000" cy="3807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Sequence quality scores from three platforms</a:t>
            </a:r>
          </a:p>
          <a:p>
            <a:pPr marL="0" indent="0">
              <a:buNone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Illumina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Ion Torrent (Proton)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PacBio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Data file: </a:t>
            </a:r>
            <a:r>
              <a:rPr lang="en-US" sz="2800" dirty="0" err="1"/>
              <a:t>quality.txt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795001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importing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0752"/>
            <a:ext cx="8420100" cy="39993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err="1"/>
              <a:t>data.url</a:t>
            </a:r>
            <a:r>
              <a:rPr lang="it-IT" dirty="0"/>
              <a:t> &lt;- "</a:t>
            </a:r>
            <a:r>
              <a:rPr lang="it-IT" sz="1000" dirty="0" err="1"/>
              <a:t>https</a:t>
            </a:r>
            <a:r>
              <a:rPr lang="it-IT" sz="1000" dirty="0"/>
              <a:t>://</a:t>
            </a:r>
            <a:r>
              <a:rPr lang="it-IT" sz="1000" dirty="0" err="1"/>
              <a:t>raw.githubusercontent.com</a:t>
            </a:r>
            <a:r>
              <a:rPr lang="it-IT" sz="1000" dirty="0"/>
              <a:t>/liu3zhenlab/</a:t>
            </a:r>
            <a:r>
              <a:rPr lang="it-IT" sz="1000" dirty="0" err="1"/>
              <a:t>teaching</a:t>
            </a:r>
            <a:r>
              <a:rPr lang="it-IT" sz="1000" dirty="0"/>
              <a:t>/master/PLPTH813Bioinformatis/2021/data/</a:t>
            </a:r>
            <a:r>
              <a:rPr lang="it-IT" sz="1000" dirty="0" err="1"/>
              <a:t>quality.txt</a:t>
            </a:r>
            <a:r>
              <a:rPr lang="it-IT" dirty="0"/>
              <a:t>"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qual0 &lt;- </a:t>
            </a:r>
            <a:r>
              <a:rPr lang="it-IT" dirty="0" err="1"/>
              <a:t>read.delim</a:t>
            </a:r>
            <a:r>
              <a:rPr lang="it-IT" dirty="0"/>
              <a:t>(</a:t>
            </a:r>
            <a:r>
              <a:rPr lang="it-IT" dirty="0" err="1"/>
              <a:t>data.url</a:t>
            </a:r>
            <a:r>
              <a:rPr lang="it-IT" dirty="0"/>
              <a:t>)</a:t>
            </a:r>
            <a:endParaRPr lang="en-US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qual &lt;- </a:t>
            </a:r>
            <a:r>
              <a:rPr lang="it-IT" dirty="0" err="1"/>
              <a:t>read.delim</a:t>
            </a:r>
            <a:r>
              <a:rPr lang="it-IT" dirty="0"/>
              <a:t>(</a:t>
            </a:r>
            <a:r>
              <a:rPr lang="it-IT" dirty="0" err="1"/>
              <a:t>data.url</a:t>
            </a:r>
            <a:r>
              <a:rPr lang="it-IT" dirty="0"/>
              <a:t>, </a:t>
            </a:r>
            <a:r>
              <a:rPr lang="it-IT" dirty="0" err="1"/>
              <a:t>sep</a:t>
            </a:r>
            <a:r>
              <a:rPr lang="it-IT" dirty="0"/>
              <a:t>="\t", </a:t>
            </a:r>
            <a:r>
              <a:rPr lang="it-IT" dirty="0" err="1"/>
              <a:t>comment.char</a:t>
            </a:r>
            <a:r>
              <a:rPr lang="it-IT" dirty="0"/>
              <a:t>="~",</a:t>
            </a:r>
          </a:p>
          <a:p>
            <a:pPr marL="0" indent="0">
              <a:buNone/>
            </a:pPr>
            <a:r>
              <a:rPr lang="it-IT" dirty="0"/>
              <a:t>                   </a:t>
            </a:r>
            <a:r>
              <a:rPr lang="it-IT" dirty="0" err="1"/>
              <a:t>nrow</a:t>
            </a:r>
            <a:r>
              <a:rPr lang="it-IT" dirty="0"/>
              <a:t>=3, </a:t>
            </a:r>
            <a:r>
              <a:rPr lang="it-IT" dirty="0" err="1"/>
              <a:t>as.is</a:t>
            </a:r>
            <a:r>
              <a:rPr lang="it-IT" dirty="0"/>
              <a:t>=T, </a:t>
            </a:r>
            <a:r>
              <a:rPr lang="it-IT" dirty="0" err="1"/>
              <a:t>stringsAsFactors</a:t>
            </a:r>
            <a:r>
              <a:rPr lang="it-IT" dirty="0"/>
              <a:t>=</a:t>
            </a:r>
            <a:r>
              <a:rPr lang="it-IT" dirty="0" err="1"/>
              <a:t>F</a:t>
            </a:r>
            <a:r>
              <a:rPr lang="it-IT" dirty="0"/>
              <a:t>, quote="~")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5139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checking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1728352"/>
            <a:ext cx="4406900" cy="358082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800" dirty="0" err="1"/>
              <a:t>qual</a:t>
            </a:r>
            <a:endParaRPr lang="en-US" sz="28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 err="1"/>
              <a:t>nrow</a:t>
            </a:r>
            <a:r>
              <a:rPr lang="en-US" sz="2800" dirty="0"/>
              <a:t>(</a:t>
            </a:r>
            <a:r>
              <a:rPr lang="en-US" sz="2800" dirty="0" err="1"/>
              <a:t>qual</a:t>
            </a:r>
            <a:r>
              <a:rPr lang="en-US" sz="2800" dirty="0"/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/>
              <a:t>dim(</a:t>
            </a:r>
            <a:r>
              <a:rPr lang="en-US" sz="2800" dirty="0" err="1"/>
              <a:t>qual</a:t>
            </a:r>
            <a:r>
              <a:rPr lang="en-US" sz="2800" dirty="0"/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 err="1"/>
              <a:t>colnames</a:t>
            </a:r>
            <a:r>
              <a:rPr lang="en-US" sz="2800" dirty="0"/>
              <a:t>(</a:t>
            </a:r>
            <a:r>
              <a:rPr lang="en-US" sz="2800" dirty="0" err="1"/>
              <a:t>qual</a:t>
            </a:r>
            <a:r>
              <a:rPr lang="en-US" sz="2800" dirty="0"/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 err="1"/>
              <a:t>nchar</a:t>
            </a:r>
            <a:r>
              <a:rPr lang="en-US" sz="2800" dirty="0"/>
              <a:t>(</a:t>
            </a:r>
            <a:r>
              <a:rPr lang="en-US" sz="2800" dirty="0" err="1"/>
              <a:t>qual$Quality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527007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quality score to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1" y="5168900"/>
            <a:ext cx="4851400" cy="1473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/>
              <a:t>charToRaw</a:t>
            </a:r>
            <a:r>
              <a:rPr lang="en-US" dirty="0"/>
              <a:t>(</a:t>
            </a:r>
            <a:r>
              <a:rPr lang="pl-PL" dirty="0"/>
              <a:t>"</a:t>
            </a:r>
            <a:r>
              <a:rPr lang="en-US" dirty="0"/>
              <a:t>[</a:t>
            </a:r>
            <a:r>
              <a:rPr lang="pl-PL" dirty="0"/>
              <a:t>"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as.numeric</a:t>
            </a:r>
            <a:r>
              <a:rPr lang="en-US" dirty="0"/>
              <a:t>(</a:t>
            </a:r>
            <a:r>
              <a:rPr lang="en-US" dirty="0" err="1"/>
              <a:t>charToRaw</a:t>
            </a:r>
            <a:r>
              <a:rPr lang="en-US" dirty="0"/>
              <a:t>(</a:t>
            </a:r>
            <a:r>
              <a:rPr lang="pl-PL" dirty="0"/>
              <a:t>"["))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charToRaw</a:t>
            </a:r>
            <a:r>
              <a:rPr lang="en-US" dirty="0"/>
              <a:t>(</a:t>
            </a:r>
            <a:r>
              <a:rPr lang="en-US" dirty="0" err="1"/>
              <a:t>as.character</a:t>
            </a:r>
            <a:r>
              <a:rPr lang="en-US" dirty="0"/>
              <a:t>(</a:t>
            </a:r>
            <a:r>
              <a:rPr lang="en-US" dirty="0" err="1"/>
              <a:t>qual</a:t>
            </a:r>
            <a:r>
              <a:rPr lang="en-US" dirty="0"/>
              <a:t>[1, 2]))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1205815"/>
            <a:ext cx="5959526" cy="396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313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quality codes to quality scores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53276"/>
            <a:ext cx="8229600" cy="148532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illumina</a:t>
            </a:r>
            <a:r>
              <a:rPr lang="en-US" dirty="0"/>
              <a:t> &lt;- </a:t>
            </a:r>
            <a:r>
              <a:rPr lang="en-US" dirty="0" err="1"/>
              <a:t>as.numeric</a:t>
            </a:r>
            <a:r>
              <a:rPr lang="en-US" dirty="0"/>
              <a:t>(</a:t>
            </a:r>
            <a:r>
              <a:rPr lang="en-US" dirty="0" err="1"/>
              <a:t>charToRaw</a:t>
            </a:r>
            <a:r>
              <a:rPr lang="en-US" dirty="0"/>
              <a:t>(</a:t>
            </a:r>
            <a:r>
              <a:rPr lang="en-US" dirty="0" err="1"/>
              <a:t>as.character</a:t>
            </a:r>
            <a:r>
              <a:rPr lang="en-US" dirty="0"/>
              <a:t>(</a:t>
            </a:r>
            <a:r>
              <a:rPr lang="en-US" dirty="0" err="1"/>
              <a:t>qual</a:t>
            </a:r>
            <a:r>
              <a:rPr lang="en-US" dirty="0"/>
              <a:t>[1, 2]))) - 33</a:t>
            </a:r>
          </a:p>
          <a:p>
            <a:pPr marL="0" indent="0">
              <a:buNone/>
            </a:pPr>
            <a:r>
              <a:rPr lang="en-US" dirty="0"/>
              <a:t>proton &lt;- </a:t>
            </a:r>
            <a:r>
              <a:rPr lang="en-US" dirty="0" err="1"/>
              <a:t>as.numeric</a:t>
            </a:r>
            <a:r>
              <a:rPr lang="en-US" dirty="0"/>
              <a:t>(</a:t>
            </a:r>
            <a:r>
              <a:rPr lang="en-US" dirty="0" err="1"/>
              <a:t>charToRaw</a:t>
            </a:r>
            <a:r>
              <a:rPr lang="en-US" dirty="0"/>
              <a:t>(</a:t>
            </a:r>
            <a:r>
              <a:rPr lang="en-US" dirty="0" err="1"/>
              <a:t>as.character</a:t>
            </a:r>
            <a:r>
              <a:rPr lang="en-US" dirty="0"/>
              <a:t>(</a:t>
            </a:r>
            <a:r>
              <a:rPr lang="en-US" dirty="0" err="1"/>
              <a:t>qual</a:t>
            </a:r>
            <a:r>
              <a:rPr lang="en-US" dirty="0"/>
              <a:t>[2, 2]))) - 33</a:t>
            </a:r>
          </a:p>
          <a:p>
            <a:pPr marL="0" indent="0">
              <a:buNone/>
            </a:pPr>
            <a:r>
              <a:rPr lang="en-US" dirty="0" err="1"/>
              <a:t>pacbio</a:t>
            </a:r>
            <a:r>
              <a:rPr lang="en-US" dirty="0"/>
              <a:t> &lt;- </a:t>
            </a:r>
            <a:r>
              <a:rPr lang="en-US" dirty="0" err="1"/>
              <a:t>as.numeric</a:t>
            </a:r>
            <a:r>
              <a:rPr lang="en-US" dirty="0"/>
              <a:t>(</a:t>
            </a:r>
            <a:r>
              <a:rPr lang="en-US" dirty="0" err="1"/>
              <a:t>charToRaw</a:t>
            </a:r>
            <a:r>
              <a:rPr lang="en-US" dirty="0"/>
              <a:t>(</a:t>
            </a:r>
            <a:r>
              <a:rPr lang="en-US" dirty="0" err="1"/>
              <a:t>as.character</a:t>
            </a:r>
            <a:r>
              <a:rPr lang="en-US" dirty="0"/>
              <a:t>(</a:t>
            </a:r>
            <a:r>
              <a:rPr lang="en-US" dirty="0" err="1"/>
              <a:t>qual</a:t>
            </a:r>
            <a:r>
              <a:rPr lang="en-US" dirty="0"/>
              <a:t>[3, 2]))) - 33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3172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245752"/>
            <a:ext cx="8686800" cy="5041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### </a:t>
            </a:r>
            <a:r>
              <a:rPr lang="pl-PL" dirty="0" err="1"/>
              <a:t>Illumina</a:t>
            </a:r>
            <a:r>
              <a:rPr lang="pl-PL" dirty="0"/>
              <a:t> </a:t>
            </a:r>
            <a:r>
              <a:rPr lang="pl-PL" dirty="0" err="1"/>
              <a:t>quality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plot(1:nchar(</a:t>
            </a:r>
            <a:r>
              <a:rPr lang="pl-PL" dirty="0" err="1"/>
              <a:t>qual</a:t>
            </a:r>
            <a:r>
              <a:rPr lang="pl-PL" dirty="0"/>
              <a:t>[1, 2]), </a:t>
            </a:r>
            <a:r>
              <a:rPr lang="pl-PL" dirty="0" err="1"/>
              <a:t>illumina</a:t>
            </a:r>
            <a:r>
              <a:rPr lang="pl-PL" dirty="0"/>
              <a:t>, </a:t>
            </a:r>
            <a:r>
              <a:rPr lang="pl-PL" dirty="0" err="1"/>
              <a:t>pch</a:t>
            </a:r>
            <a:r>
              <a:rPr lang="pl-PL" dirty="0"/>
              <a:t>=19, </a:t>
            </a:r>
            <a:r>
              <a:rPr lang="pl-PL" dirty="0" err="1"/>
              <a:t>cex</a:t>
            </a:r>
            <a:r>
              <a:rPr lang="pl-PL" dirty="0"/>
              <a:t>=0.2, </a:t>
            </a:r>
            <a:r>
              <a:rPr lang="pl-PL" dirty="0" err="1"/>
              <a:t>main</a:t>
            </a:r>
            <a:r>
              <a:rPr lang="pl-PL" dirty="0"/>
              <a:t>="</a:t>
            </a:r>
            <a:r>
              <a:rPr lang="pl-PL" dirty="0" err="1"/>
              <a:t>Illumina</a:t>
            </a:r>
            <a:r>
              <a:rPr lang="pl-PL" dirty="0"/>
              <a:t>", </a:t>
            </a:r>
            <a:r>
              <a:rPr lang="pl-PL" dirty="0" err="1"/>
              <a:t>xlab</a:t>
            </a:r>
            <a:r>
              <a:rPr lang="pl-PL" dirty="0"/>
              <a:t>="</a:t>
            </a:r>
            <a:r>
              <a:rPr lang="pl-PL" dirty="0" err="1"/>
              <a:t>Pos</a:t>
            </a:r>
            <a:r>
              <a:rPr lang="pl-PL" dirty="0"/>
              <a:t> on </a:t>
            </a:r>
            <a:r>
              <a:rPr lang="pl-PL" dirty="0" err="1"/>
              <a:t>read</a:t>
            </a:r>
            <a:r>
              <a:rPr lang="pl-PL" dirty="0"/>
              <a:t>", </a:t>
            </a:r>
            <a:r>
              <a:rPr lang="pl-PL" dirty="0" err="1"/>
              <a:t>ylab</a:t>
            </a:r>
            <a:r>
              <a:rPr lang="pl-PL" dirty="0"/>
              <a:t>="</a:t>
            </a:r>
            <a:r>
              <a:rPr lang="pl-PL" dirty="0" err="1"/>
              <a:t>Quality</a:t>
            </a:r>
            <a:r>
              <a:rPr lang="pl-PL" dirty="0"/>
              <a:t>", </a:t>
            </a:r>
            <a:r>
              <a:rPr lang="pl-PL" dirty="0" err="1"/>
              <a:t>ylim</a:t>
            </a:r>
            <a:r>
              <a:rPr lang="pl-PL" dirty="0"/>
              <a:t>=c(0, 41))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### Proton </a:t>
            </a:r>
            <a:r>
              <a:rPr lang="pl-PL" dirty="0" err="1"/>
              <a:t>quality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plot(1:nchar(</a:t>
            </a:r>
            <a:r>
              <a:rPr lang="pl-PL" dirty="0" err="1"/>
              <a:t>qual</a:t>
            </a:r>
            <a:r>
              <a:rPr lang="pl-PL" dirty="0"/>
              <a:t>[2, 2]), proton, </a:t>
            </a:r>
            <a:r>
              <a:rPr lang="pl-PL" dirty="0" err="1"/>
              <a:t>pch</a:t>
            </a:r>
            <a:r>
              <a:rPr lang="pl-PL" dirty="0"/>
              <a:t>=19, </a:t>
            </a:r>
            <a:r>
              <a:rPr lang="pl-PL" dirty="0" err="1"/>
              <a:t>cex</a:t>
            </a:r>
            <a:r>
              <a:rPr lang="pl-PL" dirty="0"/>
              <a:t>=0.2, </a:t>
            </a:r>
            <a:r>
              <a:rPr lang="pl-PL" dirty="0" err="1"/>
              <a:t>main</a:t>
            </a:r>
            <a:r>
              <a:rPr lang="pl-PL" dirty="0"/>
              <a:t>="Proton", </a:t>
            </a:r>
            <a:r>
              <a:rPr lang="pl-PL" dirty="0" err="1"/>
              <a:t>xlab</a:t>
            </a:r>
            <a:r>
              <a:rPr lang="pl-PL" dirty="0"/>
              <a:t>="</a:t>
            </a:r>
            <a:r>
              <a:rPr lang="pl-PL" dirty="0" err="1"/>
              <a:t>Pos</a:t>
            </a:r>
            <a:r>
              <a:rPr lang="pl-PL" dirty="0"/>
              <a:t> on </a:t>
            </a:r>
            <a:r>
              <a:rPr lang="pl-PL" dirty="0" err="1"/>
              <a:t>read</a:t>
            </a:r>
            <a:r>
              <a:rPr lang="pl-PL" dirty="0"/>
              <a:t>", </a:t>
            </a:r>
            <a:r>
              <a:rPr lang="pl-PL" dirty="0" err="1"/>
              <a:t>ylab</a:t>
            </a:r>
            <a:r>
              <a:rPr lang="pl-PL" dirty="0"/>
              <a:t>="</a:t>
            </a:r>
            <a:r>
              <a:rPr lang="pl-PL" dirty="0" err="1"/>
              <a:t>Quality</a:t>
            </a:r>
            <a:r>
              <a:rPr lang="pl-PL" dirty="0"/>
              <a:t>", </a:t>
            </a:r>
            <a:r>
              <a:rPr lang="pl-PL" dirty="0" err="1"/>
              <a:t>ylim</a:t>
            </a:r>
            <a:r>
              <a:rPr lang="pl-PL" dirty="0"/>
              <a:t>=c(0, 41))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### </a:t>
            </a:r>
            <a:r>
              <a:rPr lang="pl-PL" dirty="0" err="1"/>
              <a:t>PacBio</a:t>
            </a:r>
            <a:r>
              <a:rPr lang="pl-PL" dirty="0"/>
              <a:t> </a:t>
            </a:r>
            <a:r>
              <a:rPr lang="pl-PL" dirty="0" err="1"/>
              <a:t>quality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plot(1:nchar(</a:t>
            </a:r>
            <a:r>
              <a:rPr lang="pl-PL" dirty="0" err="1"/>
              <a:t>qual</a:t>
            </a:r>
            <a:r>
              <a:rPr lang="pl-PL" dirty="0"/>
              <a:t>[3, 2]), </a:t>
            </a:r>
            <a:r>
              <a:rPr lang="pl-PL" dirty="0" err="1"/>
              <a:t>pacbio</a:t>
            </a:r>
            <a:r>
              <a:rPr lang="pl-PL" dirty="0"/>
              <a:t>, </a:t>
            </a:r>
            <a:r>
              <a:rPr lang="pl-PL" dirty="0" err="1"/>
              <a:t>pch</a:t>
            </a:r>
            <a:r>
              <a:rPr lang="pl-PL" dirty="0"/>
              <a:t>=19, </a:t>
            </a:r>
            <a:r>
              <a:rPr lang="pl-PL" dirty="0" err="1"/>
              <a:t>cex</a:t>
            </a:r>
            <a:r>
              <a:rPr lang="pl-PL" dirty="0"/>
              <a:t>=0.2, </a:t>
            </a:r>
            <a:r>
              <a:rPr lang="pl-PL" dirty="0" err="1"/>
              <a:t>main</a:t>
            </a:r>
            <a:r>
              <a:rPr lang="pl-PL" dirty="0"/>
              <a:t>="</a:t>
            </a:r>
            <a:r>
              <a:rPr lang="pl-PL" dirty="0" err="1"/>
              <a:t>PacBio</a:t>
            </a:r>
            <a:r>
              <a:rPr lang="pl-PL" dirty="0"/>
              <a:t>", </a:t>
            </a:r>
            <a:r>
              <a:rPr lang="pl-PL" dirty="0" err="1"/>
              <a:t>xlab</a:t>
            </a:r>
            <a:r>
              <a:rPr lang="pl-PL" dirty="0"/>
              <a:t>="</a:t>
            </a:r>
            <a:r>
              <a:rPr lang="pl-PL" dirty="0" err="1"/>
              <a:t>Pos</a:t>
            </a:r>
            <a:r>
              <a:rPr lang="pl-PL" dirty="0"/>
              <a:t> on </a:t>
            </a:r>
            <a:r>
              <a:rPr lang="pl-PL" dirty="0" err="1"/>
              <a:t>read</a:t>
            </a:r>
            <a:r>
              <a:rPr lang="pl-PL" dirty="0"/>
              <a:t>", </a:t>
            </a:r>
            <a:r>
              <a:rPr lang="pl-PL" dirty="0" err="1"/>
              <a:t>ylab</a:t>
            </a:r>
            <a:r>
              <a:rPr lang="pl-PL" dirty="0"/>
              <a:t>="</a:t>
            </a:r>
            <a:r>
              <a:rPr lang="pl-PL" dirty="0" err="1"/>
              <a:t>Quality</a:t>
            </a:r>
            <a:r>
              <a:rPr lang="pl-PL" dirty="0"/>
              <a:t>", </a:t>
            </a:r>
            <a:r>
              <a:rPr lang="pl-PL" dirty="0" err="1"/>
              <a:t>ylim</a:t>
            </a:r>
            <a:r>
              <a:rPr lang="pl-PL" dirty="0"/>
              <a:t>=c(0, 41))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4856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three in one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8152"/>
            <a:ext cx="8420100" cy="504132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dirty="0"/>
              <a:t>par(</a:t>
            </a:r>
            <a:r>
              <a:rPr lang="pl-PL" dirty="0" err="1"/>
              <a:t>mfrow</a:t>
            </a:r>
            <a:r>
              <a:rPr lang="pl-PL" dirty="0"/>
              <a:t>=c(1, 3))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>
                <a:solidFill>
                  <a:srgbClr val="7F7F7F"/>
                </a:solidFill>
              </a:rPr>
              <a:t>### </a:t>
            </a:r>
            <a:r>
              <a:rPr lang="pl-PL" dirty="0" err="1">
                <a:solidFill>
                  <a:srgbClr val="7F7F7F"/>
                </a:solidFill>
              </a:rPr>
              <a:t>Illumina</a:t>
            </a:r>
            <a:r>
              <a:rPr lang="pl-PL" dirty="0">
                <a:solidFill>
                  <a:srgbClr val="7F7F7F"/>
                </a:solidFill>
              </a:rPr>
              <a:t> </a:t>
            </a:r>
            <a:r>
              <a:rPr lang="pl-PL" dirty="0" err="1">
                <a:solidFill>
                  <a:srgbClr val="7F7F7F"/>
                </a:solidFill>
              </a:rPr>
              <a:t>quality</a:t>
            </a:r>
            <a:endParaRPr lang="pl-PL" dirty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pl-PL" dirty="0">
                <a:solidFill>
                  <a:srgbClr val="7F7F7F"/>
                </a:solidFill>
              </a:rPr>
              <a:t>plot(1:nchar(</a:t>
            </a:r>
            <a:r>
              <a:rPr lang="pl-PL" dirty="0" err="1">
                <a:solidFill>
                  <a:srgbClr val="7F7F7F"/>
                </a:solidFill>
              </a:rPr>
              <a:t>qual</a:t>
            </a:r>
            <a:r>
              <a:rPr lang="pl-PL" dirty="0">
                <a:solidFill>
                  <a:srgbClr val="7F7F7F"/>
                </a:solidFill>
              </a:rPr>
              <a:t>[1, 2]), </a:t>
            </a:r>
            <a:r>
              <a:rPr lang="pl-PL" dirty="0" err="1">
                <a:solidFill>
                  <a:srgbClr val="7F7F7F"/>
                </a:solidFill>
              </a:rPr>
              <a:t>illumina</a:t>
            </a:r>
            <a:r>
              <a:rPr lang="pl-PL" dirty="0">
                <a:solidFill>
                  <a:srgbClr val="7F7F7F"/>
                </a:solidFill>
              </a:rPr>
              <a:t>, </a:t>
            </a:r>
            <a:r>
              <a:rPr lang="pl-PL" dirty="0" err="1">
                <a:solidFill>
                  <a:srgbClr val="7F7F7F"/>
                </a:solidFill>
              </a:rPr>
              <a:t>pch</a:t>
            </a:r>
            <a:r>
              <a:rPr lang="pl-PL" dirty="0">
                <a:solidFill>
                  <a:srgbClr val="7F7F7F"/>
                </a:solidFill>
              </a:rPr>
              <a:t>=19, </a:t>
            </a:r>
            <a:r>
              <a:rPr lang="pl-PL" dirty="0" err="1">
                <a:solidFill>
                  <a:srgbClr val="7F7F7F"/>
                </a:solidFill>
              </a:rPr>
              <a:t>cex</a:t>
            </a:r>
            <a:r>
              <a:rPr lang="pl-PL" dirty="0">
                <a:solidFill>
                  <a:srgbClr val="7F7F7F"/>
                </a:solidFill>
              </a:rPr>
              <a:t>=0.2, </a:t>
            </a:r>
            <a:r>
              <a:rPr lang="pl-PL" dirty="0" err="1">
                <a:solidFill>
                  <a:srgbClr val="7F7F7F"/>
                </a:solidFill>
              </a:rPr>
              <a:t>main</a:t>
            </a:r>
            <a:r>
              <a:rPr lang="pl-PL" dirty="0">
                <a:solidFill>
                  <a:srgbClr val="7F7F7F"/>
                </a:solidFill>
              </a:rPr>
              <a:t>="</a:t>
            </a:r>
            <a:r>
              <a:rPr lang="pl-PL" dirty="0" err="1">
                <a:solidFill>
                  <a:srgbClr val="7F7F7F"/>
                </a:solidFill>
              </a:rPr>
              <a:t>Illumina</a:t>
            </a:r>
            <a:r>
              <a:rPr lang="pl-PL" dirty="0">
                <a:solidFill>
                  <a:srgbClr val="7F7F7F"/>
                </a:solidFill>
              </a:rPr>
              <a:t>", </a:t>
            </a:r>
            <a:r>
              <a:rPr lang="pl-PL" dirty="0" err="1">
                <a:solidFill>
                  <a:srgbClr val="7F7F7F"/>
                </a:solidFill>
              </a:rPr>
              <a:t>xlab</a:t>
            </a:r>
            <a:r>
              <a:rPr lang="pl-PL" dirty="0">
                <a:solidFill>
                  <a:srgbClr val="7F7F7F"/>
                </a:solidFill>
              </a:rPr>
              <a:t>="</a:t>
            </a:r>
            <a:r>
              <a:rPr lang="pl-PL" dirty="0" err="1">
                <a:solidFill>
                  <a:srgbClr val="7F7F7F"/>
                </a:solidFill>
              </a:rPr>
              <a:t>Pos</a:t>
            </a:r>
            <a:r>
              <a:rPr lang="pl-PL" dirty="0">
                <a:solidFill>
                  <a:srgbClr val="7F7F7F"/>
                </a:solidFill>
              </a:rPr>
              <a:t> on </a:t>
            </a:r>
            <a:r>
              <a:rPr lang="pl-PL" dirty="0" err="1">
                <a:solidFill>
                  <a:srgbClr val="7F7F7F"/>
                </a:solidFill>
              </a:rPr>
              <a:t>read</a:t>
            </a:r>
            <a:r>
              <a:rPr lang="pl-PL" dirty="0">
                <a:solidFill>
                  <a:srgbClr val="7F7F7F"/>
                </a:solidFill>
              </a:rPr>
              <a:t>", </a:t>
            </a:r>
            <a:r>
              <a:rPr lang="pl-PL" dirty="0" err="1">
                <a:solidFill>
                  <a:srgbClr val="7F7F7F"/>
                </a:solidFill>
              </a:rPr>
              <a:t>ylab</a:t>
            </a:r>
            <a:r>
              <a:rPr lang="pl-PL" dirty="0">
                <a:solidFill>
                  <a:srgbClr val="7F7F7F"/>
                </a:solidFill>
              </a:rPr>
              <a:t>="</a:t>
            </a:r>
            <a:r>
              <a:rPr lang="pl-PL" dirty="0" err="1">
                <a:solidFill>
                  <a:srgbClr val="7F7F7F"/>
                </a:solidFill>
              </a:rPr>
              <a:t>Quality</a:t>
            </a:r>
            <a:r>
              <a:rPr lang="pl-PL" dirty="0">
                <a:solidFill>
                  <a:srgbClr val="7F7F7F"/>
                </a:solidFill>
              </a:rPr>
              <a:t>", </a:t>
            </a:r>
            <a:r>
              <a:rPr lang="pl-PL" dirty="0" err="1">
                <a:solidFill>
                  <a:srgbClr val="7F7F7F"/>
                </a:solidFill>
              </a:rPr>
              <a:t>ylim</a:t>
            </a:r>
            <a:r>
              <a:rPr lang="pl-PL" dirty="0">
                <a:solidFill>
                  <a:srgbClr val="7F7F7F"/>
                </a:solidFill>
              </a:rPr>
              <a:t>=c(0, 41))</a:t>
            </a:r>
          </a:p>
          <a:p>
            <a:pPr marL="0" indent="0">
              <a:buNone/>
            </a:pPr>
            <a:endParaRPr lang="pl-PL" dirty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pl-PL" dirty="0">
                <a:solidFill>
                  <a:srgbClr val="7F7F7F"/>
                </a:solidFill>
              </a:rPr>
              <a:t>### Proton </a:t>
            </a:r>
            <a:r>
              <a:rPr lang="pl-PL" dirty="0" err="1">
                <a:solidFill>
                  <a:srgbClr val="7F7F7F"/>
                </a:solidFill>
              </a:rPr>
              <a:t>quality</a:t>
            </a:r>
            <a:endParaRPr lang="pl-PL" dirty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pl-PL" dirty="0">
                <a:solidFill>
                  <a:srgbClr val="7F7F7F"/>
                </a:solidFill>
              </a:rPr>
              <a:t>plot(1:nchar(</a:t>
            </a:r>
            <a:r>
              <a:rPr lang="pl-PL" dirty="0" err="1">
                <a:solidFill>
                  <a:srgbClr val="7F7F7F"/>
                </a:solidFill>
              </a:rPr>
              <a:t>qual</a:t>
            </a:r>
            <a:r>
              <a:rPr lang="pl-PL" dirty="0">
                <a:solidFill>
                  <a:srgbClr val="7F7F7F"/>
                </a:solidFill>
              </a:rPr>
              <a:t>[2, 2]), proton, </a:t>
            </a:r>
            <a:r>
              <a:rPr lang="pl-PL" dirty="0" err="1">
                <a:solidFill>
                  <a:srgbClr val="7F7F7F"/>
                </a:solidFill>
              </a:rPr>
              <a:t>pch</a:t>
            </a:r>
            <a:r>
              <a:rPr lang="pl-PL" dirty="0">
                <a:solidFill>
                  <a:srgbClr val="7F7F7F"/>
                </a:solidFill>
              </a:rPr>
              <a:t>=19, </a:t>
            </a:r>
            <a:r>
              <a:rPr lang="pl-PL" dirty="0" err="1">
                <a:solidFill>
                  <a:srgbClr val="7F7F7F"/>
                </a:solidFill>
              </a:rPr>
              <a:t>cex</a:t>
            </a:r>
            <a:r>
              <a:rPr lang="pl-PL" dirty="0">
                <a:solidFill>
                  <a:srgbClr val="7F7F7F"/>
                </a:solidFill>
              </a:rPr>
              <a:t>=0.2, </a:t>
            </a:r>
            <a:r>
              <a:rPr lang="pl-PL" dirty="0" err="1">
                <a:solidFill>
                  <a:srgbClr val="7F7F7F"/>
                </a:solidFill>
              </a:rPr>
              <a:t>main</a:t>
            </a:r>
            <a:r>
              <a:rPr lang="pl-PL" dirty="0">
                <a:solidFill>
                  <a:srgbClr val="7F7F7F"/>
                </a:solidFill>
              </a:rPr>
              <a:t>="Proton", </a:t>
            </a:r>
            <a:r>
              <a:rPr lang="pl-PL" dirty="0" err="1">
                <a:solidFill>
                  <a:srgbClr val="7F7F7F"/>
                </a:solidFill>
              </a:rPr>
              <a:t>xlab</a:t>
            </a:r>
            <a:r>
              <a:rPr lang="pl-PL" dirty="0">
                <a:solidFill>
                  <a:srgbClr val="7F7F7F"/>
                </a:solidFill>
              </a:rPr>
              <a:t>="</a:t>
            </a:r>
            <a:r>
              <a:rPr lang="pl-PL" dirty="0" err="1">
                <a:solidFill>
                  <a:srgbClr val="7F7F7F"/>
                </a:solidFill>
              </a:rPr>
              <a:t>Pos</a:t>
            </a:r>
            <a:r>
              <a:rPr lang="pl-PL" dirty="0">
                <a:solidFill>
                  <a:srgbClr val="7F7F7F"/>
                </a:solidFill>
              </a:rPr>
              <a:t> on </a:t>
            </a:r>
            <a:r>
              <a:rPr lang="pl-PL" dirty="0" err="1">
                <a:solidFill>
                  <a:srgbClr val="7F7F7F"/>
                </a:solidFill>
              </a:rPr>
              <a:t>read</a:t>
            </a:r>
            <a:r>
              <a:rPr lang="pl-PL" dirty="0">
                <a:solidFill>
                  <a:srgbClr val="7F7F7F"/>
                </a:solidFill>
              </a:rPr>
              <a:t>", </a:t>
            </a:r>
            <a:r>
              <a:rPr lang="pl-PL" dirty="0" err="1">
                <a:solidFill>
                  <a:srgbClr val="7F7F7F"/>
                </a:solidFill>
              </a:rPr>
              <a:t>ylab</a:t>
            </a:r>
            <a:r>
              <a:rPr lang="pl-PL" dirty="0">
                <a:solidFill>
                  <a:srgbClr val="7F7F7F"/>
                </a:solidFill>
              </a:rPr>
              <a:t>="</a:t>
            </a:r>
            <a:r>
              <a:rPr lang="pl-PL" dirty="0" err="1">
                <a:solidFill>
                  <a:srgbClr val="7F7F7F"/>
                </a:solidFill>
              </a:rPr>
              <a:t>Quality</a:t>
            </a:r>
            <a:r>
              <a:rPr lang="pl-PL" dirty="0">
                <a:solidFill>
                  <a:srgbClr val="7F7F7F"/>
                </a:solidFill>
              </a:rPr>
              <a:t>", </a:t>
            </a:r>
            <a:r>
              <a:rPr lang="pl-PL" dirty="0" err="1">
                <a:solidFill>
                  <a:srgbClr val="7F7F7F"/>
                </a:solidFill>
              </a:rPr>
              <a:t>ylim</a:t>
            </a:r>
            <a:r>
              <a:rPr lang="pl-PL" dirty="0">
                <a:solidFill>
                  <a:srgbClr val="7F7F7F"/>
                </a:solidFill>
              </a:rPr>
              <a:t>=c(0, 41))</a:t>
            </a:r>
          </a:p>
          <a:p>
            <a:pPr marL="0" indent="0">
              <a:buNone/>
            </a:pPr>
            <a:endParaRPr lang="pl-PL" dirty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pl-PL" dirty="0">
                <a:solidFill>
                  <a:srgbClr val="7F7F7F"/>
                </a:solidFill>
              </a:rPr>
              <a:t>### </a:t>
            </a:r>
            <a:r>
              <a:rPr lang="pl-PL" dirty="0" err="1">
                <a:solidFill>
                  <a:srgbClr val="7F7F7F"/>
                </a:solidFill>
              </a:rPr>
              <a:t>PacBio</a:t>
            </a:r>
            <a:r>
              <a:rPr lang="pl-PL" dirty="0">
                <a:solidFill>
                  <a:srgbClr val="7F7F7F"/>
                </a:solidFill>
              </a:rPr>
              <a:t> </a:t>
            </a:r>
            <a:r>
              <a:rPr lang="pl-PL" dirty="0" err="1">
                <a:solidFill>
                  <a:srgbClr val="7F7F7F"/>
                </a:solidFill>
              </a:rPr>
              <a:t>quality</a:t>
            </a:r>
            <a:endParaRPr lang="pl-PL" dirty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pl-PL" dirty="0">
                <a:solidFill>
                  <a:srgbClr val="7F7F7F"/>
                </a:solidFill>
              </a:rPr>
              <a:t>plot(1:nchar(</a:t>
            </a:r>
            <a:r>
              <a:rPr lang="pl-PL" dirty="0" err="1">
                <a:solidFill>
                  <a:srgbClr val="7F7F7F"/>
                </a:solidFill>
              </a:rPr>
              <a:t>qual</a:t>
            </a:r>
            <a:r>
              <a:rPr lang="pl-PL" dirty="0">
                <a:solidFill>
                  <a:srgbClr val="7F7F7F"/>
                </a:solidFill>
              </a:rPr>
              <a:t>[3, 2]), </a:t>
            </a:r>
            <a:r>
              <a:rPr lang="pl-PL" dirty="0" err="1">
                <a:solidFill>
                  <a:srgbClr val="7F7F7F"/>
                </a:solidFill>
              </a:rPr>
              <a:t>pacbio</a:t>
            </a:r>
            <a:r>
              <a:rPr lang="pl-PL" dirty="0">
                <a:solidFill>
                  <a:srgbClr val="7F7F7F"/>
                </a:solidFill>
              </a:rPr>
              <a:t>, </a:t>
            </a:r>
            <a:r>
              <a:rPr lang="pl-PL" dirty="0" err="1">
                <a:solidFill>
                  <a:srgbClr val="7F7F7F"/>
                </a:solidFill>
              </a:rPr>
              <a:t>pch</a:t>
            </a:r>
            <a:r>
              <a:rPr lang="pl-PL" dirty="0">
                <a:solidFill>
                  <a:srgbClr val="7F7F7F"/>
                </a:solidFill>
              </a:rPr>
              <a:t>=19, </a:t>
            </a:r>
            <a:r>
              <a:rPr lang="pl-PL" dirty="0" err="1">
                <a:solidFill>
                  <a:srgbClr val="7F7F7F"/>
                </a:solidFill>
              </a:rPr>
              <a:t>cex</a:t>
            </a:r>
            <a:r>
              <a:rPr lang="pl-PL" dirty="0">
                <a:solidFill>
                  <a:srgbClr val="7F7F7F"/>
                </a:solidFill>
              </a:rPr>
              <a:t>=0.2, </a:t>
            </a:r>
            <a:r>
              <a:rPr lang="pl-PL" dirty="0" err="1">
                <a:solidFill>
                  <a:srgbClr val="7F7F7F"/>
                </a:solidFill>
              </a:rPr>
              <a:t>main</a:t>
            </a:r>
            <a:r>
              <a:rPr lang="pl-PL" dirty="0">
                <a:solidFill>
                  <a:srgbClr val="7F7F7F"/>
                </a:solidFill>
              </a:rPr>
              <a:t>="</a:t>
            </a:r>
            <a:r>
              <a:rPr lang="pl-PL" dirty="0" err="1">
                <a:solidFill>
                  <a:srgbClr val="7F7F7F"/>
                </a:solidFill>
              </a:rPr>
              <a:t>PacBio</a:t>
            </a:r>
            <a:r>
              <a:rPr lang="pl-PL" dirty="0">
                <a:solidFill>
                  <a:srgbClr val="7F7F7F"/>
                </a:solidFill>
              </a:rPr>
              <a:t>", </a:t>
            </a:r>
            <a:r>
              <a:rPr lang="pl-PL" dirty="0" err="1">
                <a:solidFill>
                  <a:srgbClr val="7F7F7F"/>
                </a:solidFill>
              </a:rPr>
              <a:t>xlab</a:t>
            </a:r>
            <a:r>
              <a:rPr lang="pl-PL" dirty="0">
                <a:solidFill>
                  <a:srgbClr val="7F7F7F"/>
                </a:solidFill>
              </a:rPr>
              <a:t>="</a:t>
            </a:r>
            <a:r>
              <a:rPr lang="pl-PL" dirty="0" err="1">
                <a:solidFill>
                  <a:srgbClr val="7F7F7F"/>
                </a:solidFill>
              </a:rPr>
              <a:t>Pos</a:t>
            </a:r>
            <a:r>
              <a:rPr lang="pl-PL" dirty="0">
                <a:solidFill>
                  <a:srgbClr val="7F7F7F"/>
                </a:solidFill>
              </a:rPr>
              <a:t> on </a:t>
            </a:r>
            <a:r>
              <a:rPr lang="pl-PL" dirty="0" err="1">
                <a:solidFill>
                  <a:srgbClr val="7F7F7F"/>
                </a:solidFill>
              </a:rPr>
              <a:t>read</a:t>
            </a:r>
            <a:r>
              <a:rPr lang="pl-PL" dirty="0">
                <a:solidFill>
                  <a:srgbClr val="7F7F7F"/>
                </a:solidFill>
              </a:rPr>
              <a:t>", </a:t>
            </a:r>
            <a:r>
              <a:rPr lang="pl-PL" dirty="0" err="1">
                <a:solidFill>
                  <a:srgbClr val="7F7F7F"/>
                </a:solidFill>
              </a:rPr>
              <a:t>ylab</a:t>
            </a:r>
            <a:r>
              <a:rPr lang="pl-PL" dirty="0">
                <a:solidFill>
                  <a:srgbClr val="7F7F7F"/>
                </a:solidFill>
              </a:rPr>
              <a:t>="</a:t>
            </a:r>
            <a:r>
              <a:rPr lang="pl-PL" dirty="0" err="1">
                <a:solidFill>
                  <a:srgbClr val="7F7F7F"/>
                </a:solidFill>
              </a:rPr>
              <a:t>Quality</a:t>
            </a:r>
            <a:r>
              <a:rPr lang="pl-PL" dirty="0">
                <a:solidFill>
                  <a:srgbClr val="7F7F7F"/>
                </a:solidFill>
              </a:rPr>
              <a:t>", </a:t>
            </a:r>
            <a:r>
              <a:rPr lang="pl-PL" dirty="0" err="1">
                <a:solidFill>
                  <a:srgbClr val="7F7F7F"/>
                </a:solidFill>
              </a:rPr>
              <a:t>ylim</a:t>
            </a:r>
            <a:r>
              <a:rPr lang="pl-PL" dirty="0">
                <a:solidFill>
                  <a:srgbClr val="7F7F7F"/>
                </a:solidFill>
              </a:rPr>
              <a:t>=c(0, 41))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3197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 plotting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969076"/>
            <a:ext cx="8661400" cy="286962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qual.plot</a:t>
            </a:r>
            <a:r>
              <a:rPr lang="en-US" dirty="0"/>
              <a:t> &lt;- function(</a:t>
            </a:r>
            <a:r>
              <a:rPr lang="en-US" dirty="0" err="1"/>
              <a:t>qual.data</a:t>
            </a:r>
            <a:r>
              <a:rPr lang="en-US" dirty="0"/>
              <a:t>, label="") {</a:t>
            </a:r>
          </a:p>
          <a:p>
            <a:pPr marL="0" indent="0">
              <a:buNone/>
            </a:pPr>
            <a:r>
              <a:rPr lang="en-US" dirty="0"/>
              <a:t>  ### plot quality scores against base positions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qual.vals</a:t>
            </a:r>
            <a:r>
              <a:rPr lang="en-US" dirty="0"/>
              <a:t> &lt;- </a:t>
            </a:r>
            <a:r>
              <a:rPr lang="en-US" dirty="0" err="1"/>
              <a:t>as.numeric</a:t>
            </a:r>
            <a:r>
              <a:rPr lang="en-US" dirty="0"/>
              <a:t>(</a:t>
            </a:r>
            <a:r>
              <a:rPr lang="en-US" dirty="0" err="1"/>
              <a:t>charToRaw</a:t>
            </a:r>
            <a:r>
              <a:rPr lang="en-US" dirty="0"/>
              <a:t>(</a:t>
            </a:r>
            <a:r>
              <a:rPr lang="en-US" dirty="0" err="1"/>
              <a:t>as.character</a:t>
            </a:r>
            <a:r>
              <a:rPr lang="en-US" dirty="0"/>
              <a:t>(</a:t>
            </a:r>
            <a:r>
              <a:rPr lang="en-US" dirty="0" err="1"/>
              <a:t>qual.data</a:t>
            </a:r>
            <a:r>
              <a:rPr lang="en-US" dirty="0"/>
              <a:t>))) - 33</a:t>
            </a:r>
          </a:p>
          <a:p>
            <a:pPr marL="0" indent="0">
              <a:buNone/>
            </a:pPr>
            <a:r>
              <a:rPr lang="en-US" dirty="0"/>
              <a:t>  plot(1:length(</a:t>
            </a:r>
            <a:r>
              <a:rPr lang="en-US" dirty="0" err="1"/>
              <a:t>qual.vals</a:t>
            </a:r>
            <a:r>
              <a:rPr lang="en-US" dirty="0"/>
              <a:t>), </a:t>
            </a:r>
            <a:r>
              <a:rPr lang="en-US" dirty="0" err="1"/>
              <a:t>qual.vals</a:t>
            </a:r>
            <a:r>
              <a:rPr lang="en-US" dirty="0"/>
              <a:t>, </a:t>
            </a:r>
            <a:r>
              <a:rPr lang="en-US" dirty="0" err="1"/>
              <a:t>pch</a:t>
            </a:r>
            <a:r>
              <a:rPr lang="en-US" dirty="0"/>
              <a:t>=19, </a:t>
            </a:r>
            <a:r>
              <a:rPr lang="en-US" dirty="0" err="1"/>
              <a:t>cex</a:t>
            </a:r>
            <a:r>
              <a:rPr lang="en-US" dirty="0"/>
              <a:t>=0.2, main=label,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xlab</a:t>
            </a:r>
            <a:r>
              <a:rPr lang="en-US" dirty="0"/>
              <a:t>="</a:t>
            </a:r>
            <a:r>
              <a:rPr lang="en-US" dirty="0" err="1"/>
              <a:t>Pos</a:t>
            </a:r>
            <a:r>
              <a:rPr lang="en-US" dirty="0"/>
              <a:t> on read", </a:t>
            </a:r>
            <a:r>
              <a:rPr lang="en-US" dirty="0" err="1"/>
              <a:t>ylab</a:t>
            </a:r>
            <a:r>
              <a:rPr lang="en-US" dirty="0"/>
              <a:t>="Quality", </a:t>
            </a:r>
            <a:r>
              <a:rPr lang="en-US" dirty="0" err="1"/>
              <a:t>ylim</a:t>
            </a:r>
            <a:r>
              <a:rPr lang="en-US" dirty="0"/>
              <a:t>=c(0, 41))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0887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Rstudio</a:t>
            </a:r>
            <a:r>
              <a:rPr lang="en-US" dirty="0"/>
              <a:t> at </a:t>
            </a:r>
            <a:r>
              <a:rPr lang="en-US" dirty="0" err="1"/>
              <a:t>Beocat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5784" y="1384872"/>
            <a:ext cx="5227807" cy="6531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err="1"/>
              <a:t>rstudio.beocat.cis.ksu.edu</a:t>
            </a:r>
            <a:endParaRPr lang="en-US" sz="3200" dirty="0"/>
          </a:p>
        </p:txBody>
      </p:sp>
      <p:pic>
        <p:nvPicPr>
          <p:cNvPr id="4" name="Picture 3" descr="Screen Shot 2015-02-04 at 9.56.3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73" y="2204940"/>
            <a:ext cx="7250228" cy="430785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F62394-7211-BB43-A292-85FCC47DD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9952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85862"/>
          </a:xfrm>
        </p:spPr>
        <p:txBody>
          <a:bodyPr>
            <a:normAutofit/>
          </a:bodyPr>
          <a:lstStyle/>
          <a:p>
            <a:r>
              <a:rPr lang="en-US" sz="3200" dirty="0"/>
              <a:t>Plot three sets of quality scores using a newly written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7376"/>
            <a:ext cx="8229600" cy="2856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### plotting</a:t>
            </a:r>
          </a:p>
          <a:p>
            <a:pPr marL="0" indent="0">
              <a:buNone/>
            </a:pPr>
            <a:r>
              <a:rPr lang="en-US" sz="2800" dirty="0"/>
              <a:t>par(</a:t>
            </a:r>
            <a:r>
              <a:rPr lang="en-US" sz="2800" dirty="0" err="1"/>
              <a:t>mfrow</a:t>
            </a:r>
            <a:r>
              <a:rPr lang="en-US" sz="2800" dirty="0"/>
              <a:t>=c(1, 3))</a:t>
            </a:r>
          </a:p>
          <a:p>
            <a:pPr marL="0" indent="0">
              <a:buNone/>
            </a:pPr>
            <a:r>
              <a:rPr lang="en-US" sz="2800" dirty="0" err="1"/>
              <a:t>qual.plot</a:t>
            </a:r>
            <a:r>
              <a:rPr lang="en-US" sz="2800" dirty="0"/>
              <a:t>(</a:t>
            </a:r>
            <a:r>
              <a:rPr lang="en-US" sz="2800" dirty="0" err="1"/>
              <a:t>qual.data</a:t>
            </a:r>
            <a:r>
              <a:rPr lang="en-US" sz="2800" dirty="0"/>
              <a:t> = </a:t>
            </a:r>
            <a:r>
              <a:rPr lang="en-US" sz="2800" dirty="0" err="1"/>
              <a:t>qual</a:t>
            </a:r>
            <a:r>
              <a:rPr lang="en-US" sz="2800" dirty="0"/>
              <a:t>[1, 2], label = "</a:t>
            </a:r>
            <a:r>
              <a:rPr lang="en-US" sz="2800" dirty="0" err="1"/>
              <a:t>Illumina</a:t>
            </a:r>
            <a:r>
              <a:rPr lang="en-US" sz="2800" dirty="0"/>
              <a:t>")</a:t>
            </a:r>
          </a:p>
          <a:p>
            <a:pPr marL="0" indent="0">
              <a:buNone/>
            </a:pPr>
            <a:r>
              <a:rPr lang="en-US" sz="2800" dirty="0" err="1"/>
              <a:t>qual.plot</a:t>
            </a:r>
            <a:r>
              <a:rPr lang="en-US" sz="2800" dirty="0"/>
              <a:t>(</a:t>
            </a:r>
            <a:r>
              <a:rPr lang="en-US" sz="2800" dirty="0" err="1"/>
              <a:t>qual.data</a:t>
            </a:r>
            <a:r>
              <a:rPr lang="en-US" sz="2800" dirty="0"/>
              <a:t> = </a:t>
            </a:r>
            <a:r>
              <a:rPr lang="en-US" sz="2800" dirty="0" err="1"/>
              <a:t>qual</a:t>
            </a:r>
            <a:r>
              <a:rPr lang="en-US" sz="2800" dirty="0"/>
              <a:t>[2, 2], label = "Proton")</a:t>
            </a:r>
          </a:p>
          <a:p>
            <a:pPr marL="0" indent="0">
              <a:buNone/>
            </a:pPr>
            <a:r>
              <a:rPr lang="en-US" sz="2800" dirty="0" err="1"/>
              <a:t>qual.plot</a:t>
            </a:r>
            <a:r>
              <a:rPr lang="en-US" sz="2800" dirty="0"/>
              <a:t>(</a:t>
            </a:r>
            <a:r>
              <a:rPr lang="en-US" sz="2800" dirty="0" err="1"/>
              <a:t>qual.data</a:t>
            </a:r>
            <a:r>
              <a:rPr lang="en-US" sz="2800" dirty="0"/>
              <a:t> = </a:t>
            </a:r>
            <a:r>
              <a:rPr lang="en-US" sz="2800" dirty="0" err="1"/>
              <a:t>qual</a:t>
            </a:r>
            <a:r>
              <a:rPr lang="en-US" sz="2800" dirty="0"/>
              <a:t>[3, 2], label = "</a:t>
            </a:r>
            <a:r>
              <a:rPr lang="en-US" sz="2800" dirty="0" err="1"/>
              <a:t>PacBio</a:t>
            </a:r>
            <a:r>
              <a:rPr lang="en-US" sz="2800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6388808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0700"/>
            <a:ext cx="9144000" cy="326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444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information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57171" y="1506835"/>
            <a:ext cx="6557539" cy="3647279"/>
          </a:xfrm>
        </p:spPr>
        <p:txBody>
          <a:bodyPr>
            <a:normAutofit/>
          </a:bodyPr>
          <a:lstStyle/>
          <a:p>
            <a:r>
              <a:rPr lang="en-US" sz="3200" dirty="0"/>
              <a:t>help(</a:t>
            </a:r>
            <a:r>
              <a:rPr lang="en-US" sz="3200" dirty="0" err="1"/>
              <a:t>nchar</a:t>
            </a:r>
            <a:r>
              <a:rPr lang="en-US" sz="3200" dirty="0"/>
              <a:t>)</a:t>
            </a:r>
          </a:p>
          <a:p>
            <a:r>
              <a:rPr lang="en-US" sz="3200" dirty="0"/>
              <a:t>?</a:t>
            </a:r>
            <a:r>
              <a:rPr lang="en-US" sz="3200" dirty="0" err="1"/>
              <a:t>nchar</a:t>
            </a:r>
            <a:endParaRPr lang="en-US" sz="3200" dirty="0"/>
          </a:p>
          <a:p>
            <a:r>
              <a:rPr lang="en-US" sz="3200" dirty="0"/>
              <a:t>??</a:t>
            </a:r>
            <a:r>
              <a:rPr lang="en-US" sz="3200" dirty="0" err="1"/>
              <a:t>colsum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>
                <a:hlinkClick r:id="rId3"/>
              </a:rPr>
              <a:t>R reference card</a:t>
            </a:r>
            <a:endParaRPr lang="en-US"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D1C506-14EE-4E42-893C-A93A77318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56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55772-5EC5-1E49-A105-80E921EE1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OpenDemand</a:t>
            </a:r>
            <a:r>
              <a:rPr lang="en-US" dirty="0"/>
              <a:t> on </a:t>
            </a:r>
            <a:r>
              <a:rPr lang="en-US" dirty="0" err="1"/>
              <a:t>Beocat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9A9F8-BB81-834F-B5C1-507E1721C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84876"/>
            <a:ext cx="8229600" cy="53197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ondemand.beocat.ksu.edu</a:t>
            </a:r>
            <a:endParaRPr lang="en-US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870D0A8-7B18-A845-96CE-D037ABB07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354" y="2316058"/>
            <a:ext cx="3670300" cy="3390900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A8E3381-698C-5B49-BD4D-8EBE95370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29" y="2376170"/>
            <a:ext cx="3619500" cy="27559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AD76862-7B6D-FB4A-A556-8146F840B1E8}"/>
              </a:ext>
            </a:extLst>
          </p:cNvPr>
          <p:cNvCxnSpPr>
            <a:cxnSpLocks/>
          </p:cNvCxnSpPr>
          <p:nvPr/>
        </p:nvCxnSpPr>
        <p:spPr>
          <a:xfrm>
            <a:off x="3251200" y="5073227"/>
            <a:ext cx="46058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2C6DFB56-E304-A645-A43B-8259E82EA9B8}"/>
              </a:ext>
            </a:extLst>
          </p:cNvPr>
          <p:cNvSpPr/>
          <p:nvPr/>
        </p:nvSpPr>
        <p:spPr>
          <a:xfrm>
            <a:off x="2995083" y="2345333"/>
            <a:ext cx="1131146" cy="46778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C14093-24B6-874F-8C80-68F6588D0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58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Rstudio</a:t>
            </a:r>
            <a:endParaRPr lang="en-US" dirty="0"/>
          </a:p>
        </p:txBody>
      </p:sp>
      <p:pic>
        <p:nvPicPr>
          <p:cNvPr id="4" name="Picture 3" descr="Screen Shot 2015-02-04 at 10.02.4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170" y="1252291"/>
            <a:ext cx="7191163" cy="529120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3859D5-CCD8-8243-8CF5-554796BCD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03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folder in the </a:t>
            </a:r>
            <a:r>
              <a:rPr lang="en-US" dirty="0" err="1"/>
              <a:t>Beocat</a:t>
            </a:r>
            <a:r>
              <a:rPr lang="en-US" dirty="0"/>
              <a:t>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6134" y="1943676"/>
            <a:ext cx="6815667" cy="2704524"/>
          </a:xfrm>
        </p:spPr>
        <p:txBody>
          <a:bodyPr/>
          <a:lstStyle/>
          <a:p>
            <a:r>
              <a:rPr lang="en-US" dirty="0"/>
              <a:t>Login </a:t>
            </a:r>
            <a:r>
              <a:rPr lang="en-US" dirty="0" err="1"/>
              <a:t>Beocat</a:t>
            </a:r>
            <a:r>
              <a:rPr lang="en-US" dirty="0"/>
              <a:t> server</a:t>
            </a:r>
          </a:p>
          <a:p>
            <a:r>
              <a:rPr lang="en-US" dirty="0"/>
              <a:t>Create a “lab03R” folder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 err="1"/>
              <a:t>mkdir</a:t>
            </a:r>
            <a:r>
              <a:rPr lang="en-US" sz="2800" dirty="0"/>
              <a:t> ~/BA21/labs/lab03R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2AAA33-A4F8-0C40-BD21-869D39501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94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84876"/>
            <a:ext cx="8229600" cy="47587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2 + 4</a:t>
            </a:r>
          </a:p>
          <a:p>
            <a:pPr marL="0" indent="0">
              <a:buNone/>
            </a:pPr>
            <a:r>
              <a:rPr lang="en-US" dirty="0"/>
              <a:t>y &lt;- 2 + 4 </a:t>
            </a:r>
          </a:p>
          <a:p>
            <a:pPr marL="0" indent="0">
              <a:buNone/>
            </a:pPr>
            <a:r>
              <a:rPr lang="en-US" dirty="0"/>
              <a:t>y</a:t>
            </a:r>
          </a:p>
          <a:p>
            <a:pPr marL="0" indent="0">
              <a:buNone/>
            </a:pPr>
            <a:r>
              <a:rPr lang="en-US" dirty="0"/>
              <a:t>Y &lt;- 2 + 4  # an example of the assignment</a:t>
            </a:r>
          </a:p>
          <a:p>
            <a:pPr marL="0" indent="0">
              <a:buNone/>
            </a:pPr>
            <a:r>
              <a:rPr lang="en-US" dirty="0"/>
              <a:t> y == Y</a:t>
            </a:r>
          </a:p>
          <a:p>
            <a:pPr marL="0" indent="0">
              <a:buNone/>
            </a:pP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# comments (#)</a:t>
            </a:r>
          </a:p>
          <a:p>
            <a:pPr marL="0" indent="0">
              <a:buNone/>
            </a:pPr>
            <a:r>
              <a:rPr lang="en-US" dirty="0"/>
              <a:t># Notes/explanation to the scripts, starting with a </a:t>
            </a:r>
            <a:r>
              <a:rPr lang="en-US" dirty="0" err="1"/>
              <a:t>hashmark</a:t>
            </a:r>
            <a:r>
              <a:rPr lang="en-US" dirty="0"/>
              <a:t> (‘#’), everything to the end of the line is a comment.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print(“hello world”)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68300D-2B66-7042-8FBE-91010305B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0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1638"/>
            <a:ext cx="8229600" cy="772987"/>
          </a:xfrm>
        </p:spPr>
        <p:txBody>
          <a:bodyPr/>
          <a:lstStyle/>
          <a:p>
            <a:r>
              <a:rPr lang="en-US" dirty="0"/>
              <a:t>Start to write R 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266" y="1825142"/>
            <a:ext cx="7018867" cy="37882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#####################################################</a:t>
            </a:r>
          </a:p>
          <a:p>
            <a:pPr marL="0" indent="0">
              <a:buNone/>
            </a:pPr>
            <a:r>
              <a:rPr lang="en-US" sz="2000" dirty="0"/>
              <a:t>### PLPTH813 - Bioinformatics Application</a:t>
            </a:r>
          </a:p>
          <a:p>
            <a:pPr marL="0" indent="0">
              <a:buNone/>
            </a:pPr>
            <a:r>
              <a:rPr lang="en-US" sz="2000" dirty="0"/>
              <a:t>### lab03 - R</a:t>
            </a:r>
          </a:p>
          <a:p>
            <a:pPr marL="0" indent="0">
              <a:buNone/>
            </a:pPr>
            <a:r>
              <a:rPr lang="en-US" sz="2000" dirty="0"/>
              <a:t>### </a:t>
            </a:r>
            <a:r>
              <a:rPr lang="en-US" sz="2000" dirty="0" err="1"/>
              <a:t>xxxxx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### 2/11/2021</a:t>
            </a:r>
          </a:p>
          <a:p>
            <a:pPr marL="0" indent="0">
              <a:buNone/>
            </a:pPr>
            <a:r>
              <a:rPr lang="en-US" sz="2000" dirty="0"/>
              <a:t>#####################################################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### setup working directory</a:t>
            </a:r>
          </a:p>
          <a:p>
            <a:pPr marL="0" indent="0">
              <a:buNone/>
            </a:pPr>
            <a:r>
              <a:rPr lang="en-US" sz="2000" dirty="0" err="1"/>
              <a:t>setwd</a:t>
            </a:r>
            <a:r>
              <a:rPr lang="en-US" sz="2000" dirty="0"/>
              <a:t>("~/BA21/labs/lab03R")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4F14-3912-CF47-A73F-54C4E4E7F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19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8795</TotalTime>
  <Words>2374</Words>
  <Application>Microsoft Macintosh PowerPoint</Application>
  <PresentationFormat>On-screen Show (4:3)</PresentationFormat>
  <Paragraphs>380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Courier</vt:lpstr>
      <vt:lpstr>Courier New</vt:lpstr>
      <vt:lpstr>Office Theme</vt:lpstr>
      <vt:lpstr>R  Bioinformatics Applications (PLPTH813)</vt:lpstr>
      <vt:lpstr>Outline</vt:lpstr>
      <vt:lpstr>Rstudio</vt:lpstr>
      <vt:lpstr>Rstudio at Beocat</vt:lpstr>
      <vt:lpstr>OpenDemand on Beocat</vt:lpstr>
      <vt:lpstr>Rstudio</vt:lpstr>
      <vt:lpstr>Create a folder in the Beocat server</vt:lpstr>
      <vt:lpstr>Simple examples</vt:lpstr>
      <vt:lpstr>Start to write R scripts</vt:lpstr>
      <vt:lpstr>vector - I</vt:lpstr>
      <vt:lpstr>vector - II</vt:lpstr>
      <vt:lpstr>Select a subset and modify a vector</vt:lpstr>
      <vt:lpstr>mode and length of a vector</vt:lpstr>
      <vt:lpstr>Can a vector contain different types of elements?</vt:lpstr>
      <vt:lpstr>factor</vt:lpstr>
      <vt:lpstr>matrix</vt:lpstr>
      <vt:lpstr>list</vt:lpstr>
      <vt:lpstr>data.frame</vt:lpstr>
      <vt:lpstr>Data import</vt:lpstr>
      <vt:lpstr>Data export</vt:lpstr>
      <vt:lpstr>Problem</vt:lpstr>
      <vt:lpstr>Package installation</vt:lpstr>
      <vt:lpstr>Scatter plot</vt:lpstr>
      <vt:lpstr>Boxplot</vt:lpstr>
      <vt:lpstr>Histogram</vt:lpstr>
      <vt:lpstr>ggplot2 - I</vt:lpstr>
      <vt:lpstr>ggplot2 - geom to control plot type</vt:lpstr>
      <vt:lpstr>String operations</vt:lpstr>
      <vt:lpstr>table</vt:lpstr>
      <vt:lpstr>Write your own function</vt:lpstr>
      <vt:lpstr>Problem</vt:lpstr>
      <vt:lpstr>Data</vt:lpstr>
      <vt:lpstr>Data importing</vt:lpstr>
      <vt:lpstr>Data checking</vt:lpstr>
      <vt:lpstr>Convert quality score to numbers</vt:lpstr>
      <vt:lpstr>Convert quality codes to quality scores</vt:lpstr>
      <vt:lpstr>Plotting</vt:lpstr>
      <vt:lpstr>Plotting three in one plot</vt:lpstr>
      <vt:lpstr>Write a plotting function</vt:lpstr>
      <vt:lpstr>Plot three sets of quality scores using a newly written function</vt:lpstr>
      <vt:lpstr>RESULT</vt:lpstr>
      <vt:lpstr>Help information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134</cp:revision>
  <dcterms:created xsi:type="dcterms:W3CDTF">2014-12-15T18:58:14Z</dcterms:created>
  <dcterms:modified xsi:type="dcterms:W3CDTF">2021-02-18T00:38:07Z</dcterms:modified>
</cp:coreProperties>
</file>