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38" r:id="rId2"/>
    <p:sldId id="345" r:id="rId3"/>
    <p:sldId id="372" r:id="rId4"/>
    <p:sldId id="373" r:id="rId5"/>
    <p:sldId id="374" r:id="rId6"/>
    <p:sldId id="376" r:id="rId7"/>
    <p:sldId id="379" r:id="rId8"/>
    <p:sldId id="384" r:id="rId9"/>
    <p:sldId id="382" r:id="rId10"/>
    <p:sldId id="383" r:id="rId11"/>
    <p:sldId id="385" r:id="rId12"/>
    <p:sldId id="392" r:id="rId13"/>
    <p:sldId id="397" r:id="rId14"/>
    <p:sldId id="398" r:id="rId15"/>
    <p:sldId id="393" r:id="rId16"/>
    <p:sldId id="399" r:id="rId17"/>
    <p:sldId id="400" r:id="rId18"/>
    <p:sldId id="401" r:id="rId19"/>
    <p:sldId id="402" r:id="rId20"/>
    <p:sldId id="394" r:id="rId21"/>
    <p:sldId id="396" r:id="rId22"/>
    <p:sldId id="389" r:id="rId23"/>
    <p:sldId id="390" r:id="rId24"/>
    <p:sldId id="391" r:id="rId25"/>
    <p:sldId id="40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8497" autoAdjust="0"/>
  </p:normalViewPr>
  <p:slideViewPr>
    <p:cSldViewPr snapToGrid="0" snapToObjects="1">
      <p:cViewPr>
        <p:scale>
          <a:sx n="200" d="100"/>
          <a:sy n="200" d="100"/>
        </p:scale>
        <p:origin x="-824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SRA metadata describes the technical aspects of sequencing experiments: the sequencing libraries, preparation techniques and data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ncbi.nlm.nih.gov/sra/?term=SRR1238718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In-class project – DE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Bioinformatics </a:t>
            </a:r>
            <a:r>
              <a:rPr lang="en-US" sz="2000" dirty="0" smtClean="0"/>
              <a:t>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4</a:t>
            </a:r>
            <a:r>
              <a:rPr lang="en-US" sz="2800" dirty="0" smtClean="0"/>
              <a:t>/25/</a:t>
            </a:r>
            <a:r>
              <a:rPr lang="en-US" sz="2800" dirty="0" smtClean="0"/>
              <a:t>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</a:t>
            </a:r>
            <a:r>
              <a:rPr lang="en-US" dirty="0" smtClean="0"/>
              <a:t>3: Run </a:t>
            </a:r>
            <a:r>
              <a:rPr lang="en-US" dirty="0" smtClean="0"/>
              <a:t>"2c</a:t>
            </a:r>
            <a:r>
              <a:rPr lang="en-US" dirty="0" smtClean="0"/>
              <a:t>-rename.sh"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8574" y="3254401"/>
            <a:ext cx="4894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2c-rename.sh</a:t>
            </a: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Trimming: generating </a:t>
            </a:r>
            <a:r>
              <a:rPr lang="en-US" sz="3200" dirty="0" err="1" smtClean="0"/>
              <a:t>qsub</a:t>
            </a:r>
            <a:r>
              <a:rPr lang="en-US" sz="3200" dirty="0" smtClean="0"/>
              <a:t> script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303867"/>
            <a:ext cx="8966200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/homes/liu3zhen/local/pipelines/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trimmomatic.qsub.pl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16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-time 12:00:00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"/homes/liu3zhen/local/pipelines/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"/homes/liu3zhen/local/jars/trimmomatic-0.36.jar"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"/homes/liu3zhen/local/pipelines/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trimmomatic_adaptDB</a:t>
            </a:r>
            <a:r>
              <a:rPr lang="en-US" sz="1200" dirty="0">
                <a:latin typeface="Courier"/>
                <a:cs typeface="Courier"/>
              </a:rPr>
              <a:t>/TruSeq3-PE.fa"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"../1-raw"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-fq1feature "_1.fastq.gz"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-fq2feature "_2.fastq.gz"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-threads 4 \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Trimming: </a:t>
            </a:r>
            <a:r>
              <a:rPr lang="en-US" sz="3200" dirty="0" err="1" smtClean="0"/>
              <a:t>qsub</a:t>
            </a:r>
            <a:r>
              <a:rPr lang="en-US" sz="3200" dirty="0" smtClean="0"/>
              <a:t> command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65250"/>
            <a:ext cx="8591550" cy="4870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</a:t>
            </a:r>
          </a:p>
          <a:p>
            <a:pPr marL="0" indent="0">
              <a:buNone/>
            </a:pPr>
            <a:r>
              <a:rPr lang="nl-NL" sz="2000" dirty="0">
                <a:latin typeface="Courier"/>
                <a:cs typeface="Courier"/>
              </a:rPr>
              <a:t>#$ -</a:t>
            </a:r>
            <a:r>
              <a:rPr lang="nl-NL" sz="2000" dirty="0" err="1">
                <a:latin typeface="Courier"/>
                <a:cs typeface="Courier"/>
              </a:rPr>
              <a:t>cwd</a:t>
            </a:r>
            <a:endParaRPr lang="nl-NL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2000" dirty="0">
                <a:latin typeface="Courier"/>
                <a:cs typeface="Courier"/>
              </a:rPr>
              <a:t>#$ -l mem=16G,h_rt=12:00:00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#$ -</a:t>
            </a:r>
            <a:r>
              <a:rPr lang="en-US" sz="2000" dirty="0" err="1">
                <a:latin typeface="Courier"/>
                <a:cs typeface="Courier"/>
              </a:rPr>
              <a:t>pe</a:t>
            </a:r>
            <a:r>
              <a:rPr lang="en-US" sz="2000" dirty="0">
                <a:latin typeface="Courier"/>
                <a:cs typeface="Courier"/>
              </a:rPr>
              <a:t> single 4</a:t>
            </a:r>
          </a:p>
          <a:p>
            <a:pPr marL="0" indent="0">
              <a:buNone/>
            </a:pPr>
            <a:r>
              <a:rPr lang="es-ES_tradnl" sz="2000" dirty="0">
                <a:latin typeface="Courier"/>
                <a:cs typeface="Courier"/>
              </a:rPr>
              <a:t>#$ -j y</a:t>
            </a:r>
          </a:p>
          <a:p>
            <a:pPr marL="0" indent="0">
              <a:buNone/>
            </a:pPr>
            <a:r>
              <a:rPr lang="es-ES_tradnl" sz="1600" dirty="0" err="1">
                <a:latin typeface="Courier"/>
                <a:cs typeface="Courier"/>
              </a:rPr>
              <a:t>bash</a:t>
            </a:r>
            <a:r>
              <a:rPr lang="es-ES_tradnl" sz="1600" dirty="0">
                <a:latin typeface="Courier"/>
                <a:cs typeface="Courier"/>
              </a:rPr>
              <a:t> /</a:t>
            </a:r>
            <a:r>
              <a:rPr lang="es-ES_tradnl" sz="1600" dirty="0" err="1">
                <a:latin typeface="Courier"/>
                <a:cs typeface="Courier"/>
              </a:rPr>
              <a:t>homes</a:t>
            </a:r>
            <a:r>
              <a:rPr lang="es-ES_tradnl" sz="1600" dirty="0">
                <a:latin typeface="Courier"/>
                <a:cs typeface="Courier"/>
              </a:rPr>
              <a:t>/liu3zhen/local/pipelines/</a:t>
            </a:r>
            <a:r>
              <a:rPr lang="es-ES_tradnl" sz="1600" dirty="0" err="1">
                <a:latin typeface="Courier"/>
                <a:cs typeface="Courier"/>
              </a:rPr>
              <a:t>trimmomatic</a:t>
            </a:r>
            <a:r>
              <a:rPr lang="es-ES_tradnl" sz="1600" dirty="0">
                <a:latin typeface="Courier"/>
                <a:cs typeface="Courier"/>
              </a:rPr>
              <a:t>/</a:t>
            </a:r>
            <a:r>
              <a:rPr lang="es-ES_tradnl" sz="1600" dirty="0" err="1" smtClean="0">
                <a:latin typeface="Courier"/>
                <a:cs typeface="Courier"/>
              </a:rPr>
              <a:t>trimmomatic.pe.sh</a:t>
            </a:r>
            <a:r>
              <a:rPr lang="es-ES_tradnl" sz="16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/</a:t>
            </a:r>
            <a:r>
              <a:rPr lang="es-ES_tradnl" sz="1600" dirty="0" err="1">
                <a:latin typeface="Courier"/>
                <a:cs typeface="Courier"/>
              </a:rPr>
              <a:t>homes</a:t>
            </a:r>
            <a:r>
              <a:rPr lang="es-ES_tradnl" sz="1600" dirty="0">
                <a:latin typeface="Courier"/>
                <a:cs typeface="Courier"/>
              </a:rPr>
              <a:t>/liu3zhen/local/</a:t>
            </a:r>
            <a:r>
              <a:rPr lang="es-ES_tradnl" sz="1600" dirty="0" err="1">
                <a:latin typeface="Courier"/>
                <a:cs typeface="Courier"/>
              </a:rPr>
              <a:t>jars</a:t>
            </a:r>
            <a:r>
              <a:rPr lang="es-ES_tradnl" sz="1600" dirty="0">
                <a:latin typeface="Courier"/>
                <a:cs typeface="Courier"/>
              </a:rPr>
              <a:t>/trimmomatic-0.36.jar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sz="1200" dirty="0" smtClean="0">
                <a:latin typeface="Courier"/>
                <a:cs typeface="Courier"/>
              </a:rPr>
              <a:t>/</a:t>
            </a:r>
            <a:r>
              <a:rPr lang="es-ES_tradnl" sz="1200" dirty="0" err="1">
                <a:latin typeface="Courier"/>
                <a:cs typeface="Courier"/>
              </a:rPr>
              <a:t>homes</a:t>
            </a:r>
            <a:r>
              <a:rPr lang="es-ES_tradnl" sz="1200" dirty="0">
                <a:latin typeface="Courier"/>
                <a:cs typeface="Courier"/>
              </a:rPr>
              <a:t>/liu3zhen/local/pipelines/</a:t>
            </a:r>
            <a:r>
              <a:rPr lang="es-ES_tradnl" sz="1200" dirty="0" err="1">
                <a:latin typeface="Courier"/>
                <a:cs typeface="Courier"/>
              </a:rPr>
              <a:t>trimmomatic</a:t>
            </a:r>
            <a:r>
              <a:rPr lang="es-ES_tradnl" sz="1200" dirty="0">
                <a:latin typeface="Courier"/>
                <a:cs typeface="Courier"/>
              </a:rPr>
              <a:t>/</a:t>
            </a:r>
            <a:r>
              <a:rPr lang="es-ES_tradnl" sz="1200" dirty="0" err="1">
                <a:latin typeface="Courier"/>
                <a:cs typeface="Courier"/>
              </a:rPr>
              <a:t>trimmomatic_adaptDB</a:t>
            </a:r>
            <a:r>
              <a:rPr lang="es-ES_tradnl" sz="1200" dirty="0">
                <a:latin typeface="Courier"/>
                <a:cs typeface="Courier"/>
              </a:rPr>
              <a:t>/TruSeq3-PE.fa</a:t>
            </a:r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.</a:t>
            </a:r>
            <a:r>
              <a:rPr lang="es-ES_tradnl" sz="1600" dirty="0">
                <a:latin typeface="Courier"/>
                <a:cs typeface="Courier"/>
              </a:rPr>
              <a:t>./1-raw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.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_1</a:t>
            </a:r>
            <a:r>
              <a:rPr lang="es-ES_tradnl" sz="1600" dirty="0">
                <a:latin typeface="Courier"/>
                <a:cs typeface="Courier"/>
              </a:rPr>
              <a:t>.</a:t>
            </a:r>
            <a:r>
              <a:rPr lang="es-ES_tradnl" sz="1600" dirty="0" smtClean="0">
                <a:latin typeface="Courier"/>
                <a:cs typeface="Courier"/>
              </a:rPr>
              <a:t>fastq.gz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_2</a:t>
            </a:r>
            <a:r>
              <a:rPr lang="es-ES_tradnl" sz="1600" dirty="0">
                <a:latin typeface="Courier"/>
                <a:cs typeface="Courier"/>
              </a:rPr>
              <a:t>.fastq.gz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4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40 \</a:t>
            </a:r>
          </a:p>
          <a:p>
            <a:pPr marL="0" indent="0">
              <a:buNone/>
            </a:pPr>
            <a:r>
              <a:rPr lang="es-ES_tradnl" sz="1600" dirty="0" smtClean="0">
                <a:latin typeface="Courier"/>
                <a:cs typeface="Courier"/>
              </a:rPr>
              <a:t>cold1_1</a:t>
            </a:r>
            <a:r>
              <a:rPr lang="es-ES_tradnl" sz="1600" dirty="0">
                <a:latin typeface="Courier"/>
                <a:cs typeface="Courier"/>
              </a:rPr>
              <a:t>.fastq.gz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III. STAR: </a:t>
            </a:r>
            <a:r>
              <a:rPr lang="en-US" sz="3200" dirty="0" err="1" smtClean="0"/>
              <a:t>qsub</a:t>
            </a:r>
            <a:r>
              <a:rPr lang="en-US" sz="3200" dirty="0" smtClean="0"/>
              <a:t> script (one sample)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734" y="1168401"/>
            <a:ext cx="6874934" cy="5215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#!/bin/bash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#$ -</a:t>
            </a:r>
            <a:r>
              <a:rPr lang="en-US" sz="1200" dirty="0" err="1">
                <a:latin typeface="Courier"/>
                <a:cs typeface="Courier"/>
              </a:rPr>
              <a:t>cwd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#$ -l 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=48G,h_rt=12:00:00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#$ -</a:t>
            </a:r>
            <a:r>
              <a:rPr lang="en-US" sz="1200" dirty="0" err="1">
                <a:latin typeface="Courier"/>
                <a:cs typeface="Courier"/>
              </a:rPr>
              <a:t>pe</a:t>
            </a:r>
            <a:r>
              <a:rPr lang="en-US" sz="1200" dirty="0">
                <a:latin typeface="Courier"/>
                <a:cs typeface="Courier"/>
              </a:rPr>
              <a:t> single 1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#$ -j y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/homes/liu3zhen/local/bin/STAR --</a:t>
            </a:r>
            <a:r>
              <a:rPr lang="en-US" sz="1200" dirty="0" err="1">
                <a:latin typeface="Courier"/>
                <a:cs typeface="Courier"/>
              </a:rPr>
              <a:t>runThreadN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genomeDir</a:t>
            </a:r>
            <a:r>
              <a:rPr lang="en-US" sz="1200" dirty="0">
                <a:latin typeface="Courier"/>
                <a:cs typeface="Courier"/>
              </a:rPr>
              <a:t> ../0-ref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readFilesIn</a:t>
            </a:r>
            <a:r>
              <a:rPr lang="en-US" sz="1200" dirty="0">
                <a:latin typeface="Courier"/>
                <a:cs typeface="Courier"/>
              </a:rPr>
              <a:t> ../2-trim/cold1.R1.pair.fq ../2-trim/cold1.R2.pair.fq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outFileNamePrefix</a:t>
            </a:r>
            <a:r>
              <a:rPr lang="en-US" sz="1200" dirty="0">
                <a:latin typeface="Courier"/>
                <a:cs typeface="Courier"/>
              </a:rPr>
              <a:t> cold1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 III. STAR: generate </a:t>
            </a:r>
            <a:r>
              <a:rPr lang="en-US" sz="2800" dirty="0" err="1" smtClean="0"/>
              <a:t>qsub</a:t>
            </a:r>
            <a:r>
              <a:rPr lang="en-US" sz="2800" dirty="0" smtClean="0"/>
              <a:t> script and submit jobs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233" y="1035050"/>
            <a:ext cx="6739467" cy="5721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=../0-ref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/homes/liu3zhen/local/pipelines/STAR/</a:t>
            </a:r>
            <a:r>
              <a:rPr lang="en-US" sz="1400" dirty="0" err="1">
                <a:latin typeface="Courier"/>
                <a:cs typeface="Courier"/>
              </a:rPr>
              <a:t>STAR.qsub.pl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mem</a:t>
            </a:r>
            <a:r>
              <a:rPr lang="en-US" sz="14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star_cmd</a:t>
            </a:r>
            <a:r>
              <a:rPr lang="en-US" sz="14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-fq1feature .R1.pair.fq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-fq2feature .R2.pair.fq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 </a:t>
            </a:r>
            <a:r>
              <a:rPr lang="en-US" sz="3200" dirty="0"/>
              <a:t>o</a:t>
            </a:r>
            <a:r>
              <a:rPr lang="en-US" sz="3200" dirty="0" smtClean="0"/>
              <a:t>utput – cold1 sample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cold1Log.final.out</a:t>
            </a:r>
            <a:endParaRPr lang="en-US" sz="3200" dirty="0"/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47933"/>
              </p:ext>
            </p:extLst>
          </p:nvPr>
        </p:nvGraphicFramePr>
        <p:xfrm>
          <a:off x="1782234" y="1815571"/>
          <a:ext cx="5380567" cy="2870200"/>
        </p:xfrm>
        <a:graphic>
          <a:graphicData uri="http://schemas.openxmlformats.org/drawingml/2006/table">
            <a:tbl>
              <a:tblPr/>
              <a:tblGrid>
                <a:gridCol w="2199355"/>
                <a:gridCol w="1060404"/>
                <a:gridCol w="1060404"/>
                <a:gridCol w="106040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N_unmapped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N_multimapping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N_noFeature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N_ambiguous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QC, 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Comparison among read counts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3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08731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/>
                <a:gridCol w="1295951"/>
                <a:gridCol w="1207157"/>
                <a:gridCol w="1207157"/>
                <a:gridCol w="1207157"/>
                <a:gridCol w="1207157"/>
                <a:gridCol w="1207157"/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6" y="4177267"/>
            <a:ext cx="772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Sequence depth (total read number) influences read counts.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0289" y="5215466"/>
            <a:ext cx="79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generate some comparable numbers among samples?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test for differential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365"/>
            <a:ext cx="8229600" cy="47942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Count data</a:t>
            </a:r>
            <a:r>
              <a:rPr lang="en-US" sz="2400" dirty="0" smtClean="0"/>
              <a:t>: Generalized Linear Model (GLM) to deal with count data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e.g., Poisson GLM </a:t>
            </a:r>
            <a:r>
              <a:rPr lang="en-US" sz="2400" dirty="0"/>
              <a:t>could handle count </a:t>
            </a:r>
            <a:r>
              <a:rPr lang="en-US" sz="2400" dirty="0" smtClean="0"/>
              <a:t>data but </a:t>
            </a:r>
            <a:r>
              <a:rPr lang="en-US" sz="2400" dirty="0" err="1" smtClean="0"/>
              <a:t>overdispersion</a:t>
            </a:r>
            <a:r>
              <a:rPr lang="en-US" sz="2400" dirty="0" smtClean="0"/>
              <a:t> exits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Dispersion issue</a:t>
            </a:r>
            <a:r>
              <a:rPr lang="en-US" sz="2400" dirty="0" smtClean="0"/>
              <a:t>: Using negative binomial GLM to incorporate dispersion into the model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Small n problem</a:t>
            </a:r>
            <a:r>
              <a:rPr lang="en-US" sz="2400" dirty="0" smtClean="0"/>
              <a:t>: a few number of replication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Borrowing information across all the genes to estimate gene-specific variation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5814482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</a:t>
            </a:r>
            <a:r>
              <a:rPr lang="en-US" sz="2400" dirty="0" smtClean="0"/>
              <a:t>2007), </a:t>
            </a:r>
            <a:r>
              <a:rPr lang="en-US" sz="2400" dirty="0" err="1"/>
              <a:t>DESeq</a:t>
            </a:r>
            <a:r>
              <a:rPr lang="en-US" sz="2400" dirty="0"/>
              <a:t> (Anders and Huber, 2010</a:t>
            </a:r>
            <a:r>
              <a:rPr lang="en-US" sz="2400" dirty="0" smtClean="0"/>
              <a:t>), </a:t>
            </a:r>
            <a:r>
              <a:rPr lang="en-US" sz="2400" dirty="0" err="1" smtClean="0"/>
              <a:t>NBPSeq</a:t>
            </a:r>
            <a:r>
              <a:rPr lang="en-US" sz="2400" dirty="0" smtClean="0"/>
              <a:t> </a:t>
            </a:r>
            <a:r>
              <a:rPr lang="en-US" sz="2400" dirty="0"/>
              <a:t>(Di et al., 2011</a:t>
            </a:r>
            <a:r>
              <a:rPr lang="en-US" sz="2400" dirty="0" smtClean="0"/>
              <a:t>), and </a:t>
            </a:r>
            <a:r>
              <a:rPr lang="en-US" sz="2400" dirty="0" err="1" smtClean="0"/>
              <a:t>QuasiSeq</a:t>
            </a:r>
            <a:r>
              <a:rPr lang="en-US" sz="2400" dirty="0" smtClean="0"/>
              <a:t> (Lund 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2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IV. DE: merge counting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59935"/>
            <a:ext cx="7619999" cy="4428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>
                <a:latin typeface="Courier"/>
                <a:cs typeface="Courier"/>
              </a:rPr>
              <a:t>setwd</a:t>
            </a:r>
            <a:r>
              <a:rPr lang="en-US" sz="1000" dirty="0">
                <a:latin typeface="Courier"/>
                <a:cs typeface="Courier"/>
              </a:rPr>
              <a:t>(</a:t>
            </a:r>
            <a:r>
              <a:rPr lang="en-US" sz="1000" dirty="0" smtClean="0">
                <a:latin typeface="Courier"/>
                <a:cs typeface="Courier"/>
              </a:rPr>
              <a:t>"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/homes/liu3zhen/teaching/BA17/in-</a:t>
            </a:r>
            <a:r>
              <a:rPr lang="en-US" sz="1000" dirty="0" err="1" smtClean="0">
                <a:solidFill>
                  <a:srgbClr val="FF0000"/>
                </a:solidFill>
                <a:latin typeface="Courier"/>
                <a:cs typeface="Courier"/>
              </a:rPr>
              <a:t>class.project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/DE/4-DE/</a:t>
            </a:r>
            <a:r>
              <a:rPr lang="en-US" sz="1000" dirty="0" smtClean="0">
                <a:latin typeface="Courier"/>
                <a:cs typeface="Courier"/>
              </a:rPr>
              <a:t>"</a:t>
            </a:r>
            <a:r>
              <a:rPr lang="en-US" sz="1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library("DESeq2")</a:t>
            </a:r>
          </a:p>
          <a:p>
            <a:pPr marL="0" indent="0">
              <a:buNone/>
            </a:pPr>
            <a:endParaRPr lang="en-US" sz="1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urier"/>
                <a:cs typeface="Courier"/>
              </a:rPr>
              <a:t>### Parameters 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- Subject to change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0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000" dirty="0">
                <a:solidFill>
                  <a:srgbClr val="FF0000"/>
                </a:solidFill>
                <a:latin typeface="Courier"/>
                <a:cs typeface="Courier"/>
              </a:rPr>
              <a:t>"/homes/liu3zhen/teaching/BA17/in-</a:t>
            </a:r>
            <a:r>
              <a:rPr lang="en-US" sz="1000" dirty="0" err="1">
                <a:solidFill>
                  <a:srgbClr val="FF0000"/>
                </a:solidFill>
                <a:latin typeface="Courier"/>
                <a:cs typeface="Courier"/>
              </a:rPr>
              <a:t>class.project</a:t>
            </a:r>
            <a:r>
              <a:rPr lang="en-US" sz="1000" dirty="0">
                <a:solidFill>
                  <a:srgbClr val="FF0000"/>
                </a:solidFill>
                <a:latin typeface="Courier"/>
                <a:cs typeface="Courier"/>
              </a:rPr>
              <a:t>/DE/3-STAR/"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suffix &lt;- "</a:t>
            </a:r>
            <a:r>
              <a:rPr lang="en-US" sz="1000" dirty="0" err="1">
                <a:latin typeface="Courier"/>
                <a:cs typeface="Courier"/>
              </a:rPr>
              <a:t>ReadsPerGene.out.tab</a:t>
            </a:r>
            <a:r>
              <a:rPr lang="en-US" sz="10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r>
              <a:rPr lang="en-US" sz="1000" dirty="0" err="1">
                <a:latin typeface="Courier"/>
                <a:cs typeface="Courier"/>
              </a:rPr>
              <a:t>count.files</a:t>
            </a:r>
            <a:r>
              <a:rPr lang="en-US" sz="1000" dirty="0">
                <a:latin typeface="Courier"/>
                <a:cs typeface="Courier"/>
              </a:rPr>
              <a:t> &lt;- </a:t>
            </a:r>
            <a:r>
              <a:rPr lang="en-US" sz="1000" dirty="0" err="1">
                <a:latin typeface="Courier"/>
                <a:cs typeface="Courier"/>
              </a:rPr>
              <a:t>dir</a:t>
            </a:r>
            <a:r>
              <a:rPr lang="en-US" sz="1000" dirty="0">
                <a:latin typeface="Courier"/>
                <a:cs typeface="Courier"/>
              </a:rPr>
              <a:t>(path = </a:t>
            </a:r>
            <a:r>
              <a:rPr lang="en-US" sz="1000" dirty="0" err="1">
                <a:latin typeface="Courier"/>
                <a:cs typeface="Courier"/>
              </a:rPr>
              <a:t>datapath</a:t>
            </a:r>
            <a:r>
              <a:rPr lang="en-US" sz="10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buNone/>
            </a:pPr>
            <a:endParaRPr lang="en-US" sz="1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"/>
                <a:cs typeface="Courier"/>
              </a:rPr>
              <a:t>### merge all counts</a:t>
            </a:r>
          </a:p>
          <a:p>
            <a:pPr marL="0" indent="0">
              <a:buNone/>
            </a:pPr>
            <a:r>
              <a:rPr lang="en-US" sz="1000" dirty="0" err="1" smtClean="0">
                <a:latin typeface="Courier"/>
                <a:cs typeface="Courier"/>
              </a:rPr>
              <a:t>allcounts</a:t>
            </a:r>
            <a:r>
              <a:rPr lang="en-US" sz="1000" dirty="0" smtClean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&lt;- </a:t>
            </a:r>
            <a:r>
              <a:rPr lang="en-US" sz="1000" dirty="0" smtClean="0">
                <a:latin typeface="Courier"/>
                <a:cs typeface="Courier"/>
              </a:rPr>
              <a:t>NULL</a:t>
            </a:r>
            <a:endParaRPr lang="en-US" sz="1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for (</a:t>
            </a:r>
            <a:r>
              <a:rPr lang="en-US" sz="1000" dirty="0" err="1">
                <a:latin typeface="Courier"/>
                <a:cs typeface="Courier"/>
              </a:rPr>
              <a:t>cf</a:t>
            </a:r>
            <a:r>
              <a:rPr lang="en-US" sz="1000" dirty="0">
                <a:latin typeface="Courier"/>
                <a:cs typeface="Courier"/>
              </a:rPr>
              <a:t> in </a:t>
            </a:r>
            <a:r>
              <a:rPr lang="en-US" sz="1000" dirty="0" err="1">
                <a:latin typeface="Courier"/>
                <a:cs typeface="Courier"/>
              </a:rPr>
              <a:t>count.files</a:t>
            </a:r>
            <a:r>
              <a:rPr lang="en-US" sz="10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counts &lt;- </a:t>
            </a:r>
            <a:r>
              <a:rPr lang="en-US" sz="1000" dirty="0" err="1">
                <a:latin typeface="Courier"/>
                <a:cs typeface="Courier"/>
              </a:rPr>
              <a:t>read.delim</a:t>
            </a:r>
            <a:r>
              <a:rPr lang="en-US" sz="1000" dirty="0">
                <a:latin typeface="Courier"/>
                <a:cs typeface="Courier"/>
              </a:rPr>
              <a:t>(paste0(</a:t>
            </a:r>
            <a:r>
              <a:rPr lang="en-US" sz="1000" dirty="0" err="1">
                <a:latin typeface="Courier"/>
                <a:cs typeface="Courier"/>
              </a:rPr>
              <a:t>datapath</a:t>
            </a:r>
            <a:r>
              <a:rPr lang="en-US" sz="1000" dirty="0">
                <a:latin typeface="Courier"/>
                <a:cs typeface="Courier"/>
              </a:rPr>
              <a:t>, "/", </a:t>
            </a:r>
            <a:r>
              <a:rPr lang="en-US" sz="1000" dirty="0" err="1">
                <a:latin typeface="Courier"/>
                <a:cs typeface="Courier"/>
              </a:rPr>
              <a:t>cf</a:t>
            </a:r>
            <a:r>
              <a:rPr lang="en-US" sz="1000" dirty="0">
                <a:latin typeface="Courier"/>
                <a:cs typeface="Courier"/>
              </a:rPr>
              <a:t>), header = F, </a:t>
            </a:r>
            <a:r>
              <a:rPr lang="en-US" sz="1000" dirty="0" err="1">
                <a:latin typeface="Courier"/>
                <a:cs typeface="Courier"/>
              </a:rPr>
              <a:t>stringsAsFactors</a:t>
            </a:r>
            <a:r>
              <a:rPr lang="en-US" sz="1000" dirty="0">
                <a:latin typeface="Courier"/>
                <a:cs typeface="Courier"/>
              </a:rPr>
              <a:t> = F, skip = 4)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base &lt;- </a:t>
            </a:r>
            <a:r>
              <a:rPr lang="en-US" sz="1000" dirty="0" err="1">
                <a:latin typeface="Courier"/>
                <a:cs typeface="Courier"/>
              </a:rPr>
              <a:t>gsub</a:t>
            </a:r>
            <a:r>
              <a:rPr lang="en-US" sz="1000" dirty="0">
                <a:latin typeface="Courier"/>
                <a:cs typeface="Courier"/>
              </a:rPr>
              <a:t>(suffix, "", </a:t>
            </a:r>
            <a:r>
              <a:rPr lang="en-US" sz="1000" dirty="0" err="1">
                <a:latin typeface="Courier"/>
                <a:cs typeface="Courier"/>
              </a:rPr>
              <a:t>cf</a:t>
            </a:r>
            <a:r>
              <a:rPr lang="en-US" sz="1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</a:t>
            </a:r>
            <a:r>
              <a:rPr lang="en-US" sz="1000" dirty="0" err="1">
                <a:latin typeface="Courier"/>
                <a:cs typeface="Courier"/>
              </a:rPr>
              <a:t>colnames</a:t>
            </a:r>
            <a:r>
              <a:rPr lang="en-US" sz="10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buNone/>
            </a:pPr>
            <a:endParaRPr lang="en-US" sz="1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### merge data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if (</a:t>
            </a:r>
            <a:r>
              <a:rPr lang="en-US" sz="1000" dirty="0" err="1">
                <a:latin typeface="Courier"/>
                <a:cs typeface="Courier"/>
              </a:rPr>
              <a:t>is.null</a:t>
            </a:r>
            <a:r>
              <a:rPr lang="en-US" sz="1000" dirty="0">
                <a:latin typeface="Courier"/>
                <a:cs typeface="Courier"/>
              </a:rPr>
              <a:t>(</a:t>
            </a:r>
            <a:r>
              <a:rPr lang="en-US" sz="1000" dirty="0" err="1">
                <a:latin typeface="Courier"/>
                <a:cs typeface="Courier"/>
              </a:rPr>
              <a:t>allcounts</a:t>
            </a:r>
            <a:r>
              <a:rPr lang="en-US" sz="10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  </a:t>
            </a:r>
            <a:r>
              <a:rPr lang="en-US" sz="1000" dirty="0" err="1">
                <a:latin typeface="Courier"/>
                <a:cs typeface="Courier"/>
              </a:rPr>
              <a:t>allcounts</a:t>
            </a:r>
            <a:r>
              <a:rPr lang="en-US" sz="1000" dirty="0">
                <a:latin typeface="Courier"/>
                <a:cs typeface="Courier"/>
              </a:rPr>
              <a:t> &lt;- counts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} else {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  </a:t>
            </a:r>
            <a:r>
              <a:rPr lang="en-US" sz="1000" dirty="0" err="1">
                <a:latin typeface="Courier"/>
                <a:cs typeface="Courier"/>
              </a:rPr>
              <a:t>allcounts</a:t>
            </a:r>
            <a:r>
              <a:rPr lang="en-US" sz="1000" dirty="0">
                <a:latin typeface="Courier"/>
                <a:cs typeface="Courier"/>
              </a:rPr>
              <a:t> &lt;- merge(</a:t>
            </a:r>
            <a:r>
              <a:rPr lang="en-US" sz="1000" dirty="0" err="1">
                <a:latin typeface="Courier"/>
                <a:cs typeface="Courier"/>
              </a:rPr>
              <a:t>allcounts</a:t>
            </a:r>
            <a:r>
              <a:rPr lang="en-US" sz="10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buNone/>
            </a:pPr>
            <a:r>
              <a:rPr lang="en-US" sz="10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Courier"/>
                <a:cs typeface="Courier"/>
              </a:rPr>
              <a:t>}</a:t>
            </a:r>
            <a:endParaRPr lang="en-US" sz="1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V. 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934" y="1159934"/>
            <a:ext cx="6402916" cy="5209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### load modules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source("/homes/liu3zhen/local/share/</a:t>
            </a:r>
            <a:r>
              <a:rPr lang="en-US" sz="1100" dirty="0" err="1">
                <a:latin typeface="Courier"/>
                <a:cs typeface="Courier"/>
              </a:rPr>
              <a:t>LiuLabScripts</a:t>
            </a:r>
            <a:r>
              <a:rPr lang="en-US" sz="11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source("/homes/liu3zhen/local/share/</a:t>
            </a:r>
            <a:r>
              <a:rPr lang="en-US" sz="1100" dirty="0" err="1">
                <a:latin typeface="Courier"/>
                <a:cs typeface="Courier"/>
              </a:rPr>
              <a:t>LiuLabScripts</a:t>
            </a:r>
            <a:r>
              <a:rPr lang="en-US" sz="1100" dirty="0">
                <a:latin typeface="Courier"/>
                <a:cs typeface="Courier"/>
              </a:rPr>
              <a:t>/</a:t>
            </a:r>
            <a:r>
              <a:rPr lang="en-US" sz="1100" dirty="0" err="1">
                <a:latin typeface="Courier"/>
                <a:cs typeface="Courier"/>
              </a:rPr>
              <a:t>DE.summary.R</a:t>
            </a:r>
            <a:r>
              <a:rPr lang="en-US" sz="11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#</a:t>
            </a:r>
            <a:r>
              <a:rPr lang="en-US" sz="1100" dirty="0">
                <a:latin typeface="Courier"/>
                <a:cs typeface="Courier"/>
              </a:rPr>
              <a:t>## DE parameters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fdr.cutoff</a:t>
            </a:r>
            <a:r>
              <a:rPr lang="en-US" sz="1100" dirty="0">
                <a:latin typeface="Courier"/>
                <a:cs typeface="Courier"/>
              </a:rPr>
              <a:t> &lt;- 0.05</a:t>
            </a:r>
          </a:p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# </a:t>
            </a:r>
            <a:r>
              <a:rPr lang="en-US" sz="1100" dirty="0">
                <a:latin typeface="Courier"/>
                <a:cs typeface="Courier"/>
              </a:rPr>
              <a:t>data reformat:</a:t>
            </a:r>
          </a:p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input </a:t>
            </a:r>
            <a:r>
              <a:rPr lang="en-US" sz="1100" dirty="0">
                <a:latin typeface="Courier"/>
                <a:cs typeface="Courier"/>
              </a:rPr>
              <a:t>&lt;- </a:t>
            </a:r>
            <a:r>
              <a:rPr lang="en-US" sz="1100" dirty="0" err="1">
                <a:latin typeface="Courier"/>
                <a:cs typeface="Courier"/>
              </a:rPr>
              <a:t>allcounts</a:t>
            </a:r>
            <a:r>
              <a:rPr lang="en-US" sz="1100" dirty="0">
                <a:latin typeface="Courier"/>
                <a:cs typeface="Courier"/>
              </a:rPr>
              <a:t>[,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1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rownames</a:t>
            </a:r>
            <a:r>
              <a:rPr lang="en-US" sz="1100" dirty="0">
                <a:latin typeface="Courier"/>
                <a:cs typeface="Courier"/>
              </a:rPr>
              <a:t>(input) &lt;- </a:t>
            </a:r>
            <a:r>
              <a:rPr lang="en-US" sz="1100" dirty="0" err="1">
                <a:latin typeface="Courier"/>
                <a:cs typeface="Courier"/>
              </a:rPr>
              <a:t>allcounts</a:t>
            </a:r>
            <a:r>
              <a:rPr lang="en-US" sz="11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DE.out</a:t>
            </a:r>
            <a:r>
              <a:rPr lang="en-US" sz="1100" dirty="0">
                <a:latin typeface="Courier"/>
                <a:cs typeface="Courier"/>
              </a:rPr>
              <a:t> &lt;- DESeq2.single.trt(</a:t>
            </a:r>
            <a:r>
              <a:rPr lang="en-US" sz="1100" dirty="0" err="1">
                <a:latin typeface="Courier"/>
                <a:cs typeface="Courier"/>
              </a:rPr>
              <a:t>input.matrix</a:t>
            </a:r>
            <a:r>
              <a:rPr lang="en-US" sz="1100" dirty="0">
                <a:latin typeface="Courier"/>
                <a:cs typeface="Courier"/>
              </a:rPr>
              <a:t> = input,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min.mean.reads</a:t>
            </a:r>
            <a:r>
              <a:rPr lang="en-US" sz="1100" dirty="0">
                <a:latin typeface="Courier"/>
                <a:cs typeface="Courier"/>
              </a:rPr>
              <a:t> = 5,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group1.col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group2.col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comparison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geneID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 err="1">
                <a:latin typeface="Courier"/>
                <a:cs typeface="Courier"/>
              </a:rPr>
              <a:t>rownames</a:t>
            </a:r>
            <a:r>
              <a:rPr lang="en-US" sz="1100" dirty="0">
                <a:latin typeface="Courier"/>
                <a:cs typeface="Courier"/>
              </a:rPr>
              <a:t>(input),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fdr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 err="1">
                <a:latin typeface="Courier"/>
                <a:cs typeface="Courier"/>
              </a:rPr>
              <a:t>fdr.cutoff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logpath</a:t>
            </a:r>
            <a:r>
              <a:rPr lang="en-US" sz="1100" dirty="0">
                <a:latin typeface="Courier"/>
                <a:cs typeface="Courier"/>
              </a:rPr>
              <a:t> = ".",</a:t>
            </a: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                            </a:t>
            </a:r>
            <a:r>
              <a:rPr lang="en-US" sz="1100" dirty="0" err="1">
                <a:latin typeface="Courier"/>
                <a:cs typeface="Courier"/>
              </a:rPr>
              <a:t>logfile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1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DE.out</a:t>
            </a:r>
            <a:r>
              <a:rPr lang="en-US" sz="1100" dirty="0">
                <a:latin typeface="Courier"/>
                <a:cs typeface="Courier"/>
              </a:rPr>
              <a:t> &lt;- </a:t>
            </a:r>
            <a:r>
              <a:rPr lang="en-US" sz="1100" dirty="0" err="1">
                <a:latin typeface="Courier"/>
                <a:cs typeface="Courier"/>
              </a:rPr>
              <a:t>data.frame</a:t>
            </a:r>
            <a:r>
              <a:rPr lang="en-US" sz="1100" dirty="0">
                <a:latin typeface="Courier"/>
                <a:cs typeface="Courier"/>
              </a:rPr>
              <a:t>(</a:t>
            </a:r>
            <a:r>
              <a:rPr lang="en-US" sz="1100" dirty="0" err="1">
                <a:latin typeface="Courier"/>
                <a:cs typeface="Courier"/>
              </a:rPr>
              <a:t>DE.out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final.out</a:t>
            </a:r>
            <a:r>
              <a:rPr lang="en-US" sz="1100" dirty="0">
                <a:latin typeface="Courier"/>
                <a:cs typeface="Courier"/>
              </a:rPr>
              <a:t> &lt;- merge(</a:t>
            </a:r>
            <a:r>
              <a:rPr lang="en-US" sz="1100" dirty="0" err="1">
                <a:latin typeface="Courier"/>
                <a:cs typeface="Courier"/>
              </a:rPr>
              <a:t>allcounts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 err="1">
                <a:latin typeface="Courier"/>
                <a:cs typeface="Courier"/>
              </a:rPr>
              <a:t>DE.out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 err="1">
                <a:latin typeface="Courier"/>
                <a:cs typeface="Courier"/>
              </a:rPr>
              <a:t>by.x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 err="1">
                <a:latin typeface="Courier"/>
                <a:cs typeface="Courier"/>
              </a:rPr>
              <a:t>by.y</a:t>
            </a:r>
            <a:r>
              <a:rPr lang="en-US" sz="1100" dirty="0"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latin typeface="Courier"/>
                <a:cs typeface="Courier"/>
              </a:rPr>
              <a:t>write.table</a:t>
            </a:r>
            <a:r>
              <a:rPr lang="en-US" sz="1100" dirty="0">
                <a:latin typeface="Courier"/>
                <a:cs typeface="Courier"/>
              </a:rPr>
              <a:t>(</a:t>
            </a:r>
            <a:r>
              <a:rPr lang="en-US" sz="1100" dirty="0" err="1">
                <a:latin typeface="Courier"/>
                <a:cs typeface="Courier"/>
              </a:rPr>
              <a:t>final.out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100" dirty="0">
                <a:latin typeface="Courier"/>
                <a:cs typeface="Courier"/>
              </a:rPr>
              <a:t>, </a:t>
            </a:r>
            <a:r>
              <a:rPr lang="en-US" sz="1100" dirty="0" err="1">
                <a:latin typeface="Courier"/>
                <a:cs typeface="Courier"/>
              </a:rPr>
              <a:t>sep</a:t>
            </a:r>
            <a:r>
              <a:rPr lang="en-US" sz="1100" dirty="0">
                <a:latin typeface="Courier"/>
                <a:cs typeface="Courier"/>
              </a:rPr>
              <a:t>="\t", quote=F, </a:t>
            </a:r>
            <a:r>
              <a:rPr lang="en-US" sz="1100" dirty="0" err="1">
                <a:latin typeface="Courier"/>
                <a:cs typeface="Courier"/>
              </a:rPr>
              <a:t>row.names</a:t>
            </a:r>
            <a:r>
              <a:rPr lang="en-US" sz="1100" dirty="0">
                <a:latin typeface="Courier"/>
                <a:cs typeface="Courier"/>
              </a:rPr>
              <a:t>=F )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VI. DE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383" y="1996018"/>
            <a:ext cx="5856817" cy="275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de.summary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DE.summary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DE.path</a:t>
            </a:r>
            <a:r>
              <a:rPr lang="en-US" sz="16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DE.files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qval.feature</a:t>
            </a:r>
            <a:r>
              <a:rPr lang="en-US" sz="1600" dirty="0">
                <a:latin typeface="Courier"/>
                <a:cs typeface="Courier"/>
              </a:rPr>
              <a:t>=".</a:t>
            </a:r>
            <a:r>
              <a:rPr lang="en-US" sz="1600" dirty="0" err="1">
                <a:latin typeface="Courier"/>
                <a:cs typeface="Courier"/>
              </a:rPr>
              <a:t>qval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log2FC.feature</a:t>
            </a:r>
            <a:r>
              <a:rPr lang="en-US" sz="1600" dirty="0">
                <a:latin typeface="Courier"/>
                <a:cs typeface="Courier"/>
              </a:rPr>
              <a:t>=".log2FC"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fdr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fdr.cutoff</a:t>
            </a:r>
            <a:r>
              <a:rPr lang="en-US" sz="16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out.path</a:t>
            </a:r>
            <a:r>
              <a:rPr lang="en-US" sz="16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out.file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turn (Three persons as a group)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76564"/>
              </p:ext>
            </p:extLst>
          </p:nvPr>
        </p:nvGraphicFramePr>
        <p:xfrm>
          <a:off x="1879600" y="1903571"/>
          <a:ext cx="4724400" cy="1760220"/>
        </p:xfrm>
        <a:graphic>
          <a:graphicData uri="http://schemas.openxmlformats.org/drawingml/2006/table">
            <a:tbl>
              <a:tblPr/>
              <a:tblGrid>
                <a:gridCol w="584200"/>
                <a:gridCol w="1054100"/>
                <a:gridCol w="838200"/>
                <a:gridCol w="14224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2800" y="458470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information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4"/>
              </a:rPr>
              <a:t>SRR1238718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 I: Data downloading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of Sequence Read Archive (SRA) </a:t>
            </a:r>
            <a:r>
              <a:rPr lang="en-US" sz="2800" dirty="0" smtClean="0"/>
              <a:t>(2007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 smtClean="0"/>
              <a:t>download (SRA toolkit)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fastq</a:t>
            </a:r>
            <a:r>
              <a:rPr lang="en-US" sz="2800" dirty="0" smtClean="0"/>
              <a:t>-</a:t>
            </a:r>
            <a:r>
              <a:rPr lang="en-US" sz="2800" dirty="0" smtClean="0"/>
              <a:t>dump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/>
          <a:lstStyle/>
          <a:p>
            <a:r>
              <a:rPr lang="en-US" dirty="0" smtClean="0"/>
              <a:t>Framework of data submission</a:t>
            </a:r>
            <a:endParaRPr lang="en-US" dirty="0"/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Metadata and sequence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Study</a:t>
            </a:r>
            <a:r>
              <a:rPr lang="en-US" sz="2400" dirty="0" smtClean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Experiment</a:t>
            </a:r>
            <a:r>
              <a:rPr lang="en-US" sz="2400" dirty="0" smtClean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Sample</a:t>
            </a:r>
            <a:r>
              <a:rPr lang="en-US" sz="2400" dirty="0" smtClean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Run</a:t>
            </a:r>
            <a:r>
              <a:rPr lang="en-US" sz="2400" dirty="0" smtClean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format conversion - </a:t>
            </a:r>
            <a:r>
              <a:rPr lang="en-US" sz="3200" dirty="0" err="1" smtClean="0"/>
              <a:t>fastq</a:t>
            </a:r>
            <a:r>
              <a:rPr lang="en-US" sz="3200" dirty="0" smtClean="0"/>
              <a:t>-dump in </a:t>
            </a:r>
            <a:r>
              <a:rPr lang="en-US" sz="3200" dirty="0" err="1" smtClean="0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614" y="1502510"/>
            <a:ext cx="7584137" cy="47712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fastq</a:t>
            </a:r>
            <a:r>
              <a:rPr lang="en-US" b="1" dirty="0" smtClean="0">
                <a:solidFill>
                  <a:srgbClr val="17375E"/>
                </a:solidFill>
              </a:rPr>
              <a:t>-dump </a:t>
            </a:r>
            <a:r>
              <a:rPr lang="en-US" dirty="0" smtClean="0"/>
              <a:t>[options] &lt;accession&gt;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#!/bin/bash</a:t>
            </a:r>
          </a:p>
          <a:p>
            <a:pPr marL="0" indent="0">
              <a:buNone/>
            </a:pPr>
            <a:r>
              <a:rPr lang="en-US" sz="2000" dirty="0" smtClean="0"/>
              <a:t>#$ -</a:t>
            </a:r>
            <a:r>
              <a:rPr lang="en-US" sz="2000" dirty="0" err="1" smtClean="0"/>
              <a:t>cwd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#$ -l </a:t>
            </a:r>
            <a:r>
              <a:rPr lang="en-US" sz="2000" dirty="0" err="1" smtClean="0"/>
              <a:t>mem</a:t>
            </a:r>
            <a:r>
              <a:rPr lang="en-US" sz="2000" dirty="0" smtClean="0"/>
              <a:t>=16G,h_rt=16:00:00</a:t>
            </a:r>
          </a:p>
          <a:p>
            <a:pPr marL="0" indent="0">
              <a:buNone/>
            </a:pPr>
            <a:r>
              <a:rPr lang="en-US" sz="2000" dirty="0" smtClean="0"/>
              <a:t>#$ -</a:t>
            </a:r>
            <a:r>
              <a:rPr lang="en-US" sz="2000" dirty="0" err="1" smtClean="0"/>
              <a:t>pe</a:t>
            </a:r>
            <a:r>
              <a:rPr lang="en-US" sz="2000" dirty="0" smtClean="0"/>
              <a:t> single 1</a:t>
            </a:r>
          </a:p>
          <a:p>
            <a:pPr marL="0" indent="0">
              <a:buNone/>
            </a:pPr>
            <a:r>
              <a:rPr lang="en-US" sz="2000" dirty="0" smtClean="0"/>
              <a:t>#$ -j y</a:t>
            </a:r>
          </a:p>
          <a:p>
            <a:pPr marL="0" indent="0">
              <a:buNone/>
            </a:pPr>
            <a:r>
              <a:rPr lang="en-US" sz="2000" dirty="0" smtClean="0"/>
              <a:t>/homes/liu3zhen/local/bin/</a:t>
            </a:r>
            <a:r>
              <a:rPr lang="en-US" sz="2000" dirty="0" err="1" smtClean="0"/>
              <a:t>fastq</a:t>
            </a:r>
            <a:r>
              <a:rPr lang="en-US" sz="2000" dirty="0" smtClean="0"/>
              <a:t>-dump \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--split-spot </a:t>
            </a:r>
            <a:r>
              <a:rPr lang="en-US" sz="2000" b="1" dirty="0" smtClean="0">
                <a:solidFill>
                  <a:srgbClr val="17375E"/>
                </a:solidFill>
              </a:rPr>
              <a:t>--split-3</a:t>
            </a:r>
            <a:r>
              <a:rPr lang="en-US" sz="2000" dirty="0" smtClean="0"/>
              <a:t> \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--</a:t>
            </a:r>
            <a:r>
              <a:rPr lang="en-US" sz="2000" dirty="0" err="1" smtClean="0"/>
              <a:t>defline-seq</a:t>
            </a:r>
            <a:r>
              <a:rPr lang="en-US" sz="2000" dirty="0" smtClean="0"/>
              <a:t> '@$</a:t>
            </a:r>
            <a:r>
              <a:rPr lang="en-US" sz="2000" dirty="0" err="1" smtClean="0"/>
              <a:t>sn</a:t>
            </a:r>
            <a:r>
              <a:rPr lang="en-US" sz="2000" dirty="0" smtClean="0"/>
              <a:t>/$</a:t>
            </a:r>
            <a:r>
              <a:rPr lang="en-US" sz="2000" dirty="0" err="1" smtClean="0"/>
              <a:t>ri</a:t>
            </a:r>
            <a:r>
              <a:rPr lang="en-US" sz="2000" dirty="0" smtClean="0"/>
              <a:t>' </a:t>
            </a:r>
            <a:r>
              <a:rPr lang="en-US" sz="2000" dirty="0" smtClean="0"/>
              <a:t>\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</a:t>
            </a:r>
            <a:r>
              <a:rPr lang="en-US" sz="2000" dirty="0" smtClean="0"/>
              <a:t>-</a:t>
            </a:r>
            <a:r>
              <a:rPr lang="en-US" sz="2000" dirty="0" err="1" smtClean="0"/>
              <a:t>defline-qual</a:t>
            </a:r>
            <a:r>
              <a:rPr lang="en-US" sz="2000" dirty="0" smtClean="0"/>
              <a:t> '+' \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--</a:t>
            </a:r>
            <a:r>
              <a:rPr lang="en-US" sz="2000" dirty="0" err="1" smtClean="0"/>
              <a:t>gzip</a:t>
            </a:r>
            <a:r>
              <a:rPr lang="en-US" sz="2000" dirty="0" smtClean="0"/>
              <a:t> -A &lt;accession&gt;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</a:t>
            </a:r>
            <a:r>
              <a:rPr lang="en-US" dirty="0" smtClean="0"/>
              <a:t>1: Prepare </a:t>
            </a:r>
            <a:r>
              <a:rPr lang="en-US" dirty="0" smtClean="0"/>
              <a:t>data</a:t>
            </a:r>
            <a:r>
              <a:rPr lang="en-US" dirty="0" smtClean="0"/>
              <a:t>: </a:t>
            </a:r>
            <a:r>
              <a:rPr lang="en-US" dirty="0" err="1" smtClean="0"/>
              <a:t>dataset.txt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60728"/>
              </p:ext>
            </p:extLst>
          </p:nvPr>
        </p:nvGraphicFramePr>
        <p:xfrm>
          <a:off x="1602317" y="3018631"/>
          <a:ext cx="5695949" cy="1689100"/>
        </p:xfrm>
        <a:graphic>
          <a:graphicData uri="http://schemas.openxmlformats.org/drawingml/2006/table">
            <a:tbl>
              <a:tblPr/>
              <a:tblGrid>
                <a:gridCol w="577655"/>
                <a:gridCol w="1020972"/>
                <a:gridCol w="846333"/>
                <a:gridCol w="913501"/>
                <a:gridCol w="1168744"/>
                <a:gridCol w="1168744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</a:t>
            </a:r>
            <a:r>
              <a:rPr lang="en-US" sz="3200" dirty="0" smtClean="0"/>
              <a:t>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</a:t>
            </a:r>
            <a:r>
              <a:rPr lang="en-US" dirty="0" smtClean="0"/>
              <a:t>2: Run "bash 1c</a:t>
            </a:r>
            <a:r>
              <a:rPr lang="en-US" dirty="0" smtClean="0"/>
              <a:t>-download.sh</a:t>
            </a:r>
            <a:r>
              <a:rPr lang="en-US" dirty="0" smtClean="0"/>
              <a:t>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91315"/>
            <a:ext cx="8686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#</a:t>
            </a:r>
            <a:r>
              <a:rPr lang="en-US" sz="1600" b="1" dirty="0"/>
              <a:t>## must check</a:t>
            </a:r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meta_file</a:t>
            </a:r>
            <a:r>
              <a:rPr lang="en-US" sz="1600" b="1" dirty="0" smtClean="0">
                <a:solidFill>
                  <a:srgbClr val="FF0000"/>
                </a:solidFill>
              </a:rPr>
              <a:t>=</a:t>
            </a:r>
            <a:r>
              <a:rPr lang="en-US" sz="1600" b="1" dirty="0" err="1" smtClean="0">
                <a:solidFill>
                  <a:srgbClr val="FF0000"/>
                </a:solidFill>
              </a:rPr>
              <a:t>dataset.txt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srr_col</a:t>
            </a:r>
            <a:r>
              <a:rPr lang="en-US" sz="1600" b="1" dirty="0" smtClean="0">
                <a:solidFill>
                  <a:srgbClr val="FF0000"/>
                </a:solidFill>
              </a:rPr>
              <a:t>=2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rename_col</a:t>
            </a:r>
            <a:r>
              <a:rPr lang="en-US" sz="1600" b="1" dirty="0" smtClean="0">
                <a:solidFill>
                  <a:srgbClr val="FF0000"/>
                </a:solidFill>
              </a:rPr>
              <a:t>=4</a:t>
            </a:r>
          </a:p>
          <a:p>
            <a:endParaRPr lang="en-US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## might need to change</a:t>
            </a:r>
          </a:p>
          <a:p>
            <a:r>
              <a:rPr lang="en-US" sz="1600" dirty="0" err="1" smtClean="0"/>
              <a:t>max_mem_size</a:t>
            </a:r>
            <a:r>
              <a:rPr lang="en-US" sz="1600" dirty="0"/>
              <a:t>=16  ### requested memory</a:t>
            </a:r>
          </a:p>
          <a:p>
            <a:r>
              <a:rPr lang="en-US" sz="1600" dirty="0" err="1"/>
              <a:t>max_time</a:t>
            </a:r>
            <a:r>
              <a:rPr lang="en-US" sz="1600" dirty="0"/>
              <a:t>=16:00:00  ### requested running time</a:t>
            </a:r>
          </a:p>
          <a:p>
            <a:r>
              <a:rPr lang="en-US" sz="1600" dirty="0" err="1"/>
              <a:t>fdpath</a:t>
            </a:r>
            <a:r>
              <a:rPr lang="en-US" sz="1600" dirty="0"/>
              <a:t>=/homes/liu3zhen/local/bin/  ### </a:t>
            </a:r>
            <a:r>
              <a:rPr lang="en-US" sz="1600" dirty="0" err="1"/>
              <a:t>fastq</a:t>
            </a:r>
            <a:r>
              <a:rPr lang="en-US" sz="1600" dirty="0"/>
              <a:t>-dump path</a:t>
            </a:r>
          </a:p>
          <a:p>
            <a:r>
              <a:rPr lang="en-US" sz="1600" dirty="0" err="1"/>
              <a:t>srr_script_path</a:t>
            </a:r>
            <a:r>
              <a:rPr lang="en-US" sz="1600" dirty="0"/>
              <a:t>=/homes/liu3zhen/local/pipelines/SRA/</a:t>
            </a:r>
          </a:p>
          <a:p>
            <a:r>
              <a:rPr lang="en-US" sz="1600" dirty="0" err="1"/>
              <a:t>rename_script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FF0000"/>
                </a:solidFill>
              </a:rPr>
              <a:t>2c-rename.sh</a:t>
            </a:r>
          </a:p>
          <a:p>
            <a:endParaRPr lang="en-US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## running</a:t>
            </a:r>
          </a:p>
          <a:p>
            <a:r>
              <a:rPr lang="en-US" sz="1600" dirty="0" err="1" smtClean="0"/>
              <a:t>perl</a:t>
            </a:r>
            <a:r>
              <a:rPr lang="en-US" sz="1600" dirty="0" smtClean="0"/>
              <a:t> </a:t>
            </a:r>
            <a:r>
              <a:rPr lang="en-US" sz="1600" dirty="0"/>
              <a:t>$</a:t>
            </a:r>
            <a:r>
              <a:rPr lang="en-US" sz="1600" dirty="0" err="1"/>
              <a:t>srr_script_path</a:t>
            </a:r>
            <a:r>
              <a:rPr lang="en-US" sz="1600" dirty="0"/>
              <a:t>/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srr.qsub.pl</a:t>
            </a:r>
            <a:r>
              <a:rPr lang="en-US" sz="1600" b="1" dirty="0"/>
              <a:t> </a:t>
            </a:r>
            <a:r>
              <a:rPr lang="en-US" sz="1600" dirty="0"/>
              <a:t>--</a:t>
            </a:r>
            <a:r>
              <a:rPr lang="en-US" sz="1600" dirty="0" err="1"/>
              <a:t>mem</a:t>
            </a:r>
            <a:r>
              <a:rPr lang="en-US" sz="1600" dirty="0"/>
              <a:t> $</a:t>
            </a:r>
            <a:r>
              <a:rPr lang="en-US" sz="1600" dirty="0" err="1" smtClean="0"/>
              <a:t>max_mem_size</a:t>
            </a:r>
            <a:r>
              <a:rPr lang="en-US" sz="1600" dirty="0" smtClean="0"/>
              <a:t> \</a:t>
            </a:r>
          </a:p>
          <a:p>
            <a:r>
              <a:rPr lang="en-US" sz="1600" dirty="0" smtClean="0"/>
              <a:t>	-</a:t>
            </a:r>
            <a:r>
              <a:rPr lang="en-US" sz="1600" dirty="0"/>
              <a:t>-time $</a:t>
            </a:r>
            <a:r>
              <a:rPr lang="en-US" sz="1600" dirty="0" err="1"/>
              <a:t>max_time</a:t>
            </a:r>
            <a:r>
              <a:rPr lang="en-US" sz="1600" dirty="0"/>
              <a:t> --list $</a:t>
            </a:r>
            <a:r>
              <a:rPr lang="en-US" sz="1600" dirty="0" err="1"/>
              <a:t>meta_file</a:t>
            </a:r>
            <a:r>
              <a:rPr lang="en-US" sz="1600" dirty="0"/>
              <a:t> --</a:t>
            </a:r>
            <a:r>
              <a:rPr lang="en-US" sz="1600" dirty="0" err="1"/>
              <a:t>srrcol</a:t>
            </a:r>
            <a:r>
              <a:rPr lang="en-US" sz="1600" dirty="0"/>
              <a:t> $</a:t>
            </a:r>
            <a:r>
              <a:rPr lang="en-US" sz="1600" dirty="0" err="1"/>
              <a:t>srr_col</a:t>
            </a:r>
            <a:r>
              <a:rPr lang="en-US" sz="1600" dirty="0"/>
              <a:t> --path $</a:t>
            </a:r>
            <a:r>
              <a:rPr lang="en-US" sz="1600" dirty="0" err="1"/>
              <a:t>fdpath</a:t>
            </a:r>
            <a:endParaRPr lang="en-US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## create a script for renaming downloaded </a:t>
            </a:r>
            <a:r>
              <a:rPr lang="en-US" sz="1600" dirty="0" smtClean="0"/>
              <a:t>files</a:t>
            </a:r>
            <a:endParaRPr lang="en-US" sz="1600" dirty="0"/>
          </a:p>
          <a:p>
            <a:r>
              <a:rPr lang="en-US" sz="1200" dirty="0"/>
              <a:t>cut $</a:t>
            </a:r>
            <a:r>
              <a:rPr lang="en-US" sz="1200" dirty="0" err="1"/>
              <a:t>meta_file</a:t>
            </a:r>
            <a:r>
              <a:rPr lang="en-US" sz="1200" dirty="0"/>
              <a:t> -f $srr_col,$</a:t>
            </a:r>
            <a:r>
              <a:rPr lang="en-US" sz="1200" dirty="0" err="1"/>
              <a:t>rename_col</a:t>
            </a:r>
            <a:r>
              <a:rPr lang="en-US" sz="1200" dirty="0"/>
              <a:t> | </a:t>
            </a:r>
            <a:r>
              <a:rPr lang="en-US" sz="1200" dirty="0" err="1"/>
              <a:t>grep</a:t>
            </a:r>
            <a:r>
              <a:rPr lang="en-US" sz="1200" dirty="0"/>
              <a:t> "^[</a:t>
            </a:r>
            <a:r>
              <a:rPr lang="en-US" sz="1200" dirty="0" smtClean="0"/>
              <a:t>EDS</a:t>
            </a:r>
            <a:r>
              <a:rPr lang="en-US" sz="1200" dirty="0"/>
              <a:t>]RR" | </a:t>
            </a:r>
            <a:r>
              <a:rPr lang="en-US" sz="1200" dirty="0" err="1"/>
              <a:t>sed</a:t>
            </a:r>
            <a:r>
              <a:rPr lang="en-US" sz="1200" dirty="0"/>
              <a:t> 's/^/rename /g' | </a:t>
            </a:r>
            <a:r>
              <a:rPr lang="en-US" sz="1200" dirty="0" err="1"/>
              <a:t>sed</a:t>
            </a:r>
            <a:r>
              <a:rPr lang="en-US" sz="1200" dirty="0"/>
              <a:t> 's/\t/ /g'| </a:t>
            </a:r>
            <a:r>
              <a:rPr lang="en-US" sz="1200" dirty="0" err="1"/>
              <a:t>sed</a:t>
            </a:r>
            <a:r>
              <a:rPr lang="en-US" sz="1200" dirty="0"/>
              <a:t> 's/$/ *</a:t>
            </a:r>
            <a:r>
              <a:rPr lang="en-US" sz="1200" dirty="0" err="1"/>
              <a:t>gz</a:t>
            </a:r>
            <a:r>
              <a:rPr lang="en-US" sz="1200" dirty="0"/>
              <a:t>/g' &gt; $</a:t>
            </a:r>
            <a:r>
              <a:rPr lang="en-US" sz="1200" dirty="0" err="1" smtClean="0"/>
              <a:t>rename_script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8927" y="6226385"/>
            <a:ext cx="740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rgbClr val="FF0000"/>
                </a:solidFill>
              </a:rPr>
              <a:t>: 1c</a:t>
            </a:r>
            <a:r>
              <a:rPr lang="en-US" dirty="0" smtClean="0">
                <a:solidFill>
                  <a:srgbClr val="FF0000"/>
                </a:solidFill>
              </a:rPr>
              <a:t>-download.sh </a:t>
            </a:r>
            <a:r>
              <a:rPr lang="en-US" dirty="0" smtClean="0">
                <a:solidFill>
                  <a:srgbClr val="FF0000"/>
                </a:solidFill>
              </a:rPr>
              <a:t>is copied from </a:t>
            </a:r>
            <a:r>
              <a:rPr lang="en-US" b="1" dirty="0" smtClean="0">
                <a:solidFill>
                  <a:srgbClr val="FF0000"/>
                </a:solidFill>
              </a:rPr>
              <a:t>/homes/liu3zhen/local/pipelines/SRA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37287</TotalTime>
  <Words>1997</Words>
  <Application>Microsoft Macintosh PowerPoint</Application>
  <PresentationFormat>On-screen Show (4:3)</PresentationFormat>
  <Paragraphs>435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In-class project – DE  Bioinformatics Applications (PLPTH813)</vt:lpstr>
      <vt:lpstr>RNA-Seq procedure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Trimming: generating qsub script</vt:lpstr>
      <vt:lpstr>Part II. Trimming: qsub command</vt:lpstr>
      <vt:lpstr>RNA-Seq procedure</vt:lpstr>
      <vt:lpstr>Part III. STAR: qsub script (one sample)</vt:lpstr>
      <vt:lpstr>Part III. STAR: generate qsub script and submit jobs</vt:lpstr>
      <vt:lpstr>STAR output – cold1 sample</vt:lpstr>
      <vt:lpstr>cold1Log.final.out</vt:lpstr>
      <vt:lpstr>cold1ReadsPerGene.out.tab</vt:lpstr>
      <vt:lpstr>RNA-Seq procedure</vt:lpstr>
      <vt:lpstr>Comparison among read counts</vt:lpstr>
      <vt:lpstr>Statistical test for differential expression</vt:lpstr>
      <vt:lpstr>Part IV. DE: merge counting data</vt:lpstr>
      <vt:lpstr>Part V. DE</vt:lpstr>
      <vt:lpstr>Part VI. DE summary</vt:lpstr>
      <vt:lpstr>your turn (Three persons as a group)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310</cp:revision>
  <cp:lastPrinted>2015-04-30T14:29:06Z</cp:lastPrinted>
  <dcterms:created xsi:type="dcterms:W3CDTF">2014-05-23T20:11:37Z</dcterms:created>
  <dcterms:modified xsi:type="dcterms:W3CDTF">2017-04-25T14:28:41Z</dcterms:modified>
</cp:coreProperties>
</file>