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2" r:id="rId2"/>
    <p:sldId id="257" r:id="rId3"/>
    <p:sldId id="290" r:id="rId4"/>
    <p:sldId id="313" r:id="rId5"/>
    <p:sldId id="260" r:id="rId6"/>
    <p:sldId id="308" r:id="rId7"/>
    <p:sldId id="309" r:id="rId8"/>
    <p:sldId id="293" r:id="rId9"/>
    <p:sldId id="310" r:id="rId10"/>
    <p:sldId id="292" r:id="rId11"/>
    <p:sldId id="294" r:id="rId12"/>
    <p:sldId id="291" r:id="rId13"/>
    <p:sldId id="289" r:id="rId14"/>
    <p:sldId id="311" r:id="rId15"/>
    <p:sldId id="295" r:id="rId16"/>
    <p:sldId id="312" r:id="rId17"/>
    <p:sldId id="258" r:id="rId18"/>
    <p:sldId id="263" r:id="rId19"/>
    <p:sldId id="264" r:id="rId20"/>
    <p:sldId id="265" r:id="rId21"/>
    <p:sldId id="307" r:id="rId22"/>
    <p:sldId id="316" r:id="rId23"/>
    <p:sldId id="299" r:id="rId24"/>
    <p:sldId id="317" r:id="rId25"/>
    <p:sldId id="297" r:id="rId26"/>
    <p:sldId id="298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0"/>
    <p:restoredTop sz="95833"/>
  </p:normalViewPr>
  <p:slideViewPr>
    <p:cSldViewPr snapToGrid="0" snapToObjects="1">
      <p:cViewPr>
        <p:scale>
          <a:sx n="92" d="100"/>
          <a:sy n="92" d="100"/>
        </p:scale>
        <p:origin x="16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biohpc.swmed.edu/index.php/s/hisat2-220-Linux_x86_64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55762"/>
          </a:xfrm>
        </p:spPr>
        <p:txBody>
          <a:bodyPr>
            <a:normAutofit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14300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r>
              <a:rPr lang="en-US" sz="3200" dirty="0"/>
              <a:t>PLPTH813</a:t>
            </a:r>
          </a:p>
          <a:p>
            <a:endParaRPr lang="en-US" sz="3200" dirty="0"/>
          </a:p>
          <a:p>
            <a:r>
              <a:rPr lang="en-US" sz="3200" dirty="0"/>
              <a:t>4/15/2021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6" y="1236022"/>
            <a:ext cx="7351568" cy="21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6" y="3976252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6" y="3816924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1AD0-E1E8-ED4A-BA01-23F8FA6D884F}"/>
              </a:ext>
            </a:extLst>
          </p:cNvPr>
          <p:cNvSpPr txBox="1"/>
          <p:nvPr/>
        </p:nvSpPr>
        <p:spPr>
          <a:xfrm>
            <a:off x="601642" y="39762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E81C-14E4-D042-87AD-C9198D74B107}"/>
              </a:ext>
            </a:extLst>
          </p:cNvPr>
          <p:cNvSpPr txBox="1"/>
          <p:nvPr/>
        </p:nvSpPr>
        <p:spPr>
          <a:xfrm>
            <a:off x="7536222" y="397625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748171" y="35330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3" y="367498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3260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3" y="367498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326013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E5259-67B8-D04B-A52F-107D4F316169}"/>
              </a:ext>
            </a:extLst>
          </p:cNvPr>
          <p:cNvCxnSpPr/>
          <p:nvPr/>
        </p:nvCxnSpPr>
        <p:spPr>
          <a:xfrm>
            <a:off x="831276" y="5167742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703A5-AD85-4C47-8B42-333CBF978304}"/>
              </a:ext>
            </a:extLst>
          </p:cNvPr>
          <p:cNvSpPr/>
          <p:nvPr/>
        </p:nvSpPr>
        <p:spPr>
          <a:xfrm>
            <a:off x="2842346" y="5008414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AE580-B14A-EE4B-AD79-CF0A3C21ADE7}"/>
              </a:ext>
            </a:extLst>
          </p:cNvPr>
          <p:cNvSpPr txBox="1"/>
          <p:nvPr/>
        </p:nvSpPr>
        <p:spPr>
          <a:xfrm>
            <a:off x="615492" y="5167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15E70-F78B-BA4A-A166-A20187B8F9E9}"/>
              </a:ext>
            </a:extLst>
          </p:cNvPr>
          <p:cNvSpPr txBox="1"/>
          <p:nvPr/>
        </p:nvSpPr>
        <p:spPr>
          <a:xfrm>
            <a:off x="7550072" y="51677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6EE0BC-1136-BD49-AE3D-BB881AAF9A2C}"/>
              </a:ext>
            </a:extLst>
          </p:cNvPr>
          <p:cNvSpPr txBox="1"/>
          <p:nvPr/>
        </p:nvSpPr>
        <p:spPr>
          <a:xfrm>
            <a:off x="3762021" y="4724532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A9CD3-1A71-1D41-9374-1E5FD0FBD823}"/>
              </a:ext>
            </a:extLst>
          </p:cNvPr>
          <p:cNvCxnSpPr>
            <a:cxnSpLocks/>
          </p:cNvCxnSpPr>
          <p:nvPr/>
        </p:nvCxnSpPr>
        <p:spPr>
          <a:xfrm>
            <a:off x="2842346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9441CF-181B-4440-AA21-6D6E2CB62CDD}"/>
              </a:ext>
            </a:extLst>
          </p:cNvPr>
          <p:cNvCxnSpPr>
            <a:cxnSpLocks/>
          </p:cNvCxnSpPr>
          <p:nvPr/>
        </p:nvCxnSpPr>
        <p:spPr>
          <a:xfrm>
            <a:off x="1304493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8B1D8-984B-764D-A64F-D5706E52C9F1}"/>
              </a:ext>
            </a:extLst>
          </p:cNvPr>
          <p:cNvCxnSpPr/>
          <p:nvPr/>
        </p:nvCxnSpPr>
        <p:spPr>
          <a:xfrm>
            <a:off x="1304493" y="486647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053EB2-F3A4-4144-BA57-68AFC4E4FF1E}"/>
              </a:ext>
            </a:extLst>
          </p:cNvPr>
          <p:cNvSpPr txBox="1"/>
          <p:nvPr/>
        </p:nvSpPr>
        <p:spPr>
          <a:xfrm>
            <a:off x="1880919" y="44516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2BCBDB-7AFA-2D42-929A-72FC7E30341D}"/>
              </a:ext>
            </a:extLst>
          </p:cNvPr>
          <p:cNvCxnSpPr>
            <a:cxnSpLocks/>
          </p:cNvCxnSpPr>
          <p:nvPr/>
        </p:nvCxnSpPr>
        <p:spPr>
          <a:xfrm>
            <a:off x="6596926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B631A-55AB-E541-A443-3387C2BAD9D4}"/>
              </a:ext>
            </a:extLst>
          </p:cNvPr>
          <p:cNvCxnSpPr>
            <a:cxnSpLocks/>
          </p:cNvCxnSpPr>
          <p:nvPr/>
        </p:nvCxnSpPr>
        <p:spPr>
          <a:xfrm>
            <a:off x="5059073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06727-B067-8F47-8335-688F0F0D776E}"/>
              </a:ext>
            </a:extLst>
          </p:cNvPr>
          <p:cNvCxnSpPr/>
          <p:nvPr/>
        </p:nvCxnSpPr>
        <p:spPr>
          <a:xfrm>
            <a:off x="5059073" y="486647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B38A66-8291-A34E-9A70-6A107C9F4533}"/>
              </a:ext>
            </a:extLst>
          </p:cNvPr>
          <p:cNvSpPr txBox="1"/>
          <p:nvPr/>
        </p:nvSpPr>
        <p:spPr>
          <a:xfrm>
            <a:off x="5635499" y="445162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7" y="6234546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7" y="6075218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62345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623454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5791336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55184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551842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7698" y="568054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88821" y="459546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82075" y="46414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690295"/>
            <a:ext cx="7988877" cy="9648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1026967" y="1182231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1001792" y="5321826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09" y="491836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2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8067675" cy="159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1345796" y="2930053"/>
            <a:ext cx="645240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34239" y="4130382"/>
            <a:ext cx="773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600" dirty="0">
                <a:latin typeface="+mj-lt"/>
              </a:rPr>
              <a:t>CCCCCCCCCCCCCCCCCCCC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ref	0	20	a1	0.5	+</a:t>
            </a:r>
          </a:p>
          <a:p>
            <a:r>
              <a:rPr lang="en-US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4662487" y="5167617"/>
            <a:ext cx="4206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3319356" y="5592320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086" y="1367641"/>
            <a:ext cx="6922078" cy="4740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3" y="4623458"/>
            <a:ext cx="8612333" cy="1680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4158583"/>
            <a:ext cx="8739622" cy="168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10	100</a:t>
            </a:r>
            <a:r>
              <a:rPr lang="en-US" sz="2200" dirty="0"/>
              <a:t>	a1	.	+	chr1	10	20	a1	.	+	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200	300</a:t>
            </a:r>
            <a:r>
              <a:rPr lang="en-US" sz="2200" dirty="0"/>
              <a:t>	a2	.	+	chr1	150	250	a2	.	+	50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5838943"/>
            <a:ext cx="87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-wo: 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4005073"/>
            <a:ext cx="8905876" cy="16486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err="1">
                <a:latin typeface="Courier" pitchFamily="2" charset="0"/>
              </a:rPr>
              <a:t>bedtools</a:t>
            </a:r>
            <a:r>
              <a:rPr lang="en-US" sz="4400" dirty="0">
                <a:latin typeface="Courier" pitchFamily="2" charset="0"/>
              </a:rPr>
              <a:t> intersect -a d1.bed -b d2.bed </a:t>
            </a:r>
            <a:r>
              <a:rPr lang="en-US" sz="4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4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9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9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9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03908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88337" y="5557894"/>
            <a:ext cx="87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wao</a:t>
            </a:r>
            <a:r>
              <a:rPr lang="en-US" sz="2400" dirty="0"/>
              <a:t>: 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9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100"/>
            <a:ext cx="8058150" cy="65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70" y="4228978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1	16452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789" y="2674418"/>
            <a:ext cx="599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Interval_1		1	16452	10	-3.84</a:t>
            </a:r>
          </a:p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8696" y="4840206"/>
            <a:ext cx="232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 number</a:t>
            </a:r>
          </a:p>
          <a:p>
            <a:r>
              <a:rPr lang="en-US" sz="2400" dirty="0"/>
              <a:t>2. Coverage (</a:t>
            </a:r>
            <a:r>
              <a:rPr lang="en-US" sz="2400" dirty="0" err="1"/>
              <a:t>bp</a:t>
            </a:r>
            <a:r>
              <a:rPr lang="en-US" sz="2400" dirty="0"/>
              <a:t>)</a:t>
            </a:r>
          </a:p>
          <a:p>
            <a:r>
              <a:rPr lang="en-US" sz="2400" dirty="0"/>
              <a:t>3. Original length</a:t>
            </a:r>
          </a:p>
          <a:p>
            <a:r>
              <a:rPr lang="en-US" sz="2400" dirty="0"/>
              <a:t>5.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268504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7" y="352541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7" y="385964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1985890"/>
            <a:ext cx="9005454" cy="2194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closest -a </a:t>
            </a:r>
            <a:r>
              <a:rPr lang="en-US" sz="2400" dirty="0" err="1"/>
              <a:t>peak.bed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-io &gt; </a:t>
            </a:r>
            <a:r>
              <a:rPr lang="en-US" sz="2400" dirty="0" err="1"/>
              <a:t>peak.near.genes.bed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81" y="1839987"/>
            <a:ext cx="8510619" cy="3178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Add 500 bp up and downstream of each probe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slop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probes.bed</a:t>
            </a:r>
            <a:r>
              <a:rPr lang="en-US" sz="2400" dirty="0"/>
              <a:t> -b 500 &gt; p.500bp.bed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Get a BED file of all regions not covered by the probes (+500 bp up/down)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complement -</a:t>
            </a:r>
            <a:r>
              <a:rPr lang="en-US" sz="2400" dirty="0" err="1"/>
              <a:t>i</a:t>
            </a:r>
            <a:r>
              <a:rPr lang="en-US" sz="2400" dirty="0"/>
              <a:t> p.500bp.bed -g hg18.genome 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1958696"/>
          </a:xfrm>
        </p:spPr>
        <p:txBody>
          <a:bodyPr>
            <a:normAutofit/>
          </a:bodyPr>
          <a:lstStyle/>
          <a:p>
            <a:r>
              <a:rPr lang="en-US" sz="3200" dirty="0"/>
              <a:t>BED format</a:t>
            </a:r>
          </a:p>
          <a:p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r>
              <a:rPr lang="en-US" sz="3200" dirty="0"/>
              <a:t>Software installation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32" y="1590097"/>
            <a:ext cx="87647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#Report genes within 10kb upstream or downstream of CNVs.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CNVs.bed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Report genes within 10kb upstream or 5kb downstream of CNVs.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CNVs.bed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#Report SNPs within 5kb upstream or 1kb downstream of genes. Define upstream and downstream based on strand.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genes.bed</a:t>
            </a:r>
            <a:r>
              <a:rPr lang="en-US" sz="2400" dirty="0"/>
              <a:t> -b </a:t>
            </a:r>
            <a:r>
              <a:rPr lang="en-US" sz="2400" dirty="0" err="1"/>
              <a:t>snps.bed</a:t>
            </a:r>
            <a:r>
              <a:rPr lang="en-US" sz="2400" dirty="0"/>
              <a:t> -l 5000 -r 1000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8" y="1253331"/>
            <a:ext cx="8529205" cy="5078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r>
              <a:rPr lang="en-US" sz="2400" dirty="0"/>
              <a:t> -n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nearby (within 1kb) repetitive elements into a single entry.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r>
              <a:rPr lang="en-US" sz="2400" dirty="0"/>
              <a:t> -d 1000</a:t>
            </a:r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1958696"/>
          </a:xfrm>
        </p:spPr>
        <p:txBody>
          <a:bodyPr>
            <a:normAutofit/>
          </a:bodyPr>
          <a:lstStyle/>
          <a:p>
            <a:r>
              <a:rPr lang="en-US" sz="3200" dirty="0"/>
              <a:t>BED format</a:t>
            </a:r>
          </a:p>
          <a:p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r>
              <a:rPr lang="en-US" sz="3200" dirty="0"/>
              <a:t>Software installation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99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027454"/>
            <a:ext cx="8354291" cy="546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https://cloud.biohpc.swmed.edu/index.php/s/hisat2-220-Linux_x86_64/download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mv download hisat2-220-Linux_x86_64.zip</a:t>
            </a:r>
          </a:p>
          <a:p>
            <a:pPr marL="0" indent="0">
              <a:buNone/>
            </a:pPr>
            <a:r>
              <a:rPr lang="en-US" sz="2400" dirty="0"/>
              <a:t>unzip hisat2-220-Linux_x86_4.zip</a:t>
            </a:r>
          </a:p>
          <a:p>
            <a:pPr marL="0" indent="0">
              <a:buNone/>
            </a:pPr>
            <a:r>
              <a:rPr lang="en-US" sz="2400" dirty="0"/>
              <a:t>cd hisat2-2.2.0/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 PATH=$PATH:~/software/hisat2/hisat2-2.2.0:…</a:t>
            </a:r>
          </a:p>
          <a:p>
            <a:pPr marL="0" indent="0">
              <a:buNone/>
            </a:pPr>
            <a:r>
              <a:rPr lang="en-US" sz="2400" dirty="0"/>
              <a:t>source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hisat2</a:t>
            </a:r>
          </a:p>
          <a:p>
            <a:pPr marL="0" indent="0"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1274617"/>
            <a:ext cx="8316191" cy="53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800" dirty="0"/>
              <a:t>https://</a:t>
            </a:r>
            <a:r>
              <a:rPr lang="en-US" sz="1800" dirty="0" err="1"/>
              <a:t>sourceforge.net</a:t>
            </a:r>
            <a:r>
              <a:rPr lang="en-US" sz="1800" dirty="0"/>
              <a:t>/projects/bio-bwa/files/bwa-0.7.17.tar.bz2/download</a:t>
            </a:r>
          </a:p>
          <a:p>
            <a:pPr marL="0" indent="0">
              <a:buNone/>
            </a:pPr>
            <a:r>
              <a:rPr lang="en-US" dirty="0"/>
              <a:t>mv download bwa-0.7.17.tar.bz2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bwa-0.7.17.tar.bz2 </a:t>
            </a:r>
          </a:p>
          <a:p>
            <a:pPr marL="0" indent="0">
              <a:buNone/>
            </a:pPr>
            <a:r>
              <a:rPr lang="en-US" dirty="0"/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</a:p>
          <a:p>
            <a:pPr marL="0" indent="0">
              <a:buNone/>
            </a:pPr>
            <a:r>
              <a:rPr lang="en-US" dirty="0"/>
              <a:t># change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PATH=$PATH:~/software/bwa/bwa-0.7.17:~/software/hisat2/hisat2-2.2.0:…</a:t>
            </a:r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6" y="1450768"/>
            <a:ext cx="8376804" cy="47400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quickly installs, runs and updates packages and their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4985" cy="2330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test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257300" y="4779819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test</a:t>
            </a:r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70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247837"/>
            <a:ext cx="8661725" cy="5364242"/>
          </a:xfrm>
        </p:spPr>
        <p:txBody>
          <a:bodyPr>
            <a:noAutofit/>
          </a:bodyPr>
          <a:lstStyle/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 err="1">
                <a:latin typeface="Courier" pitchFamily="2" charset="0"/>
              </a:rPr>
              <a:t>genomecov</a:t>
            </a:r>
            <a:r>
              <a:rPr lang="en-US" sz="16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372528"/>
            <a:ext cx="8661725" cy="3906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58251" y="5485472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35" y="18747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141922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1290652"/>
            <a:ext cx="8699047" cy="47555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16527" y="244104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487507" y="159327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616527" y="5003117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1412694"/>
            <a:ext cx="7797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flank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–l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15070</TotalTime>
  <Words>2013</Words>
  <Application>Microsoft Macintosh PowerPoint</Application>
  <PresentationFormat>On-screen Show (4:3)</PresentationFormat>
  <Paragraphs>281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Open Sans</vt:lpstr>
      <vt:lpstr>var(--monospace)</vt:lpstr>
      <vt:lpstr>Arial</vt:lpstr>
      <vt:lpstr>Calibri</vt:lpstr>
      <vt:lpstr>Calibri Light</vt:lpstr>
      <vt:lpstr>Courier</vt:lpstr>
      <vt:lpstr>Office Theme</vt:lpstr>
      <vt:lpstr>BEDtools, software installation</vt:lpstr>
      <vt:lpstr>Outline</vt:lpstr>
      <vt:lpstr>BEDtools (I)</vt:lpstr>
      <vt:lpstr>BEDtools (II) - Fasta manipulation </vt:lpstr>
      <vt:lpstr>BED format (Tab-separated file) (I)</vt:lpstr>
      <vt:lpstr>BED format (II)</vt:lpstr>
      <vt:lpstr>BED format (III)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HiSat2 (example: compiled package)</vt:lpstr>
      <vt:lpstr>bwa (uncompiled package)</vt:lpstr>
      <vt:lpstr>conda</vt:lpstr>
      <vt:lpstr>conda installation</vt:lpstr>
      <vt:lpstr>Software installation via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84</cp:revision>
  <dcterms:created xsi:type="dcterms:W3CDTF">2020-12-23T05:20:35Z</dcterms:created>
  <dcterms:modified xsi:type="dcterms:W3CDTF">2021-04-15T02:38:33Z</dcterms:modified>
</cp:coreProperties>
</file>