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307" r:id="rId3"/>
    <p:sldId id="322" r:id="rId4"/>
    <p:sldId id="271" r:id="rId5"/>
    <p:sldId id="306" r:id="rId6"/>
    <p:sldId id="308" r:id="rId7"/>
    <p:sldId id="309" r:id="rId8"/>
    <p:sldId id="312" r:id="rId9"/>
    <p:sldId id="310" r:id="rId10"/>
    <p:sldId id="311" r:id="rId11"/>
    <p:sldId id="323" r:id="rId12"/>
    <p:sldId id="313" r:id="rId13"/>
    <p:sldId id="319" r:id="rId14"/>
    <p:sldId id="320" r:id="rId15"/>
    <p:sldId id="317" r:id="rId16"/>
    <p:sldId id="318" r:id="rId17"/>
    <p:sldId id="324" r:id="rId18"/>
    <p:sldId id="316" r:id="rId19"/>
    <p:sldId id="334" r:id="rId20"/>
    <p:sldId id="326" r:id="rId21"/>
    <p:sldId id="327" r:id="rId22"/>
    <p:sldId id="328" r:id="rId23"/>
    <p:sldId id="329" r:id="rId24"/>
    <p:sldId id="314" r:id="rId25"/>
    <p:sldId id="330" r:id="rId26"/>
    <p:sldId id="315" r:id="rId27"/>
    <p:sldId id="331" r:id="rId28"/>
    <p:sldId id="33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9" autoAdjust="0"/>
    <p:restoredTop sz="94753" autoAdjust="0"/>
  </p:normalViewPr>
  <p:slideViewPr>
    <p:cSldViewPr snapToGrid="0" snapToObjects="1">
      <p:cViewPr varScale="1">
        <p:scale>
          <a:sx n="101" d="100"/>
          <a:sy n="101" d="100"/>
        </p:scale>
        <p:origin x="179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6E0A8-E17C-C949-B17E-7A1A6494483A}" type="datetimeFigureOut">
              <a:rPr lang="en-US" smtClean="0"/>
              <a:t>4/14/21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B8C24-ACAE-AE41-B565-178ED93271F0}" type="slidenum">
              <a:rPr lang="en-US" smtClean="0"/>
              <a:t>‹#›</a:t>
            </a:fld>
            <a:endParaRPr lang="en-US"/>
          </a:p>
        </p:txBody>
      </p:sp>
    </p:spTree>
    <p:extLst>
      <p:ext uri="{BB962C8B-B14F-4D97-AF65-F5344CB8AC3E}">
        <p14:creationId xmlns:p14="http://schemas.microsoft.com/office/powerpoint/2010/main" val="1621180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a:t>
            </a:r>
            <a:r>
              <a:rPr lang="en-US" dirty="0" err="1"/>
              <a:t>mem</a:t>
            </a:r>
            <a:r>
              <a:rPr lang="en-US" dirty="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a:t>-l </a:t>
            </a:r>
            <a:r>
              <a:rPr lang="en-US" dirty="0" err="1"/>
              <a:t>h_rt</a:t>
            </a:r>
            <a:r>
              <a:rPr lang="en-US" dirty="0"/>
              <a:t>= tells how much runtime I need. This can be in the form of seconds, or </a:t>
            </a:r>
            <a:r>
              <a:rPr lang="en-US" dirty="0" err="1"/>
              <a:t>hours:minutes:seconds</a:t>
            </a:r>
            <a:r>
              <a:rPr lang="en-US" dirty="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a:t>-</a:t>
            </a:r>
            <a:r>
              <a:rPr lang="en-US" dirty="0" err="1"/>
              <a:t>pe</a:t>
            </a:r>
            <a:r>
              <a:rPr lang="en-US" dirty="0"/>
              <a:t> single 1 tells SGE that I need only a single core on one machine. The </a:t>
            </a:r>
            <a:r>
              <a:rPr lang="en-US" dirty="0" err="1"/>
              <a:t>AdvancedSGE</a:t>
            </a:r>
            <a:r>
              <a:rPr lang="en-US" dirty="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7</a:t>
            </a:fld>
            <a:endParaRPr lang="en-US"/>
          </a:p>
        </p:txBody>
      </p:sp>
    </p:spTree>
    <p:extLst>
      <p:ext uri="{BB962C8B-B14F-4D97-AF65-F5344CB8AC3E}">
        <p14:creationId xmlns:p14="http://schemas.microsoft.com/office/powerpoint/2010/main" val="172888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a:t>
            </a:r>
            <a:r>
              <a:rPr lang="en-US" dirty="0" err="1"/>
              <a:t>mem</a:t>
            </a:r>
            <a:r>
              <a:rPr lang="en-US" dirty="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a:t>-l </a:t>
            </a:r>
            <a:r>
              <a:rPr lang="en-US" dirty="0" err="1"/>
              <a:t>h_rt</a:t>
            </a:r>
            <a:r>
              <a:rPr lang="en-US" dirty="0"/>
              <a:t>= tells how much runtime I need. This can be in the form of seconds, or </a:t>
            </a:r>
            <a:r>
              <a:rPr lang="en-US" dirty="0" err="1"/>
              <a:t>hours:minutes:seconds</a:t>
            </a:r>
            <a:r>
              <a:rPr lang="en-US" dirty="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a:t>-</a:t>
            </a:r>
            <a:r>
              <a:rPr lang="en-US" dirty="0" err="1"/>
              <a:t>pe</a:t>
            </a:r>
            <a:r>
              <a:rPr lang="en-US" dirty="0"/>
              <a:t> single 1 tells SGE that I need only a single core on one machine. The </a:t>
            </a:r>
            <a:r>
              <a:rPr lang="en-US" dirty="0" err="1"/>
              <a:t>AdvancedSGE</a:t>
            </a:r>
            <a:r>
              <a:rPr lang="en-US" dirty="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10</a:t>
            </a:fld>
            <a:endParaRPr lang="en-US"/>
          </a:p>
        </p:txBody>
      </p:sp>
    </p:spTree>
    <p:extLst>
      <p:ext uri="{BB962C8B-B14F-4D97-AF65-F5344CB8AC3E}">
        <p14:creationId xmlns:p14="http://schemas.microsoft.com/office/powerpoint/2010/main" val="172888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4/14/21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4/14/21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4/14/21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4/14/21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4/14/21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4/14/21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4/14/21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470025"/>
          </a:xfrm>
        </p:spPr>
        <p:txBody>
          <a:bodyPr>
            <a:normAutofit/>
          </a:bodyPr>
          <a:lstStyle/>
          <a:p>
            <a:r>
              <a:rPr lang="en-US" sz="3200" dirty="0"/>
              <a:t>Genomic Assembly (lab)</a:t>
            </a:r>
            <a:br>
              <a:rPr lang="en-US" sz="3200" dirty="0"/>
            </a:br>
            <a:br>
              <a:rPr lang="en-US" sz="3200" dirty="0"/>
            </a:br>
            <a:r>
              <a:rPr lang="en-US" sz="2000" dirty="0"/>
              <a:t>Bioinformatics Applications (PLPTH813)</a:t>
            </a:r>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a:t>Sanzhen Liu</a:t>
            </a:r>
          </a:p>
          <a:p>
            <a:endParaRPr lang="en-US" sz="2800" dirty="0"/>
          </a:p>
          <a:p>
            <a:r>
              <a:rPr lang="en-US" sz="2800" dirty="0"/>
              <a:t>4/15/2021</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a:t>DH10B </a:t>
            </a:r>
            <a:r>
              <a:rPr lang="en-US" dirty="0"/>
              <a:t>assembly</a:t>
            </a:r>
            <a:br>
              <a:rPr lang="en-US" dirty="0"/>
            </a:br>
            <a:r>
              <a:rPr lang="en-US" dirty="0"/>
              <a:t>Step 2: Run SOAPdenovo2</a:t>
            </a:r>
          </a:p>
        </p:txBody>
      </p:sp>
      <p:sp>
        <p:nvSpPr>
          <p:cNvPr id="4" name="TextBox 3"/>
          <p:cNvSpPr txBox="1"/>
          <p:nvPr/>
        </p:nvSpPr>
        <p:spPr>
          <a:xfrm>
            <a:off x="162404" y="1407516"/>
            <a:ext cx="3480761" cy="523220"/>
          </a:xfrm>
          <a:prstGeom prst="rect">
            <a:avLst/>
          </a:prstGeom>
          <a:noFill/>
        </p:spPr>
        <p:txBody>
          <a:bodyPr wrap="none" rtlCol="0">
            <a:spAutoFit/>
          </a:bodyPr>
          <a:lstStyle/>
          <a:p>
            <a:r>
              <a:rPr lang="en-US" sz="2800" dirty="0"/>
              <a:t>DH10B.soapdn.sbatch </a:t>
            </a:r>
          </a:p>
        </p:txBody>
      </p:sp>
      <p:sp>
        <p:nvSpPr>
          <p:cNvPr id="5" name="TextBox 4"/>
          <p:cNvSpPr txBox="1"/>
          <p:nvPr/>
        </p:nvSpPr>
        <p:spPr>
          <a:xfrm>
            <a:off x="510269" y="2172058"/>
            <a:ext cx="8176531" cy="3785652"/>
          </a:xfrm>
          <a:prstGeom prst="rect">
            <a:avLst/>
          </a:prstGeom>
          <a:solidFill>
            <a:schemeClr val="accent3">
              <a:lumMod val="20000"/>
              <a:lumOff val="80000"/>
            </a:schemeClr>
          </a:solidFill>
        </p:spPr>
        <p:txBody>
          <a:bodyPr wrap="square" rtlCol="0">
            <a:spAutoFit/>
          </a:bodyPr>
          <a:lstStyle/>
          <a:p>
            <a:r>
              <a:rPr lang="en-US" sz="2000" dirty="0">
                <a:latin typeface="Courier"/>
                <a:cs typeface="Courier"/>
              </a:rPr>
              <a:t>#!/bin/bash -l</a:t>
            </a:r>
          </a:p>
          <a:p>
            <a:r>
              <a:rPr lang="en-US" sz="2000" dirty="0">
                <a:latin typeface="Courier"/>
                <a:cs typeface="Courier"/>
              </a:rPr>
              <a:t>#SBATCH --</a:t>
            </a:r>
            <a:r>
              <a:rPr lang="en-US" sz="2000" dirty="0" err="1">
                <a:latin typeface="Courier"/>
                <a:cs typeface="Courier"/>
              </a:rPr>
              <a:t>cpus</a:t>
            </a:r>
            <a:r>
              <a:rPr lang="en-US" sz="2000" dirty="0">
                <a:latin typeface="Courier"/>
                <a:cs typeface="Courier"/>
              </a:rPr>
              <a:t>-per-task=1</a:t>
            </a:r>
          </a:p>
          <a:p>
            <a:r>
              <a:rPr lang="en-US" sz="2000" dirty="0">
                <a:latin typeface="Courier"/>
                <a:cs typeface="Courier"/>
              </a:rPr>
              <a:t>#SBATCH --</a:t>
            </a:r>
            <a:r>
              <a:rPr lang="en-US" sz="2000" dirty="0" err="1">
                <a:latin typeface="Courier"/>
                <a:cs typeface="Courier"/>
              </a:rPr>
              <a:t>mem</a:t>
            </a:r>
            <a:r>
              <a:rPr lang="en-US" sz="2000" dirty="0">
                <a:latin typeface="Courier"/>
                <a:cs typeface="Courier"/>
              </a:rPr>
              <a:t>-per-</a:t>
            </a:r>
            <a:r>
              <a:rPr lang="en-US" sz="2000" dirty="0" err="1">
                <a:latin typeface="Courier"/>
                <a:cs typeface="Courier"/>
              </a:rPr>
              <a:t>cpu</a:t>
            </a:r>
            <a:r>
              <a:rPr lang="en-US" sz="2000" dirty="0">
                <a:latin typeface="Courier"/>
                <a:cs typeface="Courier"/>
              </a:rPr>
              <a:t>=24g</a:t>
            </a:r>
          </a:p>
          <a:p>
            <a:r>
              <a:rPr lang="en-US" sz="2000" dirty="0">
                <a:latin typeface="Courier"/>
                <a:cs typeface="Courier"/>
              </a:rPr>
              <a:t>#SBATCH --time=0-23:00:00</a:t>
            </a:r>
          </a:p>
          <a:p>
            <a:endParaRPr lang="en-US" sz="2000" dirty="0">
              <a:latin typeface="Courier"/>
              <a:cs typeface="Courier"/>
            </a:endParaRPr>
          </a:p>
          <a:p>
            <a:r>
              <a:rPr lang="en-US" sz="2000" dirty="0">
                <a:latin typeface="Courier"/>
                <a:cs typeface="Courier"/>
              </a:rPr>
              <a:t>/homes/liu3zhen/local/bin</a:t>
            </a:r>
            <a:r>
              <a:rPr lang="es-ES_tradnl" sz="2000" dirty="0">
                <a:latin typeface="Courier"/>
                <a:cs typeface="Courier"/>
              </a:rPr>
              <a:t>/SOAPdenovo-63mer </a:t>
            </a:r>
            <a:r>
              <a:rPr lang="es-ES_tradnl" sz="2000" dirty="0" err="1">
                <a:latin typeface="Courier"/>
                <a:cs typeface="Courier"/>
              </a:rPr>
              <a:t>all</a:t>
            </a:r>
            <a:r>
              <a:rPr lang="es-ES_tradnl" sz="2000" dirty="0">
                <a:latin typeface="Courier"/>
                <a:cs typeface="Courier"/>
              </a:rPr>
              <a:t> \</a:t>
            </a:r>
          </a:p>
          <a:p>
            <a:r>
              <a:rPr lang="es-ES_tradnl" sz="2000" dirty="0">
                <a:latin typeface="Courier"/>
                <a:cs typeface="Courier"/>
              </a:rPr>
              <a:t>	-s configure.DH10B.txt \</a:t>
            </a:r>
          </a:p>
          <a:p>
            <a:r>
              <a:rPr lang="es-ES_tradnl" sz="2000" dirty="0">
                <a:latin typeface="Courier"/>
                <a:cs typeface="Courier"/>
              </a:rPr>
              <a:t>	-K 31 -d 2 –R -o DH10Bkmer31 \</a:t>
            </a:r>
          </a:p>
          <a:p>
            <a:r>
              <a:rPr lang="es-ES_tradnl" sz="2000" dirty="0">
                <a:latin typeface="Courier"/>
                <a:cs typeface="Courier"/>
              </a:rPr>
              <a:t>	-p 1 -F -L 200 -b 800 -N 5000000 \</a:t>
            </a:r>
          </a:p>
          <a:p>
            <a:r>
              <a:rPr lang="es-ES_tradnl" sz="2000" dirty="0">
                <a:latin typeface="Courier"/>
                <a:cs typeface="Courier"/>
              </a:rPr>
              <a:t>	1&gt;DH10Bkmer31.log \</a:t>
            </a:r>
          </a:p>
          <a:p>
            <a:r>
              <a:rPr lang="es-ES_tradnl" sz="2000" dirty="0">
                <a:latin typeface="Courier"/>
                <a:cs typeface="Courier"/>
              </a:rPr>
              <a:t>	2&gt;DH10Bkmer31.err</a:t>
            </a:r>
            <a:endParaRPr lang="en-US" sz="2000" dirty="0">
              <a:latin typeface="Courier"/>
              <a:cs typeface="Courier"/>
            </a:endParaRPr>
          </a:p>
          <a:p>
            <a:endParaRPr lang="en-US" sz="2000" dirty="0">
              <a:latin typeface="Courier"/>
              <a:cs typeface="Courier"/>
            </a:endParaRPr>
          </a:p>
        </p:txBody>
      </p:sp>
      <p:sp>
        <p:nvSpPr>
          <p:cNvPr id="6" name="TextBox 5"/>
          <p:cNvSpPr txBox="1"/>
          <p:nvPr/>
        </p:nvSpPr>
        <p:spPr>
          <a:xfrm>
            <a:off x="457200" y="5980409"/>
            <a:ext cx="4986762" cy="461665"/>
          </a:xfrm>
          <a:prstGeom prst="rect">
            <a:avLst/>
          </a:prstGeom>
          <a:noFill/>
        </p:spPr>
        <p:txBody>
          <a:bodyPr wrap="none" rtlCol="0">
            <a:spAutoFit/>
          </a:bodyPr>
          <a:lstStyle/>
          <a:p>
            <a:r>
              <a:rPr lang="en-US" sz="2400" dirty="0" err="1">
                <a:latin typeface="Courier"/>
                <a:cs typeface="Courier"/>
              </a:rPr>
              <a:t>sbatch</a:t>
            </a:r>
            <a:r>
              <a:rPr lang="en-US" sz="2400" dirty="0">
                <a:latin typeface="Courier"/>
                <a:cs typeface="Courier"/>
              </a:rPr>
              <a:t> DH10B.soapdn.sbatch</a:t>
            </a:r>
          </a:p>
        </p:txBody>
      </p:sp>
    </p:spTree>
    <p:extLst>
      <p:ext uri="{BB962C8B-B14F-4D97-AF65-F5344CB8AC3E}">
        <p14:creationId xmlns:p14="http://schemas.microsoft.com/office/powerpoint/2010/main" val="310861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527"/>
          </a:xfrm>
        </p:spPr>
        <p:txBody>
          <a:bodyPr>
            <a:normAutofit fontScale="90000"/>
          </a:bodyPr>
          <a:lstStyle/>
          <a:p>
            <a:r>
              <a:rPr lang="en-US" dirty="0" err="1"/>
              <a:t>SOAPdenovo</a:t>
            </a:r>
            <a:r>
              <a:rPr lang="en-US" dirty="0"/>
              <a:t> guide</a:t>
            </a:r>
          </a:p>
        </p:txBody>
      </p:sp>
      <p:sp>
        <p:nvSpPr>
          <p:cNvPr id="4" name="Content Placeholder 3"/>
          <p:cNvSpPr txBox="1">
            <a:spLocks noGrp="1"/>
          </p:cNvSpPr>
          <p:nvPr>
            <p:ph idx="1"/>
          </p:nvPr>
        </p:nvSpPr>
        <p:spPr>
          <a:xfrm>
            <a:off x="4775365" y="844524"/>
            <a:ext cx="4079450" cy="338554"/>
          </a:xfrm>
          <a:prstGeom prst="rect">
            <a:avLst/>
          </a:prstGeom>
          <a:noFill/>
        </p:spPr>
        <p:txBody>
          <a:bodyPr wrap="none" rtlCol="0">
            <a:spAutoFit/>
          </a:bodyPr>
          <a:lstStyle/>
          <a:p>
            <a:pPr marL="0" indent="0">
              <a:buNone/>
            </a:pPr>
            <a:r>
              <a:rPr lang="en-US" sz="1600" dirty="0"/>
              <a:t>http://</a:t>
            </a:r>
            <a:r>
              <a:rPr lang="en-US" sz="1600" dirty="0" err="1"/>
              <a:t>soap.genomics.org.cn</a:t>
            </a:r>
            <a:r>
              <a:rPr lang="en-US" sz="1600" dirty="0"/>
              <a:t>/</a:t>
            </a:r>
            <a:r>
              <a:rPr lang="en-US" sz="1600" dirty="0" err="1"/>
              <a:t>soapdenovo.html</a:t>
            </a:r>
            <a:endParaRPr lang="en-US" sz="1600" dirty="0"/>
          </a:p>
        </p:txBody>
      </p:sp>
      <p:sp>
        <p:nvSpPr>
          <p:cNvPr id="5" name="TextBox 4"/>
          <p:cNvSpPr txBox="1"/>
          <p:nvPr/>
        </p:nvSpPr>
        <p:spPr>
          <a:xfrm>
            <a:off x="690772" y="873112"/>
            <a:ext cx="7659446" cy="5816976"/>
          </a:xfrm>
          <a:prstGeom prst="rect">
            <a:avLst/>
          </a:prstGeom>
          <a:noFill/>
        </p:spPr>
        <p:txBody>
          <a:bodyPr wrap="square" rtlCol="0">
            <a:spAutoFit/>
          </a:bodyPr>
          <a:lstStyle/>
          <a:p>
            <a:r>
              <a:rPr lang="en-US" sz="1200" dirty="0"/>
              <a:t>-s &lt;string&gt;    </a:t>
            </a:r>
            <a:r>
              <a:rPr lang="en-US" sz="1200" dirty="0" err="1"/>
              <a:t>configFile</a:t>
            </a:r>
            <a:r>
              <a:rPr lang="en-US" sz="1200" dirty="0"/>
              <a:t>: the </a:t>
            </a:r>
            <a:r>
              <a:rPr lang="en-US" sz="1200" dirty="0" err="1"/>
              <a:t>config</a:t>
            </a:r>
            <a:r>
              <a:rPr lang="en-US" sz="1200" dirty="0"/>
              <a:t> file of </a:t>
            </a:r>
            <a:r>
              <a:rPr lang="en-US" sz="1200" dirty="0" err="1"/>
              <a:t>solexa</a:t>
            </a:r>
            <a:r>
              <a:rPr lang="en-US" sz="1200" dirty="0"/>
              <a:t> reads</a:t>
            </a:r>
          </a:p>
          <a:p>
            <a:r>
              <a:rPr lang="en-US" sz="1200" dirty="0"/>
              <a:t>-o &lt;string&gt;    </a:t>
            </a:r>
            <a:r>
              <a:rPr lang="en-US" sz="1200" dirty="0" err="1"/>
              <a:t>outputGraph</a:t>
            </a:r>
            <a:r>
              <a:rPr lang="en-US" sz="1200" dirty="0"/>
              <a:t>: prefix of output graph file name</a:t>
            </a:r>
          </a:p>
          <a:p>
            <a:r>
              <a:rPr lang="en-US" sz="1200" dirty="0"/>
              <a:t>-K &lt;</a:t>
            </a:r>
            <a:r>
              <a:rPr lang="en-US" sz="1200" dirty="0" err="1"/>
              <a:t>int</a:t>
            </a:r>
            <a:r>
              <a:rPr lang="en-US" sz="1200" dirty="0"/>
              <a:t>&gt;       </a:t>
            </a:r>
            <a:r>
              <a:rPr lang="en-US" sz="1200" dirty="0" err="1"/>
              <a:t>kmer</a:t>
            </a:r>
            <a:r>
              <a:rPr lang="en-US" sz="1200" dirty="0"/>
              <a:t>(min 13, max 63/127): </a:t>
            </a:r>
            <a:r>
              <a:rPr lang="en-US" sz="1200" dirty="0" err="1"/>
              <a:t>kmer</a:t>
            </a:r>
            <a:r>
              <a:rPr lang="en-US" sz="1200" dirty="0"/>
              <a:t> size, [23]</a:t>
            </a:r>
          </a:p>
          <a:p>
            <a:r>
              <a:rPr lang="en-US" sz="1200" dirty="0"/>
              <a:t>-p &lt;</a:t>
            </a:r>
            <a:r>
              <a:rPr lang="en-US" sz="1200" dirty="0" err="1"/>
              <a:t>int</a:t>
            </a:r>
            <a:r>
              <a:rPr lang="en-US" sz="1200" dirty="0"/>
              <a:t>&gt;       </a:t>
            </a:r>
            <a:r>
              <a:rPr lang="en-US" sz="1200" dirty="0" err="1"/>
              <a:t>n_cpu</a:t>
            </a:r>
            <a:r>
              <a:rPr lang="en-US" sz="1200" dirty="0"/>
              <a:t>: number of </a:t>
            </a:r>
            <a:r>
              <a:rPr lang="en-US" sz="1200" dirty="0" err="1"/>
              <a:t>cpu</a:t>
            </a:r>
            <a:r>
              <a:rPr lang="en-US" sz="1200" dirty="0"/>
              <a:t> for use, [8]</a:t>
            </a:r>
          </a:p>
          <a:p>
            <a:r>
              <a:rPr lang="en-US" sz="1200" dirty="0"/>
              <a:t>-a &lt;</a:t>
            </a:r>
            <a:r>
              <a:rPr lang="en-US" sz="1200" dirty="0" err="1"/>
              <a:t>int</a:t>
            </a:r>
            <a:r>
              <a:rPr lang="en-US" sz="1200" dirty="0"/>
              <a:t>&gt;       </a:t>
            </a:r>
            <a:r>
              <a:rPr lang="en-US" sz="1200" dirty="0" err="1"/>
              <a:t>initMemoryAssumption</a:t>
            </a:r>
            <a:r>
              <a:rPr lang="en-US" sz="1200" dirty="0"/>
              <a:t>: memory assumption initialized to avoid further reallocation, unit G, [0]</a:t>
            </a:r>
          </a:p>
          <a:p>
            <a:r>
              <a:rPr lang="en-US" sz="1200" dirty="0"/>
              <a:t>-d &lt;</a:t>
            </a:r>
            <a:r>
              <a:rPr lang="en-US" sz="1200" dirty="0" err="1"/>
              <a:t>int</a:t>
            </a:r>
            <a:r>
              <a:rPr lang="en-US" sz="1200" dirty="0"/>
              <a:t>&gt;       </a:t>
            </a:r>
            <a:r>
              <a:rPr lang="en-US" sz="1200" dirty="0" err="1"/>
              <a:t>KmerFreqCutoff</a:t>
            </a:r>
            <a:r>
              <a:rPr lang="en-US" sz="1200" dirty="0"/>
              <a:t>: </a:t>
            </a:r>
            <a:r>
              <a:rPr lang="en-US" sz="1200" dirty="0" err="1"/>
              <a:t>kmers</a:t>
            </a:r>
            <a:r>
              <a:rPr lang="en-US" sz="1200" dirty="0"/>
              <a:t> with frequency no larger than </a:t>
            </a:r>
            <a:r>
              <a:rPr lang="en-US" sz="1200" dirty="0" err="1"/>
              <a:t>KmerFreqCutoff</a:t>
            </a:r>
            <a:r>
              <a:rPr lang="en-US" sz="1200" dirty="0"/>
              <a:t> will be deleted, [0]</a:t>
            </a:r>
          </a:p>
          <a:p>
            <a:r>
              <a:rPr lang="en-US" sz="1200" dirty="0"/>
              <a:t>-R (optional)  resolve repeats by reads, [NO]</a:t>
            </a:r>
          </a:p>
          <a:p>
            <a:r>
              <a:rPr lang="en-US" sz="1200" dirty="0"/>
              <a:t>-D &lt;</a:t>
            </a:r>
            <a:r>
              <a:rPr lang="en-US" sz="1200" dirty="0" err="1"/>
              <a:t>int</a:t>
            </a:r>
            <a:r>
              <a:rPr lang="en-US" sz="1200" dirty="0"/>
              <a:t>&gt;       </a:t>
            </a:r>
            <a:r>
              <a:rPr lang="en-US" sz="1200" dirty="0" err="1"/>
              <a:t>EdgeCovCutoff</a:t>
            </a:r>
            <a:r>
              <a:rPr lang="en-US" sz="1200" dirty="0"/>
              <a:t>: edges with coverage no larger than </a:t>
            </a:r>
            <a:r>
              <a:rPr lang="en-US" sz="1200" dirty="0" err="1"/>
              <a:t>EdgeCovCutoff</a:t>
            </a:r>
            <a:r>
              <a:rPr lang="en-US" sz="1200" dirty="0"/>
              <a:t> will be deleted, [1]</a:t>
            </a:r>
          </a:p>
          <a:p>
            <a:r>
              <a:rPr lang="en-US" sz="1200" dirty="0"/>
              <a:t>-M &lt;</a:t>
            </a:r>
            <a:r>
              <a:rPr lang="en-US" sz="1200" dirty="0" err="1"/>
              <a:t>int</a:t>
            </a:r>
            <a:r>
              <a:rPr lang="en-US" sz="1200" dirty="0"/>
              <a:t>&gt;       </a:t>
            </a:r>
            <a:r>
              <a:rPr lang="en-US" sz="1200" dirty="0" err="1"/>
              <a:t>mergeLevel</a:t>
            </a:r>
            <a:r>
              <a:rPr lang="en-US" sz="1200" dirty="0"/>
              <a:t>(min 0, max 3): the strength of merging similar sequences during </a:t>
            </a:r>
            <a:r>
              <a:rPr lang="en-US" sz="1200" dirty="0" err="1"/>
              <a:t>contiging</a:t>
            </a:r>
            <a:r>
              <a:rPr lang="en-US" sz="1200" dirty="0"/>
              <a:t>, [1]</a:t>
            </a:r>
          </a:p>
          <a:p>
            <a:r>
              <a:rPr lang="en-US" sz="1200" dirty="0"/>
              <a:t>-m &lt;</a:t>
            </a:r>
            <a:r>
              <a:rPr lang="en-US" sz="1200" dirty="0" err="1"/>
              <a:t>int</a:t>
            </a:r>
            <a:r>
              <a:rPr lang="en-US" sz="1200" dirty="0"/>
              <a:t>&gt;       max k when using multi </a:t>
            </a:r>
            <a:r>
              <a:rPr lang="en-US" sz="1200" dirty="0" err="1"/>
              <a:t>kmer</a:t>
            </a:r>
            <a:endParaRPr lang="en-US" sz="1200" dirty="0"/>
          </a:p>
          <a:p>
            <a:r>
              <a:rPr lang="en-US" sz="1200" dirty="0"/>
              <a:t>-e &lt;</a:t>
            </a:r>
            <a:r>
              <a:rPr lang="en-US" sz="1200" dirty="0" err="1"/>
              <a:t>int</a:t>
            </a:r>
            <a:r>
              <a:rPr lang="en-US" sz="1200" dirty="0"/>
              <a:t>&gt;       weight to filter arc when linearize two edges(default 0)</a:t>
            </a:r>
          </a:p>
          <a:p>
            <a:r>
              <a:rPr lang="en-US" sz="1200" dirty="0"/>
              <a:t>-r (optional)  keep available read(*.read)</a:t>
            </a:r>
          </a:p>
          <a:p>
            <a:r>
              <a:rPr lang="en-US" sz="1200" dirty="0"/>
              <a:t>-E (optional)  merge clean bubble before iterate</a:t>
            </a:r>
          </a:p>
          <a:p>
            <a:r>
              <a:rPr lang="en-US" sz="1200" dirty="0"/>
              <a:t>-f (optional)  output gap related reads in map step for using </a:t>
            </a:r>
            <a:r>
              <a:rPr lang="en-US" sz="1200" dirty="0" err="1"/>
              <a:t>SRkgf</a:t>
            </a:r>
            <a:r>
              <a:rPr lang="en-US" sz="1200" dirty="0"/>
              <a:t> to fill gap, [NO]</a:t>
            </a:r>
          </a:p>
          <a:p>
            <a:r>
              <a:rPr lang="en-US" sz="1200" dirty="0"/>
              <a:t>-k &lt;</a:t>
            </a:r>
            <a:r>
              <a:rPr lang="en-US" sz="1200" dirty="0" err="1"/>
              <a:t>int</a:t>
            </a:r>
            <a:r>
              <a:rPr lang="en-US" sz="1200" dirty="0"/>
              <a:t>&gt;       kmer_R2C(min 13, max 63): </a:t>
            </a:r>
            <a:r>
              <a:rPr lang="en-US" sz="1200" dirty="0" err="1"/>
              <a:t>kmer</a:t>
            </a:r>
            <a:r>
              <a:rPr lang="en-US" sz="1200" dirty="0"/>
              <a:t> size used for mapping read to </a:t>
            </a:r>
            <a:r>
              <a:rPr lang="en-US" sz="1200" dirty="0" err="1"/>
              <a:t>contig</a:t>
            </a:r>
            <a:r>
              <a:rPr lang="en-US" sz="1200" dirty="0"/>
              <a:t>, [K]</a:t>
            </a:r>
          </a:p>
          <a:p>
            <a:r>
              <a:rPr lang="en-US" sz="1200" dirty="0"/>
              <a:t>-F (optional)  fill gaps in scaffold, [NO]</a:t>
            </a:r>
          </a:p>
          <a:p>
            <a:r>
              <a:rPr lang="en-US" sz="1200" dirty="0"/>
              <a:t>-u (optional)  un-mask </a:t>
            </a:r>
            <a:r>
              <a:rPr lang="en-US" sz="1200" dirty="0" err="1"/>
              <a:t>contigs</a:t>
            </a:r>
            <a:r>
              <a:rPr lang="en-US" sz="1200" dirty="0"/>
              <a:t> with high/low coverage before scaffolding, [mask]</a:t>
            </a:r>
          </a:p>
          <a:p>
            <a:r>
              <a:rPr lang="en-US" sz="1200" dirty="0"/>
              <a:t>-w (optional)  keep </a:t>
            </a:r>
            <a:r>
              <a:rPr lang="en-US" sz="1200" dirty="0" err="1"/>
              <a:t>contigs</a:t>
            </a:r>
            <a:r>
              <a:rPr lang="en-US" sz="1200" dirty="0"/>
              <a:t> weakly connected to other </a:t>
            </a:r>
            <a:r>
              <a:rPr lang="en-US" sz="1200" dirty="0" err="1"/>
              <a:t>contigs</a:t>
            </a:r>
            <a:r>
              <a:rPr lang="en-US" sz="1200" dirty="0"/>
              <a:t> in scaffold, [NO]</a:t>
            </a:r>
          </a:p>
          <a:p>
            <a:r>
              <a:rPr lang="en-US" sz="1200" dirty="0"/>
              <a:t>-G &lt;</a:t>
            </a:r>
            <a:r>
              <a:rPr lang="en-US" sz="1200" dirty="0" err="1"/>
              <a:t>int</a:t>
            </a:r>
            <a:r>
              <a:rPr lang="en-US" sz="1200" dirty="0"/>
              <a:t>&gt;       </a:t>
            </a:r>
            <a:r>
              <a:rPr lang="en-US" sz="1200" dirty="0" err="1"/>
              <a:t>gapLenDiff</a:t>
            </a:r>
            <a:r>
              <a:rPr lang="en-US" sz="1200" dirty="0"/>
              <a:t>: allowed length difference between estimated and filled gap, [50]</a:t>
            </a:r>
          </a:p>
          <a:p>
            <a:r>
              <a:rPr lang="en-US" sz="1200" dirty="0"/>
              <a:t>-L &lt;</a:t>
            </a:r>
            <a:r>
              <a:rPr lang="en-US" sz="1200" dirty="0" err="1"/>
              <a:t>int</a:t>
            </a:r>
            <a:r>
              <a:rPr lang="en-US" sz="1200" dirty="0"/>
              <a:t>&gt;       </a:t>
            </a:r>
            <a:r>
              <a:rPr lang="en-US" sz="1200" dirty="0" err="1"/>
              <a:t>minContigLen</a:t>
            </a:r>
            <a:r>
              <a:rPr lang="en-US" sz="1200" dirty="0"/>
              <a:t>: shortest </a:t>
            </a:r>
            <a:r>
              <a:rPr lang="en-US" sz="1200" dirty="0" err="1"/>
              <a:t>contig</a:t>
            </a:r>
            <a:r>
              <a:rPr lang="en-US" sz="1200" dirty="0"/>
              <a:t> for scaffolding, [K+2]</a:t>
            </a:r>
          </a:p>
          <a:p>
            <a:r>
              <a:rPr lang="en-US" sz="1200" dirty="0"/>
              <a:t>-c &lt;float&gt;     </a:t>
            </a:r>
            <a:r>
              <a:rPr lang="en-US" sz="1200" dirty="0" err="1"/>
              <a:t>minContigCvg</a:t>
            </a:r>
            <a:r>
              <a:rPr lang="en-US" sz="1200" dirty="0"/>
              <a:t>: minimum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shorter than 100bp with coverage smaller </a:t>
            </a:r>
          </a:p>
          <a:p>
            <a:r>
              <a:rPr lang="en-US" sz="1200" dirty="0"/>
              <a:t>than c*</a:t>
            </a:r>
            <a:r>
              <a:rPr lang="en-US" sz="1200" dirty="0" err="1"/>
              <a:t>avgCvg</a:t>
            </a:r>
            <a:r>
              <a:rPr lang="en-US" sz="1200" dirty="0"/>
              <a:t> will be masked before scaffolding unless -u is set, [0.1]</a:t>
            </a:r>
          </a:p>
          <a:p>
            <a:r>
              <a:rPr lang="en-US" sz="1200" dirty="0"/>
              <a:t>-C &lt;float&gt;     </a:t>
            </a:r>
            <a:r>
              <a:rPr lang="en-US" sz="1200" dirty="0" err="1"/>
              <a:t>maxContigCvg</a:t>
            </a:r>
            <a:r>
              <a:rPr lang="en-US" sz="1200" dirty="0"/>
              <a:t>: maximum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with coverage larger than C*</a:t>
            </a:r>
            <a:r>
              <a:rPr lang="en-US" sz="1200" dirty="0" err="1"/>
              <a:t>avgCvg</a:t>
            </a:r>
            <a:r>
              <a:rPr lang="en-US" sz="1200" dirty="0"/>
              <a:t> or </a:t>
            </a:r>
          </a:p>
          <a:p>
            <a:r>
              <a:rPr lang="en-US" sz="1200" dirty="0" err="1"/>
              <a:t>contigs</a:t>
            </a:r>
            <a:r>
              <a:rPr lang="en-US" sz="1200" dirty="0"/>
              <a:t> shorter than 100bp with coverage larger than 0.8*C*</a:t>
            </a:r>
            <a:r>
              <a:rPr lang="en-US" sz="1200" dirty="0" err="1"/>
              <a:t>avgCvg</a:t>
            </a:r>
            <a:r>
              <a:rPr lang="en-US" sz="1200" dirty="0"/>
              <a:t> will be masked before scaffolding unless -u is </a:t>
            </a:r>
          </a:p>
          <a:p>
            <a:r>
              <a:rPr lang="en-US" sz="1200" dirty="0"/>
              <a:t>set, [2]</a:t>
            </a:r>
          </a:p>
          <a:p>
            <a:r>
              <a:rPr lang="en-US" sz="1200" dirty="0"/>
              <a:t>-b &lt;float&gt;     </a:t>
            </a:r>
            <a:r>
              <a:rPr lang="en-US" sz="1200" dirty="0" err="1"/>
              <a:t>insertSizeUpperBound</a:t>
            </a:r>
            <a:r>
              <a:rPr lang="en-US" sz="1200" dirty="0"/>
              <a:t>: (b*</a:t>
            </a:r>
            <a:r>
              <a:rPr lang="en-US" sz="1200" dirty="0" err="1"/>
              <a:t>avg_ins</a:t>
            </a:r>
            <a:r>
              <a:rPr lang="en-US" sz="1200" dirty="0"/>
              <a:t>) will be used as upper bound of insert size for large insert size</a:t>
            </a:r>
          </a:p>
          <a:p>
            <a:r>
              <a:rPr lang="en-US" sz="1200" dirty="0"/>
              <a:t>( &gt; 1000) when handling pair-end connections between </a:t>
            </a:r>
            <a:r>
              <a:rPr lang="en-US" sz="1200" dirty="0" err="1"/>
              <a:t>contigs</a:t>
            </a:r>
            <a:r>
              <a:rPr lang="en-US" sz="1200" dirty="0"/>
              <a:t> if b is set to larger than 1, [1.5]</a:t>
            </a:r>
          </a:p>
          <a:p>
            <a:r>
              <a:rPr lang="en-US" sz="1200" dirty="0"/>
              <a:t>-B &lt;float&gt;     </a:t>
            </a:r>
            <a:r>
              <a:rPr lang="en-US" sz="1200" dirty="0" err="1"/>
              <a:t>bubbleCoverage</a:t>
            </a:r>
            <a:r>
              <a:rPr lang="en-US" sz="1200" dirty="0"/>
              <a:t>: remove </a:t>
            </a:r>
            <a:r>
              <a:rPr lang="en-US" sz="1200" dirty="0" err="1"/>
              <a:t>contig</a:t>
            </a:r>
            <a:r>
              <a:rPr lang="en-US" sz="1200" dirty="0"/>
              <a:t> with lower </a:t>
            </a:r>
            <a:r>
              <a:rPr lang="en-US" sz="1200" dirty="0" err="1"/>
              <a:t>cvoerage</a:t>
            </a:r>
            <a:r>
              <a:rPr lang="en-US" sz="1200" dirty="0"/>
              <a:t> in bubble structure if both </a:t>
            </a:r>
            <a:r>
              <a:rPr lang="en-US" sz="1200" dirty="0" err="1"/>
              <a:t>contigs</a:t>
            </a:r>
            <a:r>
              <a:rPr lang="en-US" sz="1200" dirty="0"/>
              <a:t>' coverage are </a:t>
            </a:r>
          </a:p>
          <a:p>
            <a:r>
              <a:rPr lang="en-US" sz="1200" dirty="0"/>
              <a:t>smaller than </a:t>
            </a:r>
            <a:r>
              <a:rPr lang="en-US" sz="1200" dirty="0" err="1"/>
              <a:t>bubbleCoverage</a:t>
            </a:r>
            <a:r>
              <a:rPr lang="en-US" sz="1200" dirty="0"/>
              <a:t>*</a:t>
            </a:r>
            <a:r>
              <a:rPr lang="en-US" sz="1200" dirty="0" err="1"/>
              <a:t>avgCvg</a:t>
            </a:r>
            <a:r>
              <a:rPr lang="en-US" sz="1200" dirty="0"/>
              <a:t>, [0.6]</a:t>
            </a:r>
          </a:p>
          <a:p>
            <a:r>
              <a:rPr lang="en-US" sz="1200" dirty="0"/>
              <a:t>-N &lt;</a:t>
            </a:r>
            <a:r>
              <a:rPr lang="en-US" sz="1200" dirty="0" err="1"/>
              <a:t>int</a:t>
            </a:r>
            <a:r>
              <a:rPr lang="en-US" sz="1200" dirty="0"/>
              <a:t>&gt;       </a:t>
            </a:r>
            <a:r>
              <a:rPr lang="en-US" sz="1200" dirty="0" err="1"/>
              <a:t>genomeSize</a:t>
            </a:r>
            <a:r>
              <a:rPr lang="en-US" sz="1200" dirty="0"/>
              <a:t>: genome size for statistics, [0]</a:t>
            </a:r>
          </a:p>
          <a:p>
            <a:r>
              <a:rPr lang="en-US" sz="1200" dirty="0"/>
              <a:t>-V (optional)  output visualization information of assembly, [NO]</a:t>
            </a:r>
          </a:p>
        </p:txBody>
      </p:sp>
    </p:spTree>
    <p:extLst>
      <p:ext uri="{BB962C8B-B14F-4D97-AF65-F5344CB8AC3E}">
        <p14:creationId xmlns:p14="http://schemas.microsoft.com/office/powerpoint/2010/main" val="312428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normAutofit/>
          </a:bodyPr>
          <a:lstStyle/>
          <a:p>
            <a:r>
              <a:rPr lang="en-US" sz="3200" dirty="0"/>
              <a:t>DH10B k-mer31 assembling result</a:t>
            </a:r>
          </a:p>
        </p:txBody>
      </p:sp>
      <p:sp>
        <p:nvSpPr>
          <p:cNvPr id="3" name="Content Placeholder 2"/>
          <p:cNvSpPr>
            <a:spLocks noGrp="1"/>
          </p:cNvSpPr>
          <p:nvPr>
            <p:ph idx="1"/>
          </p:nvPr>
        </p:nvSpPr>
        <p:spPr>
          <a:xfrm>
            <a:off x="1660430" y="1808192"/>
            <a:ext cx="6294265" cy="3297207"/>
          </a:xfrm>
        </p:spPr>
        <p:txBody>
          <a:bodyPr>
            <a:noAutofit/>
          </a:bodyPr>
          <a:lstStyle/>
          <a:p>
            <a:r>
              <a:rPr lang="en-US" sz="2800" dirty="0"/>
              <a:t>DH10Bkmer31.contig</a:t>
            </a:r>
          </a:p>
          <a:p>
            <a:r>
              <a:rPr lang="en-US" sz="2800" dirty="0"/>
              <a:t>DH10Bkmer31.scafSeq</a:t>
            </a:r>
          </a:p>
          <a:p>
            <a:r>
              <a:rPr lang="en-US" sz="2800" dirty="0"/>
              <a:t>DH10Bkmer31.scafStatistics</a:t>
            </a:r>
          </a:p>
          <a:p>
            <a:endParaRPr lang="en-US" sz="2800" dirty="0"/>
          </a:p>
          <a:p>
            <a:pPr marL="0" indent="0">
              <a:buNone/>
            </a:pPr>
            <a:r>
              <a:rPr lang="en-US" sz="2800" dirty="0">
                <a:latin typeface="Courier"/>
                <a:cs typeface="Courier"/>
              </a:rPr>
              <a:t>more DH10Bkmer31.scafStatistics</a:t>
            </a:r>
          </a:p>
        </p:txBody>
      </p:sp>
    </p:spTree>
    <p:extLst>
      <p:ext uri="{BB962C8B-B14F-4D97-AF65-F5344CB8AC3E}">
        <p14:creationId xmlns:p14="http://schemas.microsoft.com/office/powerpoint/2010/main" val="390596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a:bodyPr>
          <a:lstStyle/>
          <a:p>
            <a:r>
              <a:rPr lang="en-US" sz="3200" dirty="0"/>
              <a:t>Your turn</a:t>
            </a:r>
          </a:p>
        </p:txBody>
      </p:sp>
      <p:sp>
        <p:nvSpPr>
          <p:cNvPr id="3" name="Content Placeholder 2"/>
          <p:cNvSpPr>
            <a:spLocks noGrp="1"/>
          </p:cNvSpPr>
          <p:nvPr>
            <p:ph idx="1"/>
          </p:nvPr>
        </p:nvSpPr>
        <p:spPr>
          <a:xfrm>
            <a:off x="457200" y="2268577"/>
            <a:ext cx="7921971" cy="1658243"/>
          </a:xfrm>
        </p:spPr>
        <p:txBody>
          <a:bodyPr>
            <a:normAutofit/>
          </a:bodyPr>
          <a:lstStyle/>
          <a:p>
            <a:r>
              <a:rPr lang="en-US" sz="2800" dirty="0"/>
              <a:t>We used </a:t>
            </a:r>
            <a:r>
              <a:rPr lang="en-US" sz="2800" dirty="0" err="1"/>
              <a:t>kmer</a:t>
            </a:r>
            <a:r>
              <a:rPr lang="en-US" sz="2800" dirty="0"/>
              <a:t>=31 for the assemblies</a:t>
            </a:r>
          </a:p>
          <a:p>
            <a:endParaRPr lang="en-US" sz="2800" dirty="0"/>
          </a:p>
          <a:p>
            <a:r>
              <a:rPr lang="en-US" sz="2800" dirty="0"/>
              <a:t>Now please try to use </a:t>
            </a:r>
            <a:r>
              <a:rPr lang="en-US" sz="2800" dirty="0" err="1"/>
              <a:t>kmer</a:t>
            </a:r>
            <a:r>
              <a:rPr lang="en-US" sz="2800" dirty="0"/>
              <a:t>=59 for the assemblies</a:t>
            </a:r>
          </a:p>
        </p:txBody>
      </p:sp>
    </p:spTree>
    <p:extLst>
      <p:ext uri="{BB962C8B-B14F-4D97-AF65-F5344CB8AC3E}">
        <p14:creationId xmlns:p14="http://schemas.microsoft.com/office/powerpoint/2010/main" val="301830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noAutofit/>
          </a:bodyPr>
          <a:lstStyle/>
          <a:p>
            <a:r>
              <a:rPr lang="en-US" sz="3200" dirty="0"/>
              <a:t>New sample sequencing data</a:t>
            </a:r>
          </a:p>
        </p:txBody>
      </p:sp>
      <p:sp>
        <p:nvSpPr>
          <p:cNvPr id="3" name="Content Placeholder 2"/>
          <p:cNvSpPr>
            <a:spLocks noGrp="1"/>
          </p:cNvSpPr>
          <p:nvPr>
            <p:ph idx="1"/>
          </p:nvPr>
        </p:nvSpPr>
        <p:spPr>
          <a:xfrm>
            <a:off x="217118" y="1187107"/>
            <a:ext cx="8774482" cy="3448393"/>
          </a:xfrm>
        </p:spPr>
        <p:txBody>
          <a:bodyPr>
            <a:noAutofit/>
          </a:bodyPr>
          <a:lstStyle/>
          <a:p>
            <a:pPr>
              <a:lnSpc>
                <a:spcPct val="120000"/>
              </a:lnSpc>
            </a:pPr>
            <a:r>
              <a:rPr lang="fr-FR" sz="2800" dirty="0" err="1">
                <a:solidFill>
                  <a:schemeClr val="tx1">
                    <a:lumMod val="50000"/>
                    <a:lumOff val="50000"/>
                  </a:schemeClr>
                </a:solidFill>
              </a:rPr>
              <a:t>Sequencing</a:t>
            </a:r>
            <a:r>
              <a:rPr lang="fr-FR" sz="2800" dirty="0">
                <a:solidFill>
                  <a:schemeClr val="tx1">
                    <a:lumMod val="50000"/>
                    <a:lumOff val="50000"/>
                  </a:schemeClr>
                </a:solidFill>
              </a:rPr>
              <a:t> data</a:t>
            </a:r>
          </a:p>
          <a:p>
            <a:pPr marL="0" indent="0">
              <a:lnSpc>
                <a:spcPct val="120000"/>
              </a:lnSpc>
              <a:buNone/>
            </a:pPr>
            <a:r>
              <a:rPr lang="en-US" sz="2000" dirty="0">
                <a:latin typeface="Courier" pitchFamily="2" charset="0"/>
                <a:cs typeface="Arial" panose="020B0604020202020204" pitchFamily="34" charset="0"/>
              </a:rPr>
              <a:t>/homes/liu3zhen/teaching/datasets/</a:t>
            </a:r>
            <a:r>
              <a:rPr lang="en-US" sz="2000" dirty="0" err="1">
                <a:latin typeface="Courier" pitchFamily="2" charset="0"/>
                <a:cs typeface="Arial" panose="020B0604020202020204" pitchFamily="34" charset="0"/>
              </a:rPr>
              <a:t>assembly_Illumina</a:t>
            </a:r>
            <a:r>
              <a:rPr lang="en-US" sz="2000" dirty="0">
                <a:latin typeface="Courier" pitchFamily="2" charset="0"/>
                <a:cs typeface="Arial" panose="020B0604020202020204" pitchFamily="34" charset="0"/>
              </a:rPr>
              <a:t>/data</a:t>
            </a:r>
            <a:endParaRPr lang="en-US" sz="2000" dirty="0">
              <a:solidFill>
                <a:schemeClr val="tx1">
                  <a:lumMod val="50000"/>
                  <a:lumOff val="50000"/>
                </a:schemeClr>
              </a:solidFill>
            </a:endParaRPr>
          </a:p>
          <a:p>
            <a:endParaRPr lang="en-US" sz="2800" dirty="0">
              <a:solidFill>
                <a:schemeClr val="tx1">
                  <a:lumMod val="50000"/>
                  <a:lumOff val="50000"/>
                </a:schemeClr>
              </a:solidFill>
            </a:endParaRPr>
          </a:p>
          <a:p>
            <a:r>
              <a:rPr lang="en-US" sz="2800" dirty="0" err="1">
                <a:solidFill>
                  <a:schemeClr val="tx1">
                    <a:lumMod val="50000"/>
                    <a:lumOff val="50000"/>
                  </a:schemeClr>
                </a:solidFill>
              </a:rPr>
              <a:t>reads.bam</a:t>
            </a:r>
            <a:endParaRPr lang="en-US" sz="2800" dirty="0">
              <a:solidFill>
                <a:schemeClr val="tx1">
                  <a:lumMod val="50000"/>
                  <a:lumOff val="50000"/>
                </a:schemeClr>
              </a:solidFill>
            </a:endParaRPr>
          </a:p>
          <a:p>
            <a:pPr marL="0" indent="0">
              <a:buNone/>
            </a:pPr>
            <a:r>
              <a:rPr lang="en-US" sz="2800" dirty="0">
                <a:solidFill>
                  <a:schemeClr val="tx1">
                    <a:lumMod val="50000"/>
                    <a:lumOff val="50000"/>
                  </a:schemeClr>
                </a:solidFill>
              </a:rPr>
              <a:t>The BAM file combines two paired reads in a file</a:t>
            </a:r>
          </a:p>
        </p:txBody>
      </p:sp>
      <p:sp>
        <p:nvSpPr>
          <p:cNvPr id="4" name="TextBox 3"/>
          <p:cNvSpPr txBox="1"/>
          <p:nvPr/>
        </p:nvSpPr>
        <p:spPr>
          <a:xfrm>
            <a:off x="838084" y="4635500"/>
            <a:ext cx="2762295" cy="954107"/>
          </a:xfrm>
          <a:prstGeom prst="rect">
            <a:avLst/>
          </a:prstGeom>
          <a:noFill/>
        </p:spPr>
        <p:txBody>
          <a:bodyPr wrap="none" rtlCol="0">
            <a:spAutoFit/>
          </a:bodyPr>
          <a:lstStyle/>
          <a:p>
            <a:r>
              <a:rPr lang="en-US" sz="2800" dirty="0">
                <a:latin typeface="Courier"/>
                <a:cs typeface="Courier"/>
              </a:rPr>
              <a:t>cd lab10_asm</a:t>
            </a:r>
          </a:p>
          <a:p>
            <a:r>
              <a:rPr lang="en-US" sz="2800" dirty="0">
                <a:latin typeface="Courier"/>
                <a:cs typeface="Courier"/>
              </a:rPr>
              <a:t>cd </a:t>
            </a:r>
            <a:r>
              <a:rPr lang="en-US" sz="2800" dirty="0" err="1">
                <a:latin typeface="Courier"/>
                <a:cs typeface="Courier"/>
              </a:rPr>
              <a:t>discovar</a:t>
            </a:r>
            <a:endParaRPr lang="en-US" sz="2800" dirty="0">
              <a:latin typeface="Courier"/>
              <a:cs typeface="Courier"/>
            </a:endParaRPr>
          </a:p>
        </p:txBody>
      </p:sp>
    </p:spTree>
    <p:extLst>
      <p:ext uri="{BB962C8B-B14F-4D97-AF65-F5344CB8AC3E}">
        <p14:creationId xmlns:p14="http://schemas.microsoft.com/office/powerpoint/2010/main" val="210959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DISCOVAR de novo</a:t>
            </a:r>
          </a:p>
        </p:txBody>
      </p:sp>
      <p:pic>
        <p:nvPicPr>
          <p:cNvPr id="4" name="Picture 3"/>
          <p:cNvPicPr>
            <a:picLocks noChangeAspect="1"/>
          </p:cNvPicPr>
          <p:nvPr/>
        </p:nvPicPr>
        <p:blipFill>
          <a:blip r:embed="rId2"/>
          <a:stretch>
            <a:fillRect/>
          </a:stretch>
        </p:blipFill>
        <p:spPr>
          <a:xfrm>
            <a:off x="6749972" y="1047625"/>
            <a:ext cx="1949677" cy="709682"/>
          </a:xfrm>
          <a:prstGeom prst="rect">
            <a:avLst/>
          </a:prstGeom>
        </p:spPr>
      </p:pic>
      <p:sp>
        <p:nvSpPr>
          <p:cNvPr id="5" name="TextBox 4"/>
          <p:cNvSpPr txBox="1"/>
          <p:nvPr/>
        </p:nvSpPr>
        <p:spPr>
          <a:xfrm>
            <a:off x="457200" y="1951401"/>
            <a:ext cx="7990049" cy="2677656"/>
          </a:xfrm>
          <a:prstGeom prst="rect">
            <a:avLst/>
          </a:prstGeom>
          <a:noFill/>
        </p:spPr>
        <p:txBody>
          <a:bodyPr wrap="square" rtlCol="0">
            <a:spAutoFit/>
          </a:bodyPr>
          <a:lstStyle/>
          <a:p>
            <a:r>
              <a:rPr lang="en-US" sz="2800" dirty="0"/>
              <a:t>Data requirement:</a:t>
            </a:r>
          </a:p>
          <a:p>
            <a:r>
              <a:rPr lang="en-US" sz="2800" dirty="0"/>
              <a:t>2x250+bp </a:t>
            </a:r>
            <a:r>
              <a:rPr lang="en-US" sz="2800" dirty="0">
                <a:solidFill>
                  <a:srgbClr val="FF0000"/>
                </a:solidFill>
              </a:rPr>
              <a:t>PCR-free</a:t>
            </a:r>
            <a:r>
              <a:rPr lang="en-US" sz="2800" dirty="0"/>
              <a:t> </a:t>
            </a:r>
            <a:r>
              <a:rPr lang="en-US" sz="2800" dirty="0" err="1"/>
              <a:t>Illumina</a:t>
            </a:r>
            <a:r>
              <a:rPr lang="en-US" sz="2800" dirty="0"/>
              <a:t> paired-end sequencing reads</a:t>
            </a:r>
          </a:p>
          <a:p>
            <a:endParaRPr lang="en-US" sz="2800" dirty="0"/>
          </a:p>
          <a:p>
            <a:r>
              <a:rPr lang="en-US" sz="2800" dirty="0"/>
              <a:t>Note: we have tested PCR-based </a:t>
            </a:r>
            <a:r>
              <a:rPr lang="en-US" sz="2800" dirty="0" err="1"/>
              <a:t>Illumina</a:t>
            </a:r>
            <a:r>
              <a:rPr lang="en-US" sz="2800" dirty="0"/>
              <a:t> "long" reads and the assembly performed well. </a:t>
            </a:r>
          </a:p>
        </p:txBody>
      </p:sp>
    </p:spTree>
    <p:extLst>
      <p:ext uri="{BB962C8B-B14F-4D97-AF65-F5344CB8AC3E}">
        <p14:creationId xmlns:p14="http://schemas.microsoft.com/office/powerpoint/2010/main" val="154546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convert FASTQ to BAM?</a:t>
            </a:r>
          </a:p>
        </p:txBody>
      </p:sp>
      <p:sp>
        <p:nvSpPr>
          <p:cNvPr id="3" name="Content Placeholder 2"/>
          <p:cNvSpPr>
            <a:spLocks noGrp="1"/>
          </p:cNvSpPr>
          <p:nvPr>
            <p:ph idx="1"/>
          </p:nvPr>
        </p:nvSpPr>
        <p:spPr>
          <a:xfrm>
            <a:off x="257720" y="1047625"/>
            <a:ext cx="8886279" cy="4491196"/>
          </a:xfrm>
          <a:solidFill>
            <a:schemeClr val="accent3">
              <a:lumMod val="20000"/>
              <a:lumOff val="80000"/>
            </a:schemeClr>
          </a:solidFill>
        </p:spPr>
        <p:txBody>
          <a:bodyPr>
            <a:normAutofit fontScale="92500" lnSpcReduction="10000"/>
          </a:bodyPr>
          <a:lstStyle/>
          <a:p>
            <a:pPr marL="0" indent="0">
              <a:buNone/>
            </a:pPr>
            <a:r>
              <a:rPr lang="en-US" sz="1800" dirty="0">
                <a:latin typeface="Courier"/>
                <a:cs typeface="Courier"/>
              </a:rPr>
              <a:t>### randomly sample 100 paired reads:</a:t>
            </a:r>
          </a:p>
          <a:p>
            <a:pPr marL="0" indent="0">
              <a:buNone/>
            </a:pPr>
            <a:r>
              <a:rPr lang="en-US" sz="1800" dirty="0" err="1">
                <a:latin typeface="Courier"/>
                <a:cs typeface="Courier"/>
              </a:rPr>
              <a:t>seqtk</a:t>
            </a:r>
            <a:r>
              <a:rPr lang="en-US" sz="1800" dirty="0">
                <a:latin typeface="Courier"/>
                <a:cs typeface="Courier"/>
              </a:rPr>
              <a:t> sample -s 11\</a:t>
            </a:r>
          </a:p>
          <a:p>
            <a:pPr marL="0" indent="0">
              <a:buNone/>
            </a:pPr>
            <a:r>
              <a:rPr lang="en-US" sz="1800" dirty="0">
                <a:latin typeface="Courier"/>
                <a:cs typeface="Arial" panose="020B0604020202020204" pitchFamily="34" charset="0"/>
              </a:rPr>
              <a:t>  </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/MG1655_1.5M_R1.fastq \</a:t>
            </a:r>
          </a:p>
          <a:p>
            <a:pPr marL="0" indent="0">
              <a:buNone/>
            </a:pPr>
            <a:r>
              <a:rPr lang="en-US" sz="1400" dirty="0">
                <a:latin typeface="Courier"/>
                <a:cs typeface="Courier"/>
              </a:rPr>
              <a:t>  </a:t>
            </a:r>
            <a:r>
              <a:rPr lang="en-US" sz="1800" dirty="0">
                <a:latin typeface="Courier"/>
                <a:cs typeface="Courier"/>
              </a:rPr>
              <a:t>100 &gt; s_R1.fq</a:t>
            </a:r>
          </a:p>
          <a:p>
            <a:pPr marL="0" indent="0">
              <a:buNone/>
            </a:pPr>
            <a:endParaRPr lang="en-US" sz="1800" dirty="0">
              <a:latin typeface="Courier"/>
              <a:cs typeface="Courier"/>
            </a:endParaRPr>
          </a:p>
          <a:p>
            <a:pPr marL="0" indent="0">
              <a:buNone/>
            </a:pPr>
            <a:r>
              <a:rPr lang="en-US" sz="1800" dirty="0" err="1">
                <a:latin typeface="Courier"/>
                <a:cs typeface="Courier"/>
              </a:rPr>
              <a:t>seqtk</a:t>
            </a:r>
            <a:r>
              <a:rPr lang="en-US" sz="1800" dirty="0">
                <a:latin typeface="Courier"/>
                <a:cs typeface="Courier"/>
              </a:rPr>
              <a:t> sample -s 11 \</a:t>
            </a:r>
          </a:p>
          <a:p>
            <a:pPr marL="0" indent="0">
              <a:buNone/>
            </a:pPr>
            <a:r>
              <a:rPr lang="en-US" sz="1800" dirty="0">
                <a:latin typeface="Courier"/>
                <a:cs typeface="Arial" panose="020B0604020202020204" pitchFamily="34" charset="0"/>
              </a:rPr>
              <a:t>  </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/MG1655_1.5M_R1.fastq \</a:t>
            </a:r>
          </a:p>
          <a:p>
            <a:pPr marL="0" indent="0">
              <a:buNone/>
            </a:pPr>
            <a:r>
              <a:rPr lang="en-US" sz="1800" dirty="0">
                <a:latin typeface="Courier"/>
                <a:cs typeface="Courier"/>
              </a:rPr>
              <a:t>  100 &gt; s_R2.fq</a:t>
            </a:r>
          </a:p>
          <a:p>
            <a:pPr marL="0" indent="0">
              <a:buNone/>
            </a:pPr>
            <a:endParaRPr lang="en-US" sz="1800" dirty="0">
              <a:latin typeface="Courier"/>
              <a:cs typeface="Courier"/>
            </a:endParaRPr>
          </a:p>
          <a:p>
            <a:pPr marL="0" indent="0">
              <a:buNone/>
            </a:pPr>
            <a:r>
              <a:rPr lang="en-US" sz="1800" dirty="0">
                <a:latin typeface="Courier"/>
                <a:cs typeface="Courier"/>
              </a:rPr>
              <a:t>### convert FASTQ to BAM</a:t>
            </a:r>
          </a:p>
          <a:p>
            <a:pPr marL="0" indent="0">
              <a:buNone/>
            </a:pPr>
            <a:r>
              <a:rPr lang="en-US" sz="1800" dirty="0">
                <a:latin typeface="Courier"/>
                <a:cs typeface="Courier"/>
              </a:rPr>
              <a:t>java -jar /homes/liu3zhen/local/jars/</a:t>
            </a:r>
            <a:r>
              <a:rPr lang="en-US" sz="1800" dirty="0" err="1">
                <a:latin typeface="Courier"/>
                <a:cs typeface="Courier"/>
              </a:rPr>
              <a:t>picard.jar</a:t>
            </a:r>
            <a:r>
              <a:rPr lang="en-US" sz="1800" dirty="0">
                <a:latin typeface="Courier"/>
                <a:cs typeface="Courier"/>
              </a:rPr>
              <a:t> </a:t>
            </a:r>
            <a:r>
              <a:rPr lang="en-US" sz="1800" dirty="0" err="1">
                <a:latin typeface="Courier"/>
                <a:cs typeface="Courier"/>
              </a:rPr>
              <a:t>FastqToSam</a:t>
            </a:r>
            <a:r>
              <a:rPr lang="en-US" sz="1800" dirty="0">
                <a:latin typeface="Courier"/>
                <a:cs typeface="Courier"/>
              </a:rPr>
              <a:t> \</a:t>
            </a:r>
          </a:p>
          <a:p>
            <a:pPr marL="0" indent="0">
              <a:buNone/>
            </a:pPr>
            <a:r>
              <a:rPr lang="en-US" sz="1800" dirty="0">
                <a:latin typeface="Courier"/>
                <a:cs typeface="Courier"/>
              </a:rPr>
              <a:t>  F1=s_R1.fq F2=s_R2.fq \</a:t>
            </a:r>
          </a:p>
          <a:p>
            <a:pPr marL="0" indent="0">
              <a:buNone/>
            </a:pPr>
            <a:r>
              <a:rPr lang="en-US" sz="1800" dirty="0">
                <a:latin typeface="Courier"/>
                <a:cs typeface="Courier"/>
              </a:rPr>
              <a:t>  O=</a:t>
            </a:r>
            <a:r>
              <a:rPr lang="en-US" sz="1800" dirty="0" err="1">
                <a:solidFill>
                  <a:srgbClr val="FF0000"/>
                </a:solidFill>
                <a:latin typeface="Courier"/>
                <a:cs typeface="Courier"/>
              </a:rPr>
              <a:t>s.bam</a:t>
            </a:r>
            <a:r>
              <a:rPr lang="en-US" sz="1800" dirty="0">
                <a:latin typeface="Courier"/>
                <a:cs typeface="Courier"/>
              </a:rPr>
              <a:t> \</a:t>
            </a:r>
          </a:p>
          <a:p>
            <a:pPr marL="0" indent="0">
              <a:buNone/>
            </a:pPr>
            <a:r>
              <a:rPr lang="en-US" sz="1800" dirty="0">
                <a:latin typeface="Courier"/>
                <a:cs typeface="Courier"/>
              </a:rPr>
              <a:t>  QUALITY_FORMAT=Standard \</a:t>
            </a:r>
          </a:p>
          <a:p>
            <a:pPr marL="0" indent="0">
              <a:buNone/>
            </a:pPr>
            <a:r>
              <a:rPr lang="en-US" sz="1800" dirty="0">
                <a:latin typeface="Courier"/>
                <a:cs typeface="Courier"/>
              </a:rPr>
              <a:t>  SAMPLE_NAME=sample</a:t>
            </a:r>
          </a:p>
        </p:txBody>
      </p:sp>
      <p:sp>
        <p:nvSpPr>
          <p:cNvPr id="4" name="TextBox 3">
            <a:extLst>
              <a:ext uri="{FF2B5EF4-FFF2-40B4-BE49-F238E27FC236}">
                <a16:creationId xmlns:a16="http://schemas.microsoft.com/office/drawing/2014/main" id="{2C3665E7-47CD-F14B-87AF-3202265B1239}"/>
              </a:ext>
            </a:extLst>
          </p:cNvPr>
          <p:cNvSpPr txBox="1"/>
          <p:nvPr/>
        </p:nvSpPr>
        <p:spPr>
          <a:xfrm>
            <a:off x="257721" y="5930900"/>
            <a:ext cx="7363298" cy="523220"/>
          </a:xfrm>
          <a:prstGeom prst="rect">
            <a:avLst/>
          </a:prstGeom>
          <a:noFill/>
        </p:spPr>
        <p:txBody>
          <a:bodyPr wrap="none" rtlCol="0">
            <a:spAutoFit/>
          </a:bodyPr>
          <a:lstStyle/>
          <a:p>
            <a:r>
              <a:rPr lang="en-US" sz="2800" dirty="0">
                <a:solidFill>
                  <a:srgbClr val="FF0000"/>
                </a:solidFill>
              </a:rPr>
              <a:t>changing </a:t>
            </a:r>
            <a:r>
              <a:rPr lang="en-US" sz="2800" dirty="0" err="1">
                <a:solidFill>
                  <a:srgbClr val="FF0000"/>
                </a:solidFill>
              </a:rPr>
              <a:t>s.bam</a:t>
            </a:r>
            <a:r>
              <a:rPr lang="en-US" sz="2800" dirty="0">
                <a:solidFill>
                  <a:srgbClr val="FF0000"/>
                </a:solidFill>
              </a:rPr>
              <a:t> to </a:t>
            </a:r>
            <a:r>
              <a:rPr lang="en-US" sz="2800" dirty="0" err="1">
                <a:solidFill>
                  <a:srgbClr val="FF0000"/>
                </a:solidFill>
              </a:rPr>
              <a:t>s.sam</a:t>
            </a:r>
            <a:r>
              <a:rPr lang="en-US" sz="2800" dirty="0">
                <a:solidFill>
                  <a:srgbClr val="FF0000"/>
                </a:solidFill>
              </a:rPr>
              <a:t> generates a SAM output</a:t>
            </a:r>
          </a:p>
        </p:txBody>
      </p:sp>
    </p:spTree>
    <p:extLst>
      <p:ext uri="{BB962C8B-B14F-4D97-AF65-F5344CB8AC3E}">
        <p14:creationId xmlns:p14="http://schemas.microsoft.com/office/powerpoint/2010/main" val="552801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DiscovarDeNovo</a:t>
            </a:r>
            <a:r>
              <a:rPr lang="en-US" sz="3200" dirty="0"/>
              <a:t> assembly</a:t>
            </a:r>
          </a:p>
        </p:txBody>
      </p:sp>
      <p:sp>
        <p:nvSpPr>
          <p:cNvPr id="3" name="Content Placeholder 2"/>
          <p:cNvSpPr>
            <a:spLocks noGrp="1"/>
          </p:cNvSpPr>
          <p:nvPr>
            <p:ph idx="1"/>
          </p:nvPr>
        </p:nvSpPr>
        <p:spPr>
          <a:xfrm>
            <a:off x="255814" y="1218063"/>
            <a:ext cx="8632372" cy="4598537"/>
          </a:xfrm>
          <a:solidFill>
            <a:schemeClr val="accent3">
              <a:lumMod val="20000"/>
              <a:lumOff val="80000"/>
            </a:schemeClr>
          </a:solidFill>
        </p:spPr>
        <p:txBody>
          <a:bodyPr>
            <a:noAutofit/>
          </a:bodyPr>
          <a:lstStyle/>
          <a:p>
            <a:pPr marL="0" indent="0">
              <a:buNone/>
            </a:pPr>
            <a:r>
              <a:rPr lang="en-US" sz="2000" dirty="0">
                <a:latin typeface="Courier"/>
                <a:cs typeface="Courier"/>
              </a:rPr>
              <a:t>#!/bin/bash -l</a:t>
            </a:r>
          </a:p>
          <a:p>
            <a:pPr marL="0" indent="0">
              <a:buNone/>
            </a:pPr>
            <a:r>
              <a:rPr lang="en-US" sz="2000" dirty="0">
                <a:latin typeface="Courier"/>
                <a:cs typeface="Courier"/>
              </a:rPr>
              <a:t>#SBATCH --</a:t>
            </a:r>
            <a:r>
              <a:rPr lang="en-US" sz="2000" dirty="0" err="1">
                <a:latin typeface="Courier"/>
                <a:cs typeface="Courier"/>
              </a:rPr>
              <a:t>cpus</a:t>
            </a:r>
            <a:r>
              <a:rPr lang="en-US" sz="2000" dirty="0">
                <a:latin typeface="Courier"/>
                <a:cs typeface="Courier"/>
              </a:rPr>
              <a:t>-per-task=4</a:t>
            </a:r>
          </a:p>
          <a:p>
            <a:pPr marL="0" indent="0">
              <a:buNone/>
            </a:pPr>
            <a:r>
              <a:rPr lang="en-US" sz="2000" dirty="0">
                <a:latin typeface="Courier"/>
                <a:cs typeface="Courier"/>
              </a:rPr>
              <a:t>#SBATCH --mem-per-</a:t>
            </a:r>
            <a:r>
              <a:rPr lang="en-US" sz="2000" dirty="0" err="1">
                <a:latin typeface="Courier"/>
                <a:cs typeface="Courier"/>
              </a:rPr>
              <a:t>cpu</a:t>
            </a:r>
            <a:r>
              <a:rPr lang="en-US" sz="2000" dirty="0">
                <a:latin typeface="Courier"/>
                <a:cs typeface="Courier"/>
              </a:rPr>
              <a:t>=4G</a:t>
            </a:r>
          </a:p>
          <a:p>
            <a:pPr marL="0" indent="0">
              <a:buNone/>
            </a:pPr>
            <a:r>
              <a:rPr lang="en-US" sz="2000" dirty="0">
                <a:latin typeface="Courier"/>
                <a:cs typeface="Courier"/>
              </a:rPr>
              <a:t>#SBATCH --time=0-23:00:00</a:t>
            </a:r>
          </a:p>
          <a:p>
            <a:pPr marL="0" indent="0">
              <a:buNone/>
            </a:pPr>
            <a:r>
              <a:rPr lang="en-US" sz="2000" dirty="0">
                <a:latin typeface="Courier"/>
                <a:cs typeface="Courier"/>
              </a:rPr>
              <a:t>#########</a:t>
            </a:r>
          </a:p>
          <a:p>
            <a:pPr marL="0" indent="0">
              <a:buNone/>
            </a:pPr>
            <a:r>
              <a:rPr lang="en-US" sz="2000" dirty="0" err="1">
                <a:latin typeface="Courier"/>
                <a:cs typeface="Courier"/>
              </a:rPr>
              <a:t>readsBAM</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a:t>
            </a:r>
            <a:r>
              <a:rPr lang="en-US" sz="1400" dirty="0" err="1">
                <a:latin typeface="Courier"/>
                <a:cs typeface="Courier"/>
              </a:rPr>
              <a:t>reads.bam</a:t>
            </a:r>
            <a:endParaRPr lang="en-US" sz="1400" dirty="0">
              <a:latin typeface="Courier"/>
              <a:cs typeface="Courier"/>
            </a:endParaRPr>
          </a:p>
          <a:p>
            <a:pPr marL="0" indent="0">
              <a:buNone/>
            </a:pPr>
            <a:r>
              <a:rPr lang="en-US" sz="2000" dirty="0" err="1">
                <a:latin typeface="Courier"/>
                <a:cs typeface="Courier"/>
              </a:rPr>
              <a:t>outDIR</a:t>
            </a:r>
            <a:r>
              <a:rPr lang="en-US" sz="2000" dirty="0">
                <a:latin typeface="Courier"/>
                <a:cs typeface="Courier"/>
              </a:rPr>
              <a:t>=./</a:t>
            </a:r>
            <a:r>
              <a:rPr lang="en-US" sz="2000" dirty="0" err="1">
                <a:latin typeface="Courier"/>
                <a:cs typeface="Courier"/>
              </a:rPr>
              <a:t>asmout</a:t>
            </a:r>
            <a:endParaRPr lang="en-US" sz="2000" dirty="0">
              <a:latin typeface="Courier"/>
              <a:cs typeface="Courier"/>
            </a:endParaRPr>
          </a:p>
          <a:p>
            <a:pPr marL="0" indent="0">
              <a:buNone/>
            </a:pPr>
            <a:r>
              <a:rPr lang="en-US" sz="2000" dirty="0">
                <a:latin typeface="Courier"/>
                <a:cs typeface="Courier"/>
              </a:rPr>
              <a:t>/homes/liu3zhen/local/bin/</a:t>
            </a:r>
            <a:r>
              <a:rPr lang="en-US" sz="2000" dirty="0" err="1">
                <a:latin typeface="Courier"/>
                <a:cs typeface="Courier"/>
              </a:rPr>
              <a:t>DiscovarDeNovo</a:t>
            </a:r>
            <a:r>
              <a:rPr lang="en-US" sz="2000" dirty="0">
                <a:latin typeface="Courier"/>
                <a:cs typeface="Courier"/>
              </a:rPr>
              <a:t> \</a:t>
            </a:r>
          </a:p>
          <a:p>
            <a:pPr marL="0" indent="0">
              <a:buNone/>
            </a:pPr>
            <a:r>
              <a:rPr lang="en-US" sz="2000" dirty="0">
                <a:latin typeface="Courier"/>
                <a:cs typeface="Courier"/>
              </a:rPr>
              <a:t>	READS=$</a:t>
            </a:r>
            <a:r>
              <a:rPr lang="en-US" sz="2000" dirty="0" err="1">
                <a:latin typeface="Courier"/>
                <a:cs typeface="Courier"/>
              </a:rPr>
              <a:t>readsBAM</a:t>
            </a:r>
            <a:r>
              <a:rPr lang="en-US" sz="2000" dirty="0">
                <a:latin typeface="Courier"/>
                <a:cs typeface="Courier"/>
              </a:rPr>
              <a:t> \</a:t>
            </a:r>
          </a:p>
          <a:p>
            <a:pPr marL="0" indent="0">
              <a:buNone/>
            </a:pPr>
            <a:r>
              <a:rPr lang="en-US" sz="2000" dirty="0">
                <a:latin typeface="Courier"/>
                <a:cs typeface="Courier"/>
              </a:rPr>
              <a:t>	OUT_DIR=$</a:t>
            </a:r>
            <a:r>
              <a:rPr lang="en-US" sz="2000" dirty="0" err="1">
                <a:latin typeface="Courier"/>
                <a:cs typeface="Courier"/>
              </a:rPr>
              <a:t>outDIR</a:t>
            </a:r>
            <a:r>
              <a:rPr lang="en-US" sz="2000" dirty="0">
                <a:latin typeface="Courier"/>
                <a:cs typeface="Courier"/>
              </a:rPr>
              <a:t> \</a:t>
            </a:r>
          </a:p>
          <a:p>
            <a:pPr marL="0" indent="0">
              <a:buNone/>
            </a:pPr>
            <a:r>
              <a:rPr lang="en-US" sz="2000" dirty="0">
                <a:latin typeface="Courier"/>
                <a:cs typeface="Courier"/>
              </a:rPr>
              <a:t>	NUM_THREADS=4 \</a:t>
            </a:r>
          </a:p>
          <a:p>
            <a:pPr marL="0" indent="0">
              <a:buNone/>
            </a:pPr>
            <a:r>
              <a:rPr lang="en-US" sz="2000" dirty="0">
                <a:latin typeface="Courier"/>
                <a:cs typeface="Courier"/>
              </a:rPr>
              <a:t>	MAX_MEM_GB=16</a:t>
            </a:r>
          </a:p>
        </p:txBody>
      </p:sp>
    </p:spTree>
    <p:extLst>
      <p:ext uri="{BB962C8B-B14F-4D97-AF65-F5344CB8AC3E}">
        <p14:creationId xmlns:p14="http://schemas.microsoft.com/office/powerpoint/2010/main" val="361047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Discovar</a:t>
            </a:r>
            <a:r>
              <a:rPr lang="en-US" dirty="0"/>
              <a:t> output</a:t>
            </a:r>
          </a:p>
        </p:txBody>
      </p:sp>
      <p:sp>
        <p:nvSpPr>
          <p:cNvPr id="3" name="Content Placeholder 2"/>
          <p:cNvSpPr>
            <a:spLocks noGrp="1"/>
          </p:cNvSpPr>
          <p:nvPr>
            <p:ph idx="1"/>
          </p:nvPr>
        </p:nvSpPr>
        <p:spPr>
          <a:xfrm>
            <a:off x="457200" y="3321197"/>
            <a:ext cx="8229600" cy="2397292"/>
          </a:xfrm>
        </p:spPr>
        <p:txBody>
          <a:bodyPr>
            <a:noAutofit/>
          </a:bodyPr>
          <a:lstStyle/>
          <a:p>
            <a:pPr marL="0" indent="0">
              <a:buNone/>
            </a:pPr>
            <a:r>
              <a:rPr lang="en-US" sz="2800" b="1" dirty="0" err="1">
                <a:solidFill>
                  <a:srgbClr val="17375E"/>
                </a:solidFill>
              </a:rPr>
              <a:t>a.fasta</a:t>
            </a:r>
            <a:r>
              <a:rPr lang="en-US" sz="2800" dirty="0"/>
              <a:t> = </a:t>
            </a:r>
            <a:r>
              <a:rPr lang="en-US" sz="2800" dirty="0" err="1"/>
              <a:t>fasta</a:t>
            </a:r>
            <a:r>
              <a:rPr lang="en-US" sz="2800" dirty="0"/>
              <a:t> file of edges</a:t>
            </a:r>
          </a:p>
          <a:p>
            <a:pPr marL="0" indent="0">
              <a:buNone/>
            </a:pPr>
            <a:endParaRPr lang="en-US" sz="2800" dirty="0"/>
          </a:p>
          <a:p>
            <a:pPr marL="0" indent="0">
              <a:buNone/>
            </a:pPr>
            <a:r>
              <a:rPr lang="en-US" sz="2800" b="1" dirty="0" err="1">
                <a:solidFill>
                  <a:srgbClr val="17375E"/>
                </a:solidFill>
              </a:rPr>
              <a:t>a.lines.fasta</a:t>
            </a:r>
            <a:r>
              <a:rPr lang="en-US" sz="2800" dirty="0"/>
              <a:t> = standard scaffold </a:t>
            </a:r>
            <a:r>
              <a:rPr lang="en-US" sz="2800" dirty="0" err="1"/>
              <a:t>fasta</a:t>
            </a:r>
            <a:r>
              <a:rPr lang="en-US" sz="2800" dirty="0"/>
              <a:t> file, obtained by taking the highest coverage path through each cell; LOSES INFORMATION</a:t>
            </a:r>
          </a:p>
        </p:txBody>
      </p:sp>
      <p:pic>
        <p:nvPicPr>
          <p:cNvPr id="4" name="Picture 3"/>
          <p:cNvPicPr>
            <a:picLocks noChangeAspect="1"/>
          </p:cNvPicPr>
          <p:nvPr/>
        </p:nvPicPr>
        <p:blipFill>
          <a:blip r:embed="rId2"/>
          <a:stretch>
            <a:fillRect/>
          </a:stretch>
        </p:blipFill>
        <p:spPr>
          <a:xfrm>
            <a:off x="190500" y="1930400"/>
            <a:ext cx="8750300" cy="596900"/>
          </a:xfrm>
          <a:prstGeom prst="rect">
            <a:avLst/>
          </a:prstGeom>
        </p:spPr>
      </p:pic>
      <p:sp>
        <p:nvSpPr>
          <p:cNvPr id="5" name="Rectangle 4"/>
          <p:cNvSpPr/>
          <p:nvPr/>
        </p:nvSpPr>
        <p:spPr>
          <a:xfrm>
            <a:off x="457200" y="6143054"/>
            <a:ext cx="7161593" cy="369332"/>
          </a:xfrm>
          <a:prstGeom prst="rect">
            <a:avLst/>
          </a:prstGeom>
        </p:spPr>
        <p:txBody>
          <a:bodyPr wrap="square">
            <a:spAutoFit/>
          </a:bodyPr>
          <a:lstStyle/>
          <a:p>
            <a:r>
              <a:rPr lang="en-US" dirty="0"/>
              <a:t>http://</a:t>
            </a:r>
            <a:r>
              <a:rPr lang="en-US" dirty="0" err="1"/>
              <a:t>www.broadinstitute.org</a:t>
            </a:r>
            <a:r>
              <a:rPr lang="en-US" dirty="0"/>
              <a:t>/software/</a:t>
            </a:r>
            <a:r>
              <a:rPr lang="en-US" dirty="0" err="1"/>
              <a:t>discovar</a:t>
            </a:r>
            <a:r>
              <a:rPr lang="en-US" dirty="0"/>
              <a:t>/blog/?</a:t>
            </a:r>
            <a:r>
              <a:rPr lang="en-US" dirty="0" err="1"/>
              <a:t>page_id</a:t>
            </a:r>
            <a:r>
              <a:rPr lang="en-US" dirty="0"/>
              <a:t>=517</a:t>
            </a:r>
          </a:p>
        </p:txBody>
      </p:sp>
      <p:sp>
        <p:nvSpPr>
          <p:cNvPr id="6" name="TextBox 5"/>
          <p:cNvSpPr txBox="1"/>
          <p:nvPr/>
        </p:nvSpPr>
        <p:spPr>
          <a:xfrm>
            <a:off x="345715" y="2640351"/>
            <a:ext cx="6035307" cy="523220"/>
          </a:xfrm>
          <a:prstGeom prst="rect">
            <a:avLst/>
          </a:prstGeom>
          <a:noFill/>
        </p:spPr>
        <p:txBody>
          <a:bodyPr wrap="none" rtlCol="0">
            <a:spAutoFit/>
          </a:bodyPr>
          <a:lstStyle/>
          <a:p>
            <a:r>
              <a:rPr lang="en-US" sz="2800" dirty="0"/>
              <a:t>In the folder of </a:t>
            </a:r>
            <a:r>
              <a:rPr lang="en-US" sz="2800" b="1" dirty="0">
                <a:solidFill>
                  <a:schemeClr val="tx2">
                    <a:lumMod val="75000"/>
                  </a:schemeClr>
                </a:solidFill>
              </a:rPr>
              <a:t>YOURPATH/</a:t>
            </a:r>
            <a:r>
              <a:rPr lang="en-US" sz="2800" b="1" dirty="0" err="1">
                <a:solidFill>
                  <a:schemeClr val="tx2">
                    <a:lumMod val="75000"/>
                  </a:schemeClr>
                </a:solidFill>
              </a:rPr>
              <a:t>asm</a:t>
            </a:r>
            <a:r>
              <a:rPr lang="en-US" sz="2800" b="1" dirty="0">
                <a:solidFill>
                  <a:schemeClr val="tx2">
                    <a:lumMod val="75000"/>
                  </a:schemeClr>
                </a:solidFill>
              </a:rPr>
              <a:t>/</a:t>
            </a:r>
            <a:r>
              <a:rPr lang="en-US" sz="2800" b="1" dirty="0" err="1">
                <a:solidFill>
                  <a:schemeClr val="tx2">
                    <a:lumMod val="75000"/>
                  </a:schemeClr>
                </a:solidFill>
              </a:rPr>
              <a:t>a.final</a:t>
            </a:r>
            <a:r>
              <a:rPr lang="en-US" sz="2800" b="1" dirty="0">
                <a:solidFill>
                  <a:schemeClr val="tx2">
                    <a:lumMod val="75000"/>
                  </a:schemeClr>
                </a:solidFill>
              </a:rPr>
              <a:t>/</a:t>
            </a:r>
          </a:p>
        </p:txBody>
      </p:sp>
    </p:spTree>
    <p:extLst>
      <p:ext uri="{BB962C8B-B14F-4D97-AF65-F5344CB8AC3E}">
        <p14:creationId xmlns:p14="http://schemas.microsoft.com/office/powerpoint/2010/main" val="33254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dirty="0"/>
              <a:t>Today's Lab</a:t>
            </a:r>
          </a:p>
        </p:txBody>
      </p:sp>
      <p:sp>
        <p:nvSpPr>
          <p:cNvPr id="3" name="Content Placeholder 2"/>
          <p:cNvSpPr>
            <a:spLocks noGrp="1"/>
          </p:cNvSpPr>
          <p:nvPr>
            <p:ph idx="1"/>
          </p:nvPr>
        </p:nvSpPr>
        <p:spPr>
          <a:xfrm>
            <a:off x="680360" y="1644330"/>
            <a:ext cx="7783280" cy="4311970"/>
          </a:xfrm>
        </p:spPr>
        <p:txBody>
          <a:bodyPr>
            <a:noAutofit/>
          </a:bodyPr>
          <a:lstStyle/>
          <a:p>
            <a:r>
              <a:rPr lang="en-US" sz="2800" dirty="0">
                <a:solidFill>
                  <a:schemeClr val="bg1">
                    <a:lumMod val="85000"/>
                  </a:schemeClr>
                </a:solidFill>
              </a:rPr>
              <a:t>Genome assemblies using two assemblers:</a:t>
            </a:r>
          </a:p>
          <a:p>
            <a:pPr marL="857250" indent="-400050">
              <a:buFont typeface="+mj-lt"/>
              <a:buAutoNum type="arabicPeriod"/>
            </a:pPr>
            <a:r>
              <a:rPr lang="en-US" sz="2800" dirty="0">
                <a:solidFill>
                  <a:schemeClr val="bg1">
                    <a:lumMod val="85000"/>
                  </a:schemeClr>
                </a:solidFill>
              </a:rPr>
              <a:t>SOAPdenovo2</a:t>
            </a:r>
          </a:p>
          <a:p>
            <a:pPr marL="857250" indent="-400050">
              <a:buFont typeface="+mj-lt"/>
              <a:buAutoNum type="arabicPeriod"/>
            </a:pPr>
            <a:r>
              <a:rPr lang="en-US" sz="2800" dirty="0">
                <a:solidFill>
                  <a:schemeClr val="bg1">
                    <a:lumMod val="85000"/>
                  </a:schemeClr>
                </a:solidFill>
              </a:rPr>
              <a:t>DISCOVAR de novo</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Assembly polishing (error correction) with long-read raw data (skipped)</a:t>
            </a:r>
          </a:p>
          <a:p>
            <a:pPr>
              <a:lnSpc>
                <a:spcPct val="120000"/>
              </a:lnSpc>
            </a:pPr>
            <a:r>
              <a:rPr lang="en-US" sz="2800" dirty="0"/>
              <a:t>Polishing with Illumina data</a:t>
            </a:r>
          </a:p>
          <a:p>
            <a:pPr marL="0" indent="0">
              <a:buNone/>
            </a:pPr>
            <a:endParaRPr lang="en-US" sz="2800" dirty="0"/>
          </a:p>
        </p:txBody>
      </p:sp>
    </p:spTree>
    <p:extLst>
      <p:ext uri="{BB962C8B-B14F-4D97-AF65-F5344CB8AC3E}">
        <p14:creationId xmlns:p14="http://schemas.microsoft.com/office/powerpoint/2010/main" val="387909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dirty="0"/>
              <a:t>Today's Lab</a:t>
            </a:r>
          </a:p>
        </p:txBody>
      </p:sp>
      <p:sp>
        <p:nvSpPr>
          <p:cNvPr id="3" name="Content Placeholder 2"/>
          <p:cNvSpPr>
            <a:spLocks noGrp="1"/>
          </p:cNvSpPr>
          <p:nvPr>
            <p:ph idx="1"/>
          </p:nvPr>
        </p:nvSpPr>
        <p:spPr>
          <a:xfrm>
            <a:off x="680360" y="1644330"/>
            <a:ext cx="7783280" cy="4311970"/>
          </a:xfrm>
        </p:spPr>
        <p:txBody>
          <a:bodyPr>
            <a:noAutofit/>
          </a:bodyPr>
          <a:lstStyle/>
          <a:p>
            <a:r>
              <a:rPr lang="en-US" sz="2800" dirty="0"/>
              <a:t>Genome assemblies using two assemblers:</a:t>
            </a:r>
          </a:p>
          <a:p>
            <a:pPr marL="857250" indent="-400050">
              <a:buFont typeface="+mj-lt"/>
              <a:buAutoNum type="arabicPeriod"/>
            </a:pPr>
            <a:r>
              <a:rPr lang="en-US" sz="2800" dirty="0"/>
              <a:t>SOAPdenovo2</a:t>
            </a:r>
          </a:p>
          <a:p>
            <a:pPr marL="857250" indent="-400050">
              <a:buFont typeface="+mj-lt"/>
              <a:buAutoNum type="arabicPeriod"/>
            </a:pPr>
            <a:r>
              <a:rPr lang="en-US" sz="2800" dirty="0"/>
              <a:t>DISCOVAR de novo</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Assembly polishing (error correction) with long-read raw data (skipped)</a:t>
            </a:r>
          </a:p>
          <a:p>
            <a:pPr>
              <a:lnSpc>
                <a:spcPct val="120000"/>
              </a:lnSpc>
            </a:pPr>
            <a:r>
              <a:rPr lang="en-US" sz="2800" dirty="0"/>
              <a:t>Polishing with Illumina data</a:t>
            </a:r>
          </a:p>
          <a:p>
            <a:pPr marL="0" indent="0">
              <a:buNone/>
            </a:pPr>
            <a:endParaRPr lang="en-US" sz="2800" dirty="0"/>
          </a:p>
        </p:txBody>
      </p:sp>
    </p:spTree>
    <p:extLst>
      <p:ext uri="{BB962C8B-B14F-4D97-AF65-F5344CB8AC3E}">
        <p14:creationId xmlns:p14="http://schemas.microsoft.com/office/powerpoint/2010/main" val="680636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439931" y="1287178"/>
            <a:ext cx="8229600" cy="4741288"/>
          </a:xfrm>
        </p:spPr>
        <p:txBody>
          <a:bodyPr/>
          <a:lstStyle/>
          <a:p>
            <a:r>
              <a:rPr lang="en-US" dirty="0" err="1"/>
              <a:t>PacBio</a:t>
            </a:r>
            <a:r>
              <a:rPr lang="en-US" dirty="0"/>
              <a:t> data</a:t>
            </a:r>
          </a:p>
          <a:p>
            <a:pPr marL="0" indent="0">
              <a:buNone/>
            </a:pPr>
            <a:r>
              <a:rPr lang="en-US" dirty="0"/>
              <a:t>/homes/liu3zhen/teaching/datasets/</a:t>
            </a:r>
            <a:r>
              <a:rPr lang="en-US" dirty="0" err="1"/>
              <a:t>assembly_canu</a:t>
            </a:r>
            <a:r>
              <a:rPr lang="en-US" dirty="0"/>
              <a:t>/</a:t>
            </a:r>
            <a:r>
              <a:rPr lang="en-US" dirty="0" err="1"/>
              <a:t>pacbio</a:t>
            </a:r>
            <a:endParaRPr lang="en-US" dirty="0"/>
          </a:p>
          <a:p>
            <a:pPr marL="457200" indent="-457200">
              <a:buFont typeface="+mj-lt"/>
              <a:buAutoNum type="arabicPeriod"/>
            </a:pPr>
            <a:r>
              <a:rPr lang="en-US" dirty="0"/>
              <a:t>pacbio_cmnHF4_1.fastq</a:t>
            </a:r>
          </a:p>
          <a:p>
            <a:pPr marL="457200" indent="-457200">
              <a:buFont typeface="+mj-lt"/>
              <a:buAutoNum type="arabicPeriod"/>
            </a:pPr>
            <a:r>
              <a:rPr lang="en-US" dirty="0"/>
              <a:t>pacbio_cmnHF4_2.fastq</a:t>
            </a:r>
          </a:p>
          <a:p>
            <a:pPr marL="457200" indent="-457200">
              <a:buFont typeface="+mj-lt"/>
              <a:buAutoNum type="arabicPeriod"/>
            </a:pPr>
            <a:r>
              <a:rPr lang="en-US" dirty="0"/>
              <a:t>pacbio_cmnHF4_3.fastq</a:t>
            </a:r>
          </a:p>
          <a:p>
            <a:endParaRPr lang="en-US" dirty="0"/>
          </a:p>
          <a:p>
            <a:r>
              <a:rPr lang="en-US" dirty="0" err="1"/>
              <a:t>Illumina</a:t>
            </a:r>
            <a:r>
              <a:rPr lang="en-US" dirty="0"/>
              <a:t> data</a:t>
            </a:r>
          </a:p>
          <a:p>
            <a:pPr marL="0" indent="0">
              <a:buNone/>
            </a:pPr>
            <a:r>
              <a:rPr lang="en-US" dirty="0"/>
              <a:t>/homes/liu3zhen/teaching/datasets/</a:t>
            </a:r>
            <a:r>
              <a:rPr lang="en-US" dirty="0" err="1"/>
              <a:t>assembly_canu</a:t>
            </a:r>
            <a:r>
              <a:rPr lang="en-US" dirty="0"/>
              <a:t>/</a:t>
            </a:r>
            <a:r>
              <a:rPr lang="en-US" dirty="0" err="1"/>
              <a:t>illumina</a:t>
            </a:r>
            <a:endParaRPr lang="en-US" dirty="0"/>
          </a:p>
          <a:p>
            <a:pPr marL="457200" indent="-457200">
              <a:buFont typeface="+mj-lt"/>
              <a:buAutoNum type="arabicPeriod"/>
            </a:pPr>
            <a:r>
              <a:rPr lang="en-US" dirty="0"/>
              <a:t>HF4.R1.pair.fq</a:t>
            </a:r>
          </a:p>
          <a:p>
            <a:pPr marL="457200" indent="-457200">
              <a:buFont typeface="+mj-lt"/>
              <a:buAutoNum type="arabicPeriod"/>
            </a:pPr>
            <a:r>
              <a:rPr lang="en-US" dirty="0"/>
              <a:t>HF4.R2.pair.fq</a:t>
            </a:r>
          </a:p>
        </p:txBody>
      </p:sp>
    </p:spTree>
    <p:extLst>
      <p:ext uri="{BB962C8B-B14F-4D97-AF65-F5344CB8AC3E}">
        <p14:creationId xmlns:p14="http://schemas.microsoft.com/office/powerpoint/2010/main" val="16065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38"/>
            <a:ext cx="8229600" cy="1023340"/>
          </a:xfrm>
        </p:spPr>
        <p:txBody>
          <a:bodyPr/>
          <a:lstStyle/>
          <a:p>
            <a:r>
              <a:rPr lang="en-US" dirty="0"/>
              <a:t>working directory</a:t>
            </a:r>
            <a:br>
              <a:rPr lang="en-US" dirty="0"/>
            </a:br>
            <a:r>
              <a:rPr lang="en-US" dirty="0"/>
              <a:t>- </a:t>
            </a:r>
            <a:r>
              <a:rPr lang="en-US" dirty="0" err="1"/>
              <a:t>canu</a:t>
            </a:r>
            <a:r>
              <a:rPr lang="en-US" dirty="0"/>
              <a:t> assembly</a:t>
            </a:r>
          </a:p>
        </p:txBody>
      </p:sp>
      <p:sp>
        <p:nvSpPr>
          <p:cNvPr id="3" name="Content Placeholder 2"/>
          <p:cNvSpPr>
            <a:spLocks noGrp="1"/>
          </p:cNvSpPr>
          <p:nvPr>
            <p:ph idx="1"/>
          </p:nvPr>
        </p:nvSpPr>
        <p:spPr>
          <a:xfrm>
            <a:off x="457200" y="2417675"/>
            <a:ext cx="8229600" cy="1615826"/>
          </a:xfrm>
        </p:spPr>
        <p:txBody>
          <a:bodyPr>
            <a:normAutofit/>
          </a:bodyPr>
          <a:lstStyle/>
          <a:p>
            <a:pPr marL="0" indent="0" algn="ctr">
              <a:buNone/>
            </a:pPr>
            <a:r>
              <a:rPr lang="en-US" sz="9600" dirty="0" err="1"/>
              <a:t>canu</a:t>
            </a:r>
            <a:endParaRPr lang="en-US" sz="9600" dirty="0"/>
          </a:p>
        </p:txBody>
      </p:sp>
    </p:spTree>
    <p:extLst>
      <p:ext uri="{BB962C8B-B14F-4D97-AF65-F5344CB8AC3E}">
        <p14:creationId xmlns:p14="http://schemas.microsoft.com/office/powerpoint/2010/main" val="200906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Canu</a:t>
            </a:r>
            <a:r>
              <a:rPr lang="en-US" dirty="0"/>
              <a:t> assembly</a:t>
            </a:r>
          </a:p>
        </p:txBody>
      </p:sp>
      <p:sp>
        <p:nvSpPr>
          <p:cNvPr id="3" name="Content Placeholder 2"/>
          <p:cNvSpPr>
            <a:spLocks noGrp="1"/>
          </p:cNvSpPr>
          <p:nvPr>
            <p:ph idx="1"/>
          </p:nvPr>
        </p:nvSpPr>
        <p:spPr>
          <a:xfrm>
            <a:off x="300119" y="1148734"/>
            <a:ext cx="8543761" cy="5159537"/>
          </a:xfrm>
        </p:spPr>
        <p:txBody>
          <a:bodyPr>
            <a:noAutofit/>
          </a:bodyPr>
          <a:lstStyle/>
          <a:p>
            <a:pPr marL="0" indent="0">
              <a:buNone/>
            </a:pPr>
            <a:r>
              <a:rPr lang="en-US" sz="2000" dirty="0">
                <a:latin typeface="Courier"/>
                <a:cs typeface="Courier"/>
              </a:rPr>
              <a:t>#!/bin/bash -l</a:t>
            </a:r>
          </a:p>
          <a:p>
            <a:pPr marL="0" indent="0">
              <a:buNone/>
            </a:pPr>
            <a:r>
              <a:rPr lang="en-US" sz="1300" dirty="0" err="1">
                <a:latin typeface="Courier"/>
                <a:cs typeface="Courier"/>
              </a:rPr>
              <a:t>indata</a:t>
            </a:r>
            <a:r>
              <a:rPr lang="en-US" sz="1300" dirty="0">
                <a:latin typeface="Courier"/>
                <a:cs typeface="Courier"/>
              </a:rPr>
              <a:t>=/homes/liu3zhen/teaching/datasets/</a:t>
            </a:r>
            <a:r>
              <a:rPr lang="en-US" sz="1300" dirty="0" err="1">
                <a:latin typeface="Courier"/>
                <a:cs typeface="Courier"/>
              </a:rPr>
              <a:t>assembly_canu</a:t>
            </a:r>
            <a:r>
              <a:rPr lang="en-US" sz="1300" dirty="0">
                <a:latin typeface="Courier"/>
                <a:cs typeface="Courier"/>
              </a:rPr>
              <a:t>/</a:t>
            </a:r>
            <a:r>
              <a:rPr lang="en-US" sz="1300" dirty="0" err="1">
                <a:latin typeface="Courier"/>
                <a:cs typeface="Courier"/>
              </a:rPr>
              <a:t>pacbio</a:t>
            </a:r>
            <a:r>
              <a:rPr lang="en-US" sz="1300" dirty="0">
                <a:latin typeface="Courier"/>
                <a:cs typeface="Courier"/>
              </a:rPr>
              <a:t>/pacbio_cmnHF4_1.fastq</a:t>
            </a:r>
          </a:p>
          <a:p>
            <a:pPr marL="0" indent="0">
              <a:buNone/>
            </a:pPr>
            <a:r>
              <a:rPr lang="en-US" sz="2000" dirty="0">
                <a:latin typeface="Courier"/>
                <a:cs typeface="Courier"/>
              </a:rPr>
              <a:t>out=cmnHF4</a:t>
            </a:r>
          </a:p>
          <a:p>
            <a:pPr marL="0" indent="0">
              <a:buNone/>
            </a:pPr>
            <a:endParaRPr lang="en-US" sz="2000" dirty="0">
              <a:latin typeface="Courier"/>
              <a:cs typeface="Courier"/>
            </a:endParaRPr>
          </a:p>
          <a:p>
            <a:pPr marL="0" indent="0">
              <a:buNone/>
            </a:pPr>
            <a:r>
              <a:rPr lang="en-US" sz="2000" dirty="0">
                <a:latin typeface="Courier"/>
                <a:cs typeface="Courier"/>
              </a:rPr>
              <a:t># load java</a:t>
            </a:r>
          </a:p>
          <a:p>
            <a:pPr marL="0" indent="0">
              <a:buNone/>
            </a:pPr>
            <a:r>
              <a:rPr lang="en-US" sz="2000" dirty="0">
                <a:latin typeface="Courier"/>
                <a:cs typeface="Courier"/>
              </a:rPr>
              <a:t>module load Java</a:t>
            </a:r>
          </a:p>
          <a:p>
            <a:pPr marL="0" indent="0">
              <a:buNone/>
            </a:pPr>
            <a:r>
              <a:rPr lang="en-US" sz="2000" dirty="0">
                <a:latin typeface="Courier"/>
                <a:cs typeface="Courier"/>
              </a:rPr>
              <a:t>module load </a:t>
            </a:r>
            <a:r>
              <a:rPr lang="en-US" sz="2000" dirty="0" err="1">
                <a:latin typeface="Courier"/>
                <a:cs typeface="Courier"/>
              </a:rPr>
              <a:t>gnuplot</a:t>
            </a:r>
            <a:endParaRPr lang="en-US" sz="2000" dirty="0">
              <a:latin typeface="Courier"/>
              <a:cs typeface="Courier"/>
            </a:endParaRPr>
          </a:p>
          <a:p>
            <a:pPr marL="0" indent="0">
              <a:buNone/>
            </a:pPr>
            <a:endParaRPr lang="en-US" sz="2000" dirty="0">
              <a:latin typeface="Courier"/>
              <a:cs typeface="Courier"/>
            </a:endParaRPr>
          </a:p>
          <a:p>
            <a:pPr marL="0" indent="0">
              <a:buNone/>
            </a:pPr>
            <a:r>
              <a:rPr lang="en-US" sz="2000" dirty="0">
                <a:latin typeface="Courier" pitchFamily="2" charset="0"/>
                <a:cs typeface="Courier"/>
              </a:rPr>
              <a:t># run </a:t>
            </a:r>
            <a:r>
              <a:rPr lang="en-US" sz="2000" dirty="0" err="1">
                <a:latin typeface="Courier" pitchFamily="2" charset="0"/>
                <a:cs typeface="Courier"/>
              </a:rPr>
              <a:t>canu</a:t>
            </a:r>
            <a:endParaRPr lang="en-US" sz="2000" dirty="0">
              <a:latin typeface="Courier" pitchFamily="2" charset="0"/>
              <a:cs typeface="Courier"/>
            </a:endParaRPr>
          </a:p>
          <a:p>
            <a:pPr marL="0" indent="0">
              <a:buNone/>
            </a:pPr>
            <a:r>
              <a:rPr lang="en-US" sz="1800" dirty="0" err="1">
                <a:latin typeface="Courier" pitchFamily="2" charset="0"/>
              </a:rPr>
              <a:t>canu</a:t>
            </a:r>
            <a:r>
              <a:rPr lang="en-US" sz="1800" dirty="0">
                <a:latin typeface="Courier" pitchFamily="2" charset="0"/>
              </a:rPr>
              <a:t>=/homes/liu3zhen/software/</a:t>
            </a:r>
            <a:r>
              <a:rPr lang="en-US" sz="1800" dirty="0" err="1">
                <a:latin typeface="Courier" pitchFamily="2" charset="0"/>
              </a:rPr>
              <a:t>canu</a:t>
            </a:r>
            <a:r>
              <a:rPr lang="en-US" sz="1800" dirty="0">
                <a:latin typeface="Courier" pitchFamily="2" charset="0"/>
              </a:rPr>
              <a:t>/canu-2.1.1/bin/</a:t>
            </a:r>
            <a:r>
              <a:rPr lang="en-US" sz="1800" dirty="0" err="1">
                <a:latin typeface="Courier" pitchFamily="2" charset="0"/>
              </a:rPr>
              <a:t>canu</a:t>
            </a:r>
            <a:endParaRPr lang="en-US" sz="2000" dirty="0">
              <a:latin typeface="Courier" pitchFamily="2" charset="0"/>
              <a:cs typeface="Courier"/>
            </a:endParaRPr>
          </a:p>
          <a:p>
            <a:pPr marL="0" indent="0">
              <a:buNone/>
            </a:pPr>
            <a:r>
              <a:rPr lang="en-US" sz="2000" dirty="0">
                <a:latin typeface="Courier" pitchFamily="2" charset="0"/>
                <a:cs typeface="Courier"/>
              </a:rPr>
              <a:t>$</a:t>
            </a:r>
            <a:r>
              <a:rPr lang="en-US" sz="2000" dirty="0" err="1">
                <a:latin typeface="Courier" pitchFamily="2" charset="0"/>
                <a:cs typeface="Courier"/>
              </a:rPr>
              <a:t>canu</a:t>
            </a:r>
            <a:r>
              <a:rPr lang="en-US" sz="2000" dirty="0">
                <a:latin typeface="Courier" pitchFamily="2" charset="0"/>
                <a:cs typeface="Courier"/>
              </a:rPr>
              <a:t> -d $out </a:t>
            </a:r>
            <a:r>
              <a:rPr lang="en-US" sz="2000" dirty="0">
                <a:latin typeface="Courier"/>
                <a:cs typeface="Courier"/>
              </a:rPr>
              <a:t>-p $out \</a:t>
            </a:r>
          </a:p>
          <a:p>
            <a:pPr marL="0" indent="0">
              <a:buNone/>
            </a:pPr>
            <a:r>
              <a:rPr lang="en-US" sz="2000" dirty="0">
                <a:latin typeface="Courier"/>
                <a:cs typeface="Courier"/>
              </a:rPr>
              <a:t>   </a:t>
            </a:r>
            <a:r>
              <a:rPr lang="en-US" sz="2000" dirty="0" err="1">
                <a:latin typeface="Courier"/>
                <a:cs typeface="Courier"/>
              </a:rPr>
              <a:t>genomeSize</a:t>
            </a:r>
            <a:r>
              <a:rPr lang="en-US" sz="2000" dirty="0">
                <a:latin typeface="Courier"/>
                <a:cs typeface="Courier"/>
              </a:rPr>
              <a:t>=3m \</a:t>
            </a:r>
          </a:p>
          <a:p>
            <a:pPr marL="0" indent="0">
              <a:buNone/>
            </a:pPr>
            <a:r>
              <a:rPr lang="en-US" sz="2000" dirty="0">
                <a:latin typeface="Courier"/>
                <a:cs typeface="Courier"/>
              </a:rPr>
              <a:t>   -</a:t>
            </a:r>
            <a:r>
              <a:rPr lang="en-US" sz="2000" dirty="0" err="1">
                <a:latin typeface="Courier"/>
                <a:cs typeface="Courier"/>
              </a:rPr>
              <a:t>gridOptions</a:t>
            </a:r>
            <a:r>
              <a:rPr lang="en-US" sz="2000" dirty="0">
                <a:latin typeface="Courier"/>
                <a:cs typeface="Courier"/>
              </a:rPr>
              <a:t>="--time=0-23:00:00" \</a:t>
            </a:r>
          </a:p>
          <a:p>
            <a:pPr marL="0" indent="0">
              <a:buNone/>
            </a:pPr>
            <a:r>
              <a:rPr lang="en-US" sz="2000" dirty="0">
                <a:latin typeface="Courier"/>
                <a:cs typeface="Courier"/>
              </a:rPr>
              <a:t>   -</a:t>
            </a:r>
            <a:r>
              <a:rPr lang="en-US" sz="2000" dirty="0" err="1">
                <a:latin typeface="Courier"/>
                <a:cs typeface="Courier"/>
              </a:rPr>
              <a:t>nanopore</a:t>
            </a:r>
            <a:r>
              <a:rPr lang="en-US" sz="2000" dirty="0">
                <a:latin typeface="Courier"/>
                <a:cs typeface="Courier"/>
              </a:rPr>
              <a:t>-raw $</a:t>
            </a:r>
            <a:r>
              <a:rPr lang="en-US" sz="2000" dirty="0" err="1">
                <a:latin typeface="Courier"/>
                <a:cs typeface="Courier"/>
              </a:rPr>
              <a:t>indata</a:t>
            </a:r>
            <a:endParaRPr lang="en-US" sz="2000" dirty="0">
              <a:latin typeface="Courier"/>
              <a:cs typeface="Courier"/>
            </a:endParaRPr>
          </a:p>
        </p:txBody>
      </p:sp>
    </p:spTree>
    <p:extLst>
      <p:ext uri="{BB962C8B-B14F-4D97-AF65-F5344CB8AC3E}">
        <p14:creationId xmlns:p14="http://schemas.microsoft.com/office/powerpoint/2010/main" val="1490288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canu</a:t>
            </a:r>
            <a:r>
              <a:rPr lang="en-US" sz="3200" dirty="0"/>
              <a:t> output</a:t>
            </a:r>
          </a:p>
        </p:txBody>
      </p:sp>
      <p:sp>
        <p:nvSpPr>
          <p:cNvPr id="3" name="Content Placeholder 2"/>
          <p:cNvSpPr>
            <a:spLocks noGrp="1"/>
          </p:cNvSpPr>
          <p:nvPr>
            <p:ph idx="1"/>
          </p:nvPr>
        </p:nvSpPr>
        <p:spPr>
          <a:xfrm>
            <a:off x="1048329" y="1394431"/>
            <a:ext cx="6241190" cy="1545175"/>
          </a:xfrm>
        </p:spPr>
        <p:txBody>
          <a:bodyPr>
            <a:normAutofit/>
          </a:bodyPr>
          <a:lstStyle/>
          <a:p>
            <a:pPr marL="457200" indent="-457200">
              <a:buFont typeface="+mj-lt"/>
              <a:buAutoNum type="arabicPeriod"/>
            </a:pPr>
            <a:r>
              <a:rPr lang="en-US" sz="2800" dirty="0"/>
              <a:t>cmnHF4.correctedReads.fasta.gz</a:t>
            </a:r>
          </a:p>
          <a:p>
            <a:pPr marL="457200" indent="-457200">
              <a:buFont typeface="+mj-lt"/>
              <a:buAutoNum type="arabicPeriod"/>
            </a:pPr>
            <a:r>
              <a:rPr lang="en-US" sz="2800" dirty="0"/>
              <a:t>cmnHF4.trimmedReads.fasta.gz</a:t>
            </a:r>
          </a:p>
          <a:p>
            <a:pPr marL="457200" indent="-457200">
              <a:buFont typeface="+mj-lt"/>
              <a:buAutoNum type="arabicPeriod"/>
            </a:pPr>
            <a:r>
              <a:rPr lang="en-US" sz="2800" dirty="0"/>
              <a:t>cmnHF4.contigs.fasta</a:t>
            </a:r>
          </a:p>
        </p:txBody>
      </p:sp>
      <p:sp>
        <p:nvSpPr>
          <p:cNvPr id="5" name="TextBox 4"/>
          <p:cNvSpPr txBox="1"/>
          <p:nvPr/>
        </p:nvSpPr>
        <p:spPr>
          <a:xfrm>
            <a:off x="674046" y="3198400"/>
            <a:ext cx="2717210" cy="584776"/>
          </a:xfrm>
          <a:prstGeom prst="rect">
            <a:avLst/>
          </a:prstGeom>
          <a:noFill/>
        </p:spPr>
        <p:txBody>
          <a:bodyPr wrap="none" rtlCol="0">
            <a:spAutoFit/>
          </a:bodyPr>
          <a:lstStyle/>
          <a:p>
            <a:r>
              <a:rPr lang="en-US" sz="3200" dirty="0"/>
              <a:t>cmnHF4.report</a:t>
            </a:r>
          </a:p>
        </p:txBody>
      </p:sp>
      <p:graphicFrame>
        <p:nvGraphicFramePr>
          <p:cNvPr id="6" name="Table 5"/>
          <p:cNvGraphicFramePr>
            <a:graphicFrameLocks noGrp="1"/>
          </p:cNvGraphicFramePr>
          <p:nvPr/>
        </p:nvGraphicFramePr>
        <p:xfrm>
          <a:off x="872397" y="3937319"/>
          <a:ext cx="7560967" cy="1135380"/>
        </p:xfrm>
        <a:graphic>
          <a:graphicData uri="http://schemas.openxmlformats.org/drawingml/2006/table">
            <a:tbl>
              <a:tblPr/>
              <a:tblGrid>
                <a:gridCol w="4449944">
                  <a:extLst>
                    <a:ext uri="{9D8B030D-6E8A-4147-A177-3AD203B41FA5}">
                      <a16:colId xmlns:a16="http://schemas.microsoft.com/office/drawing/2014/main" val="20000"/>
                    </a:ext>
                  </a:extLst>
                </a:gridCol>
                <a:gridCol w="3111023">
                  <a:extLst>
                    <a:ext uri="{9D8B030D-6E8A-4147-A177-3AD203B41FA5}">
                      <a16:colId xmlns:a16="http://schemas.microsoft.com/office/drawing/2014/main" val="20001"/>
                    </a:ext>
                  </a:extLst>
                </a:gridCol>
              </a:tblGrid>
              <a:tr h="190500">
                <a:tc gridSpan="2">
                  <a:txBody>
                    <a:bodyPr/>
                    <a:lstStyle/>
                    <a:p>
                      <a:pPr algn="l" fontAlgn="b"/>
                      <a:r>
                        <a:rPr lang="en-US" sz="2400" b="0" i="0" u="none" strike="noStrike" dirty="0">
                          <a:solidFill>
                            <a:srgbClr val="000000"/>
                          </a:solidFill>
                          <a:effectLst/>
                          <a:latin typeface="Calibri"/>
                        </a:rPr>
                        <a:t>3 sequences in the final</a:t>
                      </a:r>
                      <a:r>
                        <a:rPr lang="en-US" sz="2400" b="0" i="0" u="none" strike="noStrike" baseline="0" dirty="0">
                          <a:solidFill>
                            <a:srgbClr val="000000"/>
                          </a:solidFill>
                          <a:effectLst/>
                          <a:latin typeface="Calibri"/>
                        </a:rPr>
                        <a:t> assembly</a:t>
                      </a:r>
                      <a:endParaRPr lang="en-US" sz="2400" b="0" i="0" u="none" strike="noStrike" dirty="0">
                        <a:solidFill>
                          <a:srgbClr val="000000"/>
                        </a:solidFill>
                        <a:effectLst/>
                        <a:latin typeface="Calibri"/>
                      </a:endParaRPr>
                    </a:p>
                  </a:txBody>
                  <a:tcPr marL="12700" marR="12700" marT="12700" marB="0" anchor="b">
                    <a:lnL>
                      <a:noFill/>
                    </a:lnL>
                    <a:lnR>
                      <a:noFill/>
                    </a:lnR>
                    <a:lnT>
                      <a:noFill/>
                    </a:lnT>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Assembly total length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400" b="0" i="0" u="none" strike="noStrike">
                          <a:solidFill>
                            <a:srgbClr val="000000"/>
                          </a:solidFill>
                          <a:effectLst/>
                          <a:latin typeface="Calibri"/>
                        </a:rPr>
                        <a:t> 3,055,565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2400" b="0" i="0" u="none" strike="noStrike" dirty="0">
                          <a:solidFill>
                            <a:srgbClr val="000000"/>
                          </a:solidFill>
                          <a:effectLst/>
                          <a:latin typeface="Calibri"/>
                        </a:rPr>
                        <a:t>NG50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400" b="0" i="0" u="none" strike="noStrike" dirty="0">
                          <a:solidFill>
                            <a:srgbClr val="000000"/>
                          </a:solidFill>
                          <a:effectLst/>
                          <a:latin typeface="Calibri"/>
                        </a:rPr>
                        <a:t> 2,148,232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7483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15826"/>
          </a:xfrm>
        </p:spPr>
        <p:txBody>
          <a:bodyPr>
            <a:noAutofit/>
          </a:bodyPr>
          <a:lstStyle/>
          <a:p>
            <a:r>
              <a:rPr lang="en-US" sz="3200" dirty="0"/>
              <a:t>working directory</a:t>
            </a:r>
            <a:br>
              <a:rPr lang="en-US" sz="3200" dirty="0"/>
            </a:br>
            <a:r>
              <a:rPr lang="en-US" sz="3200" dirty="0"/>
              <a:t>- </a:t>
            </a:r>
            <a:r>
              <a:rPr lang="en-US" sz="3200" dirty="0" err="1"/>
              <a:t>Pilon</a:t>
            </a:r>
            <a:r>
              <a:rPr lang="en-US" sz="3200" dirty="0"/>
              <a:t> polishing</a:t>
            </a:r>
          </a:p>
        </p:txBody>
      </p:sp>
      <p:sp>
        <p:nvSpPr>
          <p:cNvPr id="3" name="Content Placeholder 2"/>
          <p:cNvSpPr>
            <a:spLocks noGrp="1"/>
          </p:cNvSpPr>
          <p:nvPr>
            <p:ph idx="1"/>
          </p:nvPr>
        </p:nvSpPr>
        <p:spPr>
          <a:xfrm>
            <a:off x="457200" y="2417675"/>
            <a:ext cx="8229600" cy="1615826"/>
          </a:xfrm>
        </p:spPr>
        <p:txBody>
          <a:bodyPr>
            <a:normAutofit/>
          </a:bodyPr>
          <a:lstStyle/>
          <a:p>
            <a:pPr marL="0" indent="0" algn="ctr">
              <a:buNone/>
            </a:pPr>
            <a:r>
              <a:rPr lang="en-US" sz="9600" dirty="0" err="1"/>
              <a:t>pilon</a:t>
            </a:r>
            <a:endParaRPr lang="en-US" sz="9600" dirty="0"/>
          </a:p>
        </p:txBody>
      </p:sp>
    </p:spTree>
    <p:extLst>
      <p:ext uri="{BB962C8B-B14F-4D97-AF65-F5344CB8AC3E}">
        <p14:creationId xmlns:p14="http://schemas.microsoft.com/office/powerpoint/2010/main" val="1722087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1333"/>
          </a:xfrm>
        </p:spPr>
        <p:txBody>
          <a:bodyPr/>
          <a:lstStyle/>
          <a:p>
            <a:r>
              <a:rPr lang="en-US" dirty="0"/>
              <a:t>Polishing with </a:t>
            </a:r>
            <a:r>
              <a:rPr lang="en-US" dirty="0" err="1"/>
              <a:t>Illumina</a:t>
            </a:r>
            <a:r>
              <a:rPr lang="en-US" dirty="0"/>
              <a:t> data –  </a:t>
            </a:r>
            <a:r>
              <a:rPr lang="en-US" dirty="0" err="1"/>
              <a:t>bwa</a:t>
            </a:r>
            <a:r>
              <a:rPr lang="en-US" dirty="0"/>
              <a:t> alignment (step 1)</a:t>
            </a:r>
          </a:p>
        </p:txBody>
      </p:sp>
      <p:sp>
        <p:nvSpPr>
          <p:cNvPr id="3" name="Content Placeholder 2"/>
          <p:cNvSpPr>
            <a:spLocks noGrp="1"/>
          </p:cNvSpPr>
          <p:nvPr>
            <p:ph idx="1"/>
          </p:nvPr>
        </p:nvSpPr>
        <p:spPr>
          <a:xfrm>
            <a:off x="234614" y="935972"/>
            <a:ext cx="8686800" cy="5584858"/>
          </a:xfrm>
        </p:spPr>
        <p:txBody>
          <a:bodyPr>
            <a:normAutofit lnSpcReduction="10000"/>
          </a:bodyPr>
          <a:lstStyle/>
          <a:p>
            <a:pPr marL="0" indent="0">
              <a:buNone/>
            </a:pPr>
            <a:r>
              <a:rPr lang="en-US" sz="1600" dirty="0">
                <a:latin typeface="Courier"/>
                <a:cs typeface="Courier"/>
              </a:rPr>
              <a:t>#!/bin/bash -l</a:t>
            </a:r>
          </a:p>
          <a:p>
            <a:pPr marL="0" indent="0">
              <a:buNone/>
            </a:pPr>
            <a:r>
              <a:rPr lang="en-US" sz="1600" dirty="0" err="1">
                <a:latin typeface="Courier"/>
                <a:cs typeface="Courier"/>
              </a:rPr>
              <a:t>asmpath</a:t>
            </a:r>
            <a:r>
              <a:rPr lang="en-US" sz="1600" dirty="0">
                <a:latin typeface="Courier"/>
                <a:cs typeface="Courier"/>
              </a:rPr>
              <a:t>=/homes/liu3zhen/teaching/datasets/</a:t>
            </a:r>
            <a:r>
              <a:rPr lang="en-US" sz="1600" dirty="0" err="1">
                <a:latin typeface="Courier"/>
                <a:cs typeface="Courier"/>
              </a:rPr>
              <a:t>assembly_canu</a:t>
            </a:r>
            <a:r>
              <a:rPr lang="en-US" sz="1600" dirty="0">
                <a:latin typeface="Courier"/>
                <a:cs typeface="Courier"/>
              </a:rPr>
              <a:t>/</a:t>
            </a:r>
            <a:r>
              <a:rPr lang="en-US" sz="1600" dirty="0" err="1">
                <a:latin typeface="Courier"/>
                <a:cs typeface="Courier"/>
              </a:rPr>
              <a:t>canu</a:t>
            </a:r>
            <a:r>
              <a:rPr lang="en-US" sz="1600" dirty="0">
                <a:latin typeface="Courier"/>
                <a:cs typeface="Courier"/>
              </a:rPr>
              <a:t>/cmnHF4/</a:t>
            </a:r>
          </a:p>
          <a:p>
            <a:pPr marL="0" indent="0">
              <a:buNone/>
            </a:pPr>
            <a:r>
              <a:rPr lang="en-US" sz="1600" dirty="0" err="1">
                <a:latin typeface="Courier"/>
                <a:cs typeface="Courier"/>
              </a:rPr>
              <a:t>asm</a:t>
            </a:r>
            <a:r>
              <a:rPr lang="en-US" sz="1600" dirty="0">
                <a:latin typeface="Courier"/>
                <a:cs typeface="Courier"/>
              </a:rPr>
              <a:t>=cmnHF4.contigs.fasta</a:t>
            </a:r>
          </a:p>
          <a:p>
            <a:pPr marL="0" indent="0">
              <a:buNone/>
            </a:pPr>
            <a:r>
              <a:rPr lang="en-US" sz="1400" dirty="0">
                <a:latin typeface="Courier"/>
                <a:cs typeface="Courier"/>
              </a:rPr>
              <a:t>pe1=/homes/liu3zhen/teaching/datasets/</a:t>
            </a:r>
            <a:r>
              <a:rPr lang="en-US" sz="1400" dirty="0" err="1">
                <a:latin typeface="Courier"/>
                <a:cs typeface="Courier"/>
              </a:rPr>
              <a:t>assembly_canu</a:t>
            </a:r>
            <a:r>
              <a:rPr lang="en-US" sz="1400" dirty="0">
                <a:latin typeface="Courier"/>
                <a:cs typeface="Courier"/>
              </a:rPr>
              <a:t>/</a:t>
            </a:r>
            <a:r>
              <a:rPr lang="en-US" sz="1400" dirty="0" err="1">
                <a:latin typeface="Courier"/>
                <a:cs typeface="Courier"/>
              </a:rPr>
              <a:t>illumina</a:t>
            </a:r>
            <a:r>
              <a:rPr lang="en-US" sz="1400" dirty="0">
                <a:latin typeface="Courier"/>
                <a:cs typeface="Courier"/>
              </a:rPr>
              <a:t>/HF4.R1.pair.fq</a:t>
            </a:r>
          </a:p>
          <a:p>
            <a:pPr marL="0" indent="0">
              <a:buNone/>
            </a:pPr>
            <a:r>
              <a:rPr lang="en-US" sz="1400" dirty="0">
                <a:latin typeface="Courier"/>
                <a:cs typeface="Courier"/>
              </a:rPr>
              <a:t>pe2=/homes/liu3zhen/teaching/datasets/</a:t>
            </a:r>
            <a:r>
              <a:rPr lang="en-US" sz="1400" dirty="0" err="1">
                <a:latin typeface="Courier"/>
                <a:cs typeface="Courier"/>
              </a:rPr>
              <a:t>assembly_canu</a:t>
            </a:r>
            <a:r>
              <a:rPr lang="en-US" sz="1400" dirty="0">
                <a:latin typeface="Courier"/>
                <a:cs typeface="Courier"/>
              </a:rPr>
              <a:t>/</a:t>
            </a:r>
            <a:r>
              <a:rPr lang="en-US" sz="1400" dirty="0" err="1">
                <a:latin typeface="Courier"/>
                <a:cs typeface="Courier"/>
              </a:rPr>
              <a:t>illumina</a:t>
            </a:r>
            <a:r>
              <a:rPr lang="en-US" sz="1400" dirty="0">
                <a:latin typeface="Courier"/>
                <a:cs typeface="Courier"/>
              </a:rPr>
              <a:t>/HF4.R2.pair.fq</a:t>
            </a:r>
          </a:p>
          <a:p>
            <a:pPr marL="0" indent="0">
              <a:buNone/>
            </a:pPr>
            <a:r>
              <a:rPr lang="en-US" sz="1600" dirty="0">
                <a:latin typeface="Courier"/>
                <a:cs typeface="Courier"/>
              </a:rPr>
              <a:t>out=HF4aln</a:t>
            </a:r>
          </a:p>
          <a:p>
            <a:pPr marL="0" indent="0">
              <a:buNone/>
            </a:pPr>
            <a:endParaRPr lang="en-US" sz="1600" dirty="0">
              <a:latin typeface="Courier"/>
              <a:cs typeface="Courier"/>
            </a:endParaRPr>
          </a:p>
          <a:p>
            <a:pPr marL="0" indent="0">
              <a:buNone/>
            </a:pPr>
            <a:r>
              <a:rPr lang="en-US" sz="1600" dirty="0">
                <a:latin typeface="Courier"/>
                <a:cs typeface="Courier"/>
              </a:rPr>
              <a:t># index</a:t>
            </a:r>
          </a:p>
          <a:p>
            <a:pPr marL="0" indent="0">
              <a:buNone/>
            </a:pPr>
            <a:r>
              <a:rPr lang="en-US" sz="1600" dirty="0">
                <a:latin typeface="Courier"/>
                <a:cs typeface="Courier"/>
              </a:rPr>
              <a:t>module load BWA</a:t>
            </a:r>
          </a:p>
          <a:p>
            <a:pPr marL="0" indent="0">
              <a:buNone/>
            </a:pPr>
            <a:r>
              <a:rPr lang="en-US" sz="1600" dirty="0">
                <a:latin typeface="Courier"/>
                <a:cs typeface="Courier"/>
              </a:rPr>
              <a:t>ln -s $</a:t>
            </a:r>
            <a:r>
              <a:rPr lang="en-US" sz="1600" dirty="0" err="1">
                <a:latin typeface="Courier"/>
                <a:cs typeface="Courier"/>
              </a:rPr>
              <a:t>asmpath</a:t>
            </a:r>
            <a:r>
              <a:rPr lang="en-US" sz="1600" dirty="0">
                <a:latin typeface="Courier"/>
                <a:cs typeface="Courier"/>
              </a:rPr>
              <a:t>/$</a:t>
            </a:r>
            <a:r>
              <a:rPr lang="en-US" sz="1600" dirty="0" err="1">
                <a:latin typeface="Courier"/>
                <a:cs typeface="Courier"/>
              </a:rPr>
              <a:t>asm</a:t>
            </a:r>
            <a:r>
              <a:rPr lang="en-US" sz="1600" dirty="0">
                <a:latin typeface="Courier"/>
                <a:cs typeface="Courier"/>
              </a:rPr>
              <a:t> .</a:t>
            </a:r>
          </a:p>
          <a:p>
            <a:pPr marL="0" indent="0">
              <a:buNone/>
            </a:pPr>
            <a:r>
              <a:rPr lang="en-US" sz="1600" dirty="0" err="1">
                <a:latin typeface="Courier"/>
                <a:cs typeface="Courier"/>
              </a:rPr>
              <a:t>bwa</a:t>
            </a:r>
            <a:r>
              <a:rPr lang="en-US" sz="1600" dirty="0">
                <a:latin typeface="Courier"/>
                <a:cs typeface="Courier"/>
              </a:rPr>
              <a:t> index $</a:t>
            </a:r>
            <a:r>
              <a:rPr lang="en-US" sz="1600" dirty="0" err="1">
                <a:latin typeface="Courier"/>
                <a:cs typeface="Courier"/>
              </a:rPr>
              <a:t>asm</a:t>
            </a: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 alignment</a:t>
            </a:r>
          </a:p>
          <a:p>
            <a:pPr marL="0" indent="0">
              <a:buNone/>
            </a:pPr>
            <a:r>
              <a:rPr lang="en-US" sz="1600" dirty="0" err="1">
                <a:latin typeface="Courier"/>
                <a:cs typeface="Courier"/>
              </a:rPr>
              <a:t>bwa</a:t>
            </a:r>
            <a:r>
              <a:rPr lang="en-US" sz="1600" dirty="0">
                <a:latin typeface="Courier"/>
                <a:cs typeface="Courier"/>
              </a:rPr>
              <a:t> </a:t>
            </a:r>
            <a:r>
              <a:rPr lang="en-US" sz="1600" dirty="0" err="1">
                <a:latin typeface="Courier"/>
                <a:cs typeface="Courier"/>
              </a:rPr>
              <a:t>mem</a:t>
            </a:r>
            <a:r>
              <a:rPr lang="en-US" sz="1600" dirty="0">
                <a:latin typeface="Courier"/>
                <a:cs typeface="Courier"/>
              </a:rPr>
              <a:t> $</a:t>
            </a:r>
            <a:r>
              <a:rPr lang="en-US" sz="1600" dirty="0" err="1">
                <a:latin typeface="Courier"/>
                <a:cs typeface="Courier"/>
              </a:rPr>
              <a:t>asm</a:t>
            </a:r>
            <a:r>
              <a:rPr lang="en-US" sz="1600" dirty="0">
                <a:latin typeface="Courier"/>
                <a:cs typeface="Courier"/>
              </a:rPr>
              <a:t> $pe1 $pe2 &gt; $</a:t>
            </a:r>
            <a:r>
              <a:rPr lang="en-US" sz="1600" dirty="0" err="1">
                <a:latin typeface="Courier"/>
                <a:cs typeface="Courier"/>
              </a:rPr>
              <a:t>out.sam</a:t>
            </a: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 sam2bam</a:t>
            </a:r>
          </a:p>
          <a:p>
            <a:pPr marL="0" indent="0">
              <a:buNone/>
            </a:pPr>
            <a:r>
              <a:rPr lang="en-US" sz="1600" dirty="0">
                <a:latin typeface="Courier"/>
                <a:cs typeface="Courier"/>
              </a:rPr>
              <a:t>module load </a:t>
            </a:r>
            <a:r>
              <a:rPr lang="en-US" sz="1600" dirty="0" err="1">
                <a:latin typeface="Courier"/>
                <a:cs typeface="Courier"/>
              </a:rPr>
              <a:t>SAMtools</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view -b $</a:t>
            </a:r>
            <a:r>
              <a:rPr lang="en-US" sz="1600" dirty="0" err="1">
                <a:latin typeface="Courier"/>
                <a:cs typeface="Courier"/>
              </a:rPr>
              <a:t>out.sam</a:t>
            </a:r>
            <a:r>
              <a:rPr lang="en-US" sz="1600" dirty="0">
                <a:latin typeface="Courier"/>
                <a:cs typeface="Courier"/>
              </a:rPr>
              <a:t> -o $</a:t>
            </a:r>
            <a:r>
              <a:rPr lang="en-US" sz="1600" dirty="0" err="1">
                <a:latin typeface="Courier"/>
                <a:cs typeface="Courier"/>
              </a:rPr>
              <a:t>out.bam</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sort $</a:t>
            </a:r>
            <a:r>
              <a:rPr lang="en-US" sz="1600" dirty="0" err="1">
                <a:latin typeface="Courier"/>
                <a:cs typeface="Courier"/>
              </a:rPr>
              <a:t>out.bam</a:t>
            </a:r>
            <a:r>
              <a:rPr lang="en-US" sz="1600" dirty="0">
                <a:latin typeface="Courier"/>
                <a:cs typeface="Courier"/>
              </a:rPr>
              <a:t> -o $</a:t>
            </a:r>
            <a:r>
              <a:rPr lang="en-US" sz="1600" dirty="0" err="1">
                <a:latin typeface="Courier"/>
                <a:cs typeface="Courier"/>
              </a:rPr>
              <a:t>out.sort.bam</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index $</a:t>
            </a:r>
            <a:r>
              <a:rPr lang="en-US" sz="1600" dirty="0" err="1">
                <a:latin typeface="Courier"/>
                <a:cs typeface="Courier"/>
              </a:rPr>
              <a:t>out.sort.bam</a:t>
            </a:r>
            <a:endParaRPr lang="en-US" sz="1600" dirty="0">
              <a:latin typeface="Courier"/>
              <a:cs typeface="Courier"/>
            </a:endParaRPr>
          </a:p>
        </p:txBody>
      </p:sp>
    </p:spTree>
    <p:extLst>
      <p:ext uri="{BB962C8B-B14F-4D97-AF65-F5344CB8AC3E}">
        <p14:creationId xmlns:p14="http://schemas.microsoft.com/office/powerpoint/2010/main" val="294367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 y="1384876"/>
            <a:ext cx="9144000" cy="3695382"/>
          </a:xfrm>
        </p:spPr>
        <p:txBody>
          <a:bodyPr>
            <a:normAutofit/>
          </a:bodyPr>
          <a:lstStyle/>
          <a:p>
            <a:pPr marL="0" indent="0">
              <a:buNone/>
            </a:pPr>
            <a:r>
              <a:rPr lang="en-US" dirty="0">
                <a:latin typeface="Courier"/>
                <a:cs typeface="Courier"/>
              </a:rPr>
              <a:t>#!/bin/bash -l</a:t>
            </a:r>
          </a:p>
          <a:p>
            <a:pPr marL="0" indent="0">
              <a:buNone/>
            </a:pPr>
            <a:r>
              <a:rPr lang="en-US" dirty="0" err="1">
                <a:latin typeface="Courier"/>
                <a:cs typeface="Courier"/>
              </a:rPr>
              <a:t>asm</a:t>
            </a:r>
            <a:r>
              <a:rPr lang="en-US" dirty="0">
                <a:latin typeface="Courier"/>
                <a:cs typeface="Courier"/>
              </a:rPr>
              <a:t>=../</a:t>
            </a:r>
            <a:r>
              <a:rPr lang="en-US" dirty="0" err="1">
                <a:latin typeface="Courier"/>
                <a:cs typeface="Courier"/>
              </a:rPr>
              <a:t>canu</a:t>
            </a:r>
            <a:r>
              <a:rPr lang="en-US" dirty="0">
                <a:latin typeface="Courier"/>
                <a:cs typeface="Courier"/>
              </a:rPr>
              <a:t>/cmnHF4/cmnHF4.contigs.fasta</a:t>
            </a:r>
          </a:p>
          <a:p>
            <a:pPr marL="0" indent="0">
              <a:buNone/>
            </a:pPr>
            <a:r>
              <a:rPr lang="en-US" dirty="0">
                <a:latin typeface="Courier"/>
                <a:cs typeface="Courier"/>
              </a:rPr>
              <a:t>module load Java</a:t>
            </a:r>
          </a:p>
          <a:p>
            <a:pPr marL="0" indent="0">
              <a:buNone/>
            </a:pPr>
            <a:r>
              <a:rPr lang="en-US" dirty="0">
                <a:latin typeface="Courier"/>
                <a:cs typeface="Courier"/>
              </a:rPr>
              <a:t>java </a:t>
            </a:r>
            <a:r>
              <a:rPr lang="en-US" sz="2000" dirty="0">
                <a:latin typeface="Courier"/>
                <a:cs typeface="Courier"/>
              </a:rPr>
              <a:t>-jar /homes/liu3zhen/software/pilon/pilon-1.23.jar</a:t>
            </a:r>
            <a:r>
              <a:rPr lang="en-US" dirty="0">
                <a:latin typeface="Courier"/>
                <a:cs typeface="Courier"/>
              </a:rPr>
              <a:t> \</a:t>
            </a:r>
          </a:p>
          <a:p>
            <a:pPr marL="0" indent="0">
              <a:buNone/>
            </a:pPr>
            <a:r>
              <a:rPr lang="en-US" dirty="0">
                <a:latin typeface="Courier"/>
                <a:cs typeface="Courier"/>
              </a:rPr>
              <a:t>  --genome $</a:t>
            </a:r>
            <a:r>
              <a:rPr lang="en-US" dirty="0" err="1">
                <a:latin typeface="Courier"/>
                <a:cs typeface="Courier"/>
              </a:rPr>
              <a:t>asm</a:t>
            </a:r>
            <a:r>
              <a:rPr lang="en-US" dirty="0">
                <a:latin typeface="Courier"/>
                <a:cs typeface="Courier"/>
              </a:rPr>
              <a:t> \</a:t>
            </a:r>
          </a:p>
          <a:p>
            <a:pPr marL="0" indent="0">
              <a:buNone/>
            </a:pPr>
            <a:r>
              <a:rPr lang="en-US" dirty="0">
                <a:latin typeface="Courier"/>
                <a:cs typeface="Courier"/>
              </a:rPr>
              <a:t>  --frags HF4aln.sort.bam \</a:t>
            </a:r>
          </a:p>
          <a:p>
            <a:pPr marL="0" indent="0">
              <a:buNone/>
            </a:pPr>
            <a:r>
              <a:rPr lang="en-US" dirty="0">
                <a:latin typeface="Courier"/>
                <a:cs typeface="Courier"/>
              </a:rPr>
              <a:t>  --output HF4polished \</a:t>
            </a:r>
          </a:p>
          <a:p>
            <a:pPr marL="0" indent="0">
              <a:buNone/>
            </a:pPr>
            <a:r>
              <a:rPr lang="en-US" dirty="0">
                <a:latin typeface="Courier"/>
                <a:cs typeface="Courier"/>
              </a:rPr>
              <a:t>  --changes --</a:t>
            </a:r>
            <a:r>
              <a:rPr lang="en-US" dirty="0" err="1">
                <a:latin typeface="Courier"/>
                <a:cs typeface="Courier"/>
              </a:rPr>
              <a:t>outdir</a:t>
            </a:r>
            <a:r>
              <a:rPr lang="en-US" dirty="0">
                <a:latin typeface="Courier"/>
                <a:cs typeface="Courier"/>
              </a:rPr>
              <a:t> . &gt;pilon1.log</a:t>
            </a:r>
          </a:p>
        </p:txBody>
      </p:sp>
      <p:sp>
        <p:nvSpPr>
          <p:cNvPr id="4" name="Title 1"/>
          <p:cNvSpPr txBox="1">
            <a:spLocks/>
          </p:cNvSpPr>
          <p:nvPr/>
        </p:nvSpPr>
        <p:spPr>
          <a:xfrm>
            <a:off x="457200" y="274638"/>
            <a:ext cx="8229600" cy="6613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dirty="0"/>
              <a:t>Polishing with </a:t>
            </a:r>
            <a:r>
              <a:rPr lang="en-US" dirty="0" err="1"/>
              <a:t>Illumina</a:t>
            </a:r>
            <a:r>
              <a:rPr lang="en-US" dirty="0"/>
              <a:t> data –  </a:t>
            </a:r>
            <a:r>
              <a:rPr lang="en-US" dirty="0" err="1"/>
              <a:t>Pilon</a:t>
            </a:r>
            <a:r>
              <a:rPr lang="en-US" dirty="0"/>
              <a:t> polishing (step 2)</a:t>
            </a:r>
          </a:p>
        </p:txBody>
      </p:sp>
    </p:spTree>
    <p:extLst>
      <p:ext uri="{BB962C8B-B14F-4D97-AF65-F5344CB8AC3E}">
        <p14:creationId xmlns:p14="http://schemas.microsoft.com/office/powerpoint/2010/main" val="1124310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 y="1172446"/>
            <a:ext cx="9055100" cy="4974586"/>
          </a:xfrm>
        </p:spPr>
        <p:txBody>
          <a:bodyPr>
            <a:normAutofit/>
          </a:bodyPr>
          <a:lstStyle/>
          <a:p>
            <a:pPr marL="0" indent="0">
              <a:buNone/>
            </a:pPr>
            <a:r>
              <a:rPr lang="en-US" dirty="0">
                <a:latin typeface="Courier"/>
                <a:cs typeface="Courier"/>
              </a:rPr>
              <a:t>#!/bin/bash</a:t>
            </a:r>
          </a:p>
          <a:p>
            <a:pPr marL="0" indent="0">
              <a:buNone/>
            </a:pPr>
            <a:r>
              <a:rPr lang="en-US" dirty="0" err="1">
                <a:latin typeface="Courier"/>
                <a:cs typeface="Courier"/>
              </a:rPr>
              <a:t>asm</a:t>
            </a:r>
            <a:r>
              <a:rPr lang="en-US" dirty="0">
                <a:latin typeface="Courier"/>
                <a:cs typeface="Courier"/>
              </a:rPr>
              <a:t>=../</a:t>
            </a:r>
            <a:r>
              <a:rPr lang="en-US" dirty="0" err="1">
                <a:latin typeface="Courier"/>
                <a:cs typeface="Courier"/>
              </a:rPr>
              <a:t>canu</a:t>
            </a:r>
            <a:r>
              <a:rPr lang="en-US" dirty="0">
                <a:latin typeface="Courier"/>
                <a:cs typeface="Courier"/>
              </a:rPr>
              <a:t>/cmnHF4/cmnHF4.contigs.fasta</a:t>
            </a:r>
          </a:p>
          <a:p>
            <a:pPr marL="0" indent="0">
              <a:buNone/>
            </a:pPr>
            <a:r>
              <a:rPr lang="en-US" dirty="0">
                <a:latin typeface="Courier"/>
                <a:cs typeface="Courier"/>
              </a:rPr>
              <a:t>module load Java</a:t>
            </a:r>
          </a:p>
          <a:p>
            <a:pPr marL="0" indent="0">
              <a:buNone/>
            </a:pPr>
            <a:r>
              <a:rPr lang="en-US" dirty="0">
                <a:latin typeface="Courier"/>
                <a:cs typeface="Courier"/>
              </a:rPr>
              <a:t>java </a:t>
            </a:r>
            <a:r>
              <a:rPr lang="en-US" sz="2000" dirty="0">
                <a:latin typeface="Courier"/>
                <a:cs typeface="Courier"/>
              </a:rPr>
              <a:t>-jar /homes/liu3zhen/software/pilon/pilon-1.23.jar \</a:t>
            </a:r>
          </a:p>
          <a:p>
            <a:pPr marL="0" indent="0">
              <a:buNone/>
            </a:pPr>
            <a:r>
              <a:rPr lang="en-US" dirty="0">
                <a:latin typeface="Courier"/>
                <a:cs typeface="Courier"/>
              </a:rPr>
              <a:t>  --genome $</a:t>
            </a:r>
            <a:r>
              <a:rPr lang="en-US" dirty="0" err="1">
                <a:latin typeface="Courier"/>
                <a:cs typeface="Courier"/>
              </a:rPr>
              <a:t>asm</a:t>
            </a:r>
            <a:r>
              <a:rPr lang="en-US" dirty="0">
                <a:latin typeface="Courier"/>
                <a:cs typeface="Courier"/>
              </a:rPr>
              <a:t> \</a:t>
            </a:r>
          </a:p>
          <a:p>
            <a:pPr marL="0" indent="0">
              <a:buNone/>
            </a:pPr>
            <a:r>
              <a:rPr lang="en-US" dirty="0">
                <a:latin typeface="Courier"/>
                <a:cs typeface="Courier"/>
              </a:rPr>
              <a:t>  --frags HF4aln.sort.bam \</a:t>
            </a:r>
          </a:p>
          <a:p>
            <a:pPr marL="0" indent="0">
              <a:buNone/>
            </a:pPr>
            <a:r>
              <a:rPr lang="en-US" dirty="0">
                <a:latin typeface="Courier"/>
                <a:cs typeface="Courier"/>
              </a:rPr>
              <a:t>  --output HF4polished \</a:t>
            </a:r>
          </a:p>
          <a:p>
            <a:pPr marL="0" indent="0">
              <a:buNone/>
            </a:pPr>
            <a:r>
              <a:rPr lang="en-US" dirty="0">
                <a:latin typeface="Courier"/>
                <a:cs typeface="Courier"/>
              </a:rPr>
              <a:t>	--</a:t>
            </a:r>
            <a:r>
              <a:rPr lang="en-US" dirty="0" err="1">
                <a:latin typeface="Courier"/>
                <a:cs typeface="Courier"/>
              </a:rPr>
              <a:t>minmq</a:t>
            </a:r>
            <a:r>
              <a:rPr lang="en-US" dirty="0">
                <a:latin typeface="Courier"/>
                <a:cs typeface="Courier"/>
              </a:rPr>
              <a:t> 30 --</a:t>
            </a:r>
            <a:r>
              <a:rPr lang="en-US" dirty="0" err="1">
                <a:latin typeface="Courier"/>
                <a:cs typeface="Courier"/>
              </a:rPr>
              <a:t>minqual</a:t>
            </a:r>
            <a:r>
              <a:rPr lang="en-US" dirty="0">
                <a:latin typeface="Courier"/>
                <a:cs typeface="Courier"/>
              </a:rPr>
              <a:t> 15 \</a:t>
            </a:r>
          </a:p>
          <a:p>
            <a:pPr marL="0" indent="0">
              <a:buNone/>
            </a:pPr>
            <a:r>
              <a:rPr lang="en-US" dirty="0">
                <a:latin typeface="Courier"/>
                <a:cs typeface="Courier"/>
              </a:rPr>
              <a:t>	--threads 1 \</a:t>
            </a:r>
          </a:p>
          <a:p>
            <a:pPr marL="0" indent="0">
              <a:buNone/>
            </a:pPr>
            <a:r>
              <a:rPr lang="en-US" dirty="0">
                <a:latin typeface="Courier"/>
                <a:cs typeface="Courier"/>
              </a:rPr>
              <a:t>	--changes \</a:t>
            </a:r>
          </a:p>
          <a:p>
            <a:pPr marL="0" indent="0">
              <a:buNone/>
            </a:pPr>
            <a:r>
              <a:rPr lang="en-US" dirty="0">
                <a:latin typeface="Courier"/>
                <a:cs typeface="Courier"/>
              </a:rPr>
              <a:t>  --</a:t>
            </a:r>
            <a:r>
              <a:rPr lang="en-US" dirty="0" err="1">
                <a:latin typeface="Courier"/>
                <a:cs typeface="Courier"/>
              </a:rPr>
              <a:t>outdir</a:t>
            </a:r>
            <a:r>
              <a:rPr lang="en-US" dirty="0">
                <a:latin typeface="Courier"/>
                <a:cs typeface="Courier"/>
              </a:rPr>
              <a:t> . &gt;pilon2.log</a:t>
            </a:r>
          </a:p>
          <a:p>
            <a:pPr marL="0" indent="0">
              <a:buNone/>
            </a:pPr>
            <a:endParaRPr lang="en-US" dirty="0">
              <a:latin typeface="Courier"/>
              <a:cs typeface="Courier"/>
            </a:endParaRPr>
          </a:p>
        </p:txBody>
      </p:sp>
      <p:sp>
        <p:nvSpPr>
          <p:cNvPr id="4" name="Title 1"/>
          <p:cNvSpPr txBox="1">
            <a:spLocks/>
          </p:cNvSpPr>
          <p:nvPr/>
        </p:nvSpPr>
        <p:spPr>
          <a:xfrm>
            <a:off x="457200" y="274638"/>
            <a:ext cx="8229600" cy="6613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dirty="0"/>
              <a:t>Polishing with </a:t>
            </a:r>
            <a:r>
              <a:rPr lang="en-US" dirty="0" err="1"/>
              <a:t>Illumina</a:t>
            </a:r>
            <a:r>
              <a:rPr lang="en-US" dirty="0"/>
              <a:t> data –  </a:t>
            </a:r>
            <a:r>
              <a:rPr lang="en-US" dirty="0" err="1"/>
              <a:t>Pilon</a:t>
            </a:r>
            <a:r>
              <a:rPr lang="en-US" dirty="0"/>
              <a:t> polishing (step 2)</a:t>
            </a:r>
          </a:p>
        </p:txBody>
      </p:sp>
    </p:spTree>
    <p:extLst>
      <p:ext uri="{BB962C8B-B14F-4D97-AF65-F5344CB8AC3E}">
        <p14:creationId xmlns:p14="http://schemas.microsoft.com/office/powerpoint/2010/main" val="3143724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552"/>
            <a:ext cx="8229600" cy="772987"/>
          </a:xfrm>
        </p:spPr>
        <p:txBody>
          <a:bodyPr>
            <a:normAutofit/>
          </a:bodyPr>
          <a:lstStyle/>
          <a:p>
            <a:r>
              <a:rPr lang="en-US" sz="3600" dirty="0"/>
              <a:t>changes</a:t>
            </a:r>
          </a:p>
        </p:txBody>
      </p:sp>
      <p:sp>
        <p:nvSpPr>
          <p:cNvPr id="3" name="Content Placeholder 2"/>
          <p:cNvSpPr>
            <a:spLocks noGrp="1"/>
          </p:cNvSpPr>
          <p:nvPr>
            <p:ph idx="1"/>
          </p:nvPr>
        </p:nvSpPr>
        <p:spPr>
          <a:xfrm>
            <a:off x="352454" y="1866685"/>
            <a:ext cx="8229600" cy="450538"/>
          </a:xfrm>
        </p:spPr>
        <p:txBody>
          <a:bodyPr>
            <a:noAutofit/>
          </a:bodyPr>
          <a:lstStyle/>
          <a:p>
            <a:pPr marL="0" indent="0">
              <a:buNone/>
            </a:pPr>
            <a:r>
              <a:rPr lang="en-US" sz="2800" dirty="0"/>
              <a:t>HF4polished_2.changes</a:t>
            </a:r>
          </a:p>
        </p:txBody>
      </p:sp>
      <p:graphicFrame>
        <p:nvGraphicFramePr>
          <p:cNvPr id="5" name="Table 4"/>
          <p:cNvGraphicFramePr>
            <a:graphicFrameLocks noGrp="1"/>
          </p:cNvGraphicFramePr>
          <p:nvPr/>
        </p:nvGraphicFramePr>
        <p:xfrm>
          <a:off x="850900" y="2485231"/>
          <a:ext cx="7442200" cy="2540000"/>
        </p:xfrm>
        <a:graphic>
          <a:graphicData uri="http://schemas.openxmlformats.org/drawingml/2006/table">
            <a:tbl>
              <a:tblPr/>
              <a:tblGrid>
                <a:gridCol w="3086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tblGrid>
              <a:tr h="317500">
                <a:tc>
                  <a:txBody>
                    <a:bodyPr/>
                    <a:lstStyle/>
                    <a:p>
                      <a:pPr algn="l" fontAlgn="ctr"/>
                      <a:r>
                        <a:rPr lang="en-US" sz="2000" b="0" i="0" u="none" strike="noStrike">
                          <a:solidFill>
                            <a:srgbClr val="000000"/>
                          </a:solidFill>
                          <a:effectLst/>
                          <a:latin typeface="Courier"/>
                        </a:rPr>
                        <a:t>tig00000001:27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l" fontAlgn="ctr"/>
                      <a:r>
                        <a:rPr lang="en-US" sz="2000" b="0" i="0" u="none" strike="noStrike">
                          <a:solidFill>
                            <a:srgbClr val="000000"/>
                          </a:solidFill>
                          <a:effectLst/>
                          <a:latin typeface="Courier"/>
                        </a:rPr>
                        <a:t>tig00000001:147-148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tig00000001_pilon:148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l" fontAlgn="ctr"/>
                      <a:r>
                        <a:rPr lang="en-US" sz="2000" b="0" i="0" u="none" strike="noStrike">
                          <a:solidFill>
                            <a:srgbClr val="000000"/>
                          </a:solidFill>
                          <a:effectLst/>
                          <a:latin typeface="Courier"/>
                        </a:rPr>
                        <a:t>tig00000001:258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tig00000001_pilon:257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l" fontAlgn="ctr"/>
                      <a:r>
                        <a:rPr lang="en-US" sz="2000" b="0" i="0" u="none" strike="noStrike">
                          <a:solidFill>
                            <a:srgbClr val="000000"/>
                          </a:solidFill>
                          <a:effectLst/>
                          <a:latin typeface="Courier"/>
                        </a:rPr>
                        <a:t>tig00000001:282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tig00000001_pilon:282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pPr algn="l" fontAlgn="ctr"/>
                      <a:r>
                        <a:rPr lang="en-US" sz="2000" b="0" i="0" u="none" strike="noStrike">
                          <a:solidFill>
                            <a:srgbClr val="000000"/>
                          </a:solidFill>
                          <a:effectLst/>
                          <a:latin typeface="Courier"/>
                        </a:rPr>
                        <a:t>tig00000001:296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tig00000001_pilon:297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pPr algn="l" fontAlgn="ctr"/>
                      <a:r>
                        <a:rPr lang="en-US" sz="2000" b="0" i="0" u="none" strike="noStrike">
                          <a:solidFill>
                            <a:srgbClr val="000000"/>
                          </a:solidFill>
                          <a:effectLst/>
                          <a:latin typeface="Courier"/>
                        </a:rPr>
                        <a:t>tig00000001:308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tig00000001_pilon:310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7500">
                <a:tc>
                  <a:txBody>
                    <a:bodyPr/>
                    <a:lstStyle/>
                    <a:p>
                      <a:pPr algn="l" fontAlgn="ctr"/>
                      <a:r>
                        <a:rPr lang="en-US" sz="2000" b="0" i="0" u="none" strike="noStrike">
                          <a:solidFill>
                            <a:srgbClr val="000000"/>
                          </a:solidFill>
                          <a:effectLst/>
                          <a:latin typeface="Courier"/>
                        </a:rPr>
                        <a:t>tig00000001:410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tig00000001_pilon:413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6700">
                <a:tc>
                  <a:txBody>
                    <a:bodyPr/>
                    <a:lstStyle/>
                    <a:p>
                      <a:pPr algn="l" fontAlgn="ctr"/>
                      <a:r>
                        <a:rPr lang="en-US" sz="2000" b="0" i="0" u="none" strike="noStrike" dirty="0">
                          <a:solidFill>
                            <a:srgbClr val="000000"/>
                          </a:solidFill>
                          <a:effectLst/>
                          <a:latin typeface="Courier"/>
                        </a:rPr>
                        <a:t>...</a:t>
                      </a:r>
                    </a:p>
                  </a:txBody>
                  <a:tcPr marL="12700" marR="12700" marT="1270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 </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5771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6032"/>
          </a:xfrm>
        </p:spPr>
        <p:txBody>
          <a:bodyPr>
            <a:normAutofit/>
          </a:bodyPr>
          <a:lstStyle/>
          <a:p>
            <a:r>
              <a:rPr lang="en-US" sz="3200" dirty="0"/>
              <a:t>Directories</a:t>
            </a:r>
          </a:p>
        </p:txBody>
      </p:sp>
      <p:sp>
        <p:nvSpPr>
          <p:cNvPr id="3" name="Content Placeholder 2"/>
          <p:cNvSpPr>
            <a:spLocks noGrp="1"/>
          </p:cNvSpPr>
          <p:nvPr>
            <p:ph idx="1"/>
          </p:nvPr>
        </p:nvSpPr>
        <p:spPr>
          <a:xfrm>
            <a:off x="873478" y="1270670"/>
            <a:ext cx="7397044" cy="5045992"/>
          </a:xfrm>
        </p:spPr>
        <p:txBody>
          <a:bodyPr/>
          <a:lstStyle/>
          <a:p>
            <a:pPr marL="0" indent="0">
              <a:lnSpc>
                <a:spcPct val="120000"/>
              </a:lnSpc>
              <a:buNone/>
            </a:pPr>
            <a:r>
              <a:rPr lang="fr-FR" sz="2800" dirty="0"/>
              <a:t># </a:t>
            </a:r>
            <a:r>
              <a:rPr lang="fr-FR" sz="2800" dirty="0" err="1"/>
              <a:t>create</a:t>
            </a:r>
            <a:r>
              <a:rPr lang="fr-FR" sz="2800" dirty="0"/>
              <a:t> new directories for </a:t>
            </a:r>
            <a:r>
              <a:rPr lang="fr-FR" sz="2800" dirty="0" err="1"/>
              <a:t>today's</a:t>
            </a:r>
            <a:r>
              <a:rPr lang="fr-FR" sz="2800" dirty="0"/>
              <a:t> practice</a:t>
            </a:r>
          </a:p>
          <a:p>
            <a:pPr marL="0" indent="0">
              <a:lnSpc>
                <a:spcPct val="120000"/>
              </a:lnSpc>
              <a:buNone/>
            </a:pPr>
            <a:endParaRPr lang="fr-FR" sz="2000" dirty="0">
              <a:latin typeface="Courier"/>
              <a:cs typeface="Courier"/>
            </a:endParaRPr>
          </a:p>
          <a:p>
            <a:pPr marL="0" indent="0">
              <a:lnSpc>
                <a:spcPct val="120000"/>
              </a:lnSpc>
              <a:buNone/>
            </a:pPr>
            <a:r>
              <a:rPr lang="fr-FR" sz="3600" dirty="0">
                <a:latin typeface="Courier"/>
                <a:cs typeface="Courier"/>
              </a:rPr>
              <a:t>lab10_asm/</a:t>
            </a:r>
          </a:p>
          <a:p>
            <a:pPr marL="0" indent="0">
              <a:lnSpc>
                <a:spcPct val="120000"/>
              </a:lnSpc>
              <a:buNone/>
            </a:pPr>
            <a:r>
              <a:rPr lang="fr-FR" sz="3600" dirty="0">
                <a:latin typeface="Courier"/>
                <a:cs typeface="Courier"/>
              </a:rPr>
              <a:t>├── </a:t>
            </a:r>
            <a:r>
              <a:rPr lang="fr-FR" sz="3600" dirty="0" err="1">
                <a:latin typeface="Courier"/>
                <a:cs typeface="Courier"/>
              </a:rPr>
              <a:t>discovar</a:t>
            </a:r>
            <a:endParaRPr lang="fr-FR" sz="3600" dirty="0">
              <a:latin typeface="Courier"/>
              <a:cs typeface="Courier"/>
            </a:endParaRPr>
          </a:p>
          <a:p>
            <a:pPr marL="0" indent="0">
              <a:lnSpc>
                <a:spcPct val="120000"/>
              </a:lnSpc>
              <a:buNone/>
            </a:pPr>
            <a:r>
              <a:rPr lang="fr-FR" sz="3600" dirty="0">
                <a:latin typeface="Courier"/>
                <a:cs typeface="Courier"/>
              </a:rPr>
              <a:t>└── </a:t>
            </a:r>
            <a:r>
              <a:rPr lang="fr-FR" sz="3600" dirty="0" err="1">
                <a:latin typeface="Courier"/>
                <a:cs typeface="Courier"/>
              </a:rPr>
              <a:t>soapdn</a:t>
            </a:r>
            <a:endParaRPr lang="fr-FR" sz="3600" dirty="0">
              <a:latin typeface="Courier"/>
              <a:cs typeface="Courier"/>
            </a:endParaRPr>
          </a:p>
          <a:p>
            <a:pPr marL="0" indent="0">
              <a:lnSpc>
                <a:spcPct val="120000"/>
              </a:lnSpc>
              <a:buNone/>
            </a:pPr>
            <a:r>
              <a:rPr lang="fr-FR" sz="3600" dirty="0">
                <a:latin typeface="Courier"/>
                <a:cs typeface="Courier"/>
              </a:rPr>
              <a:t>├── </a:t>
            </a:r>
            <a:r>
              <a:rPr lang="fr-FR" sz="3600" dirty="0" err="1">
                <a:latin typeface="Courier"/>
                <a:cs typeface="Courier"/>
              </a:rPr>
              <a:t>canu</a:t>
            </a:r>
            <a:endParaRPr lang="fr-FR" sz="3600" dirty="0">
              <a:latin typeface="Courier"/>
              <a:cs typeface="Courier"/>
            </a:endParaRPr>
          </a:p>
          <a:p>
            <a:pPr marL="0" indent="0">
              <a:lnSpc>
                <a:spcPct val="120000"/>
              </a:lnSpc>
              <a:buNone/>
            </a:pPr>
            <a:r>
              <a:rPr lang="fr-FR" sz="3600" dirty="0">
                <a:latin typeface="Courier"/>
                <a:cs typeface="Courier"/>
              </a:rPr>
              <a:t>├── pilon</a:t>
            </a:r>
          </a:p>
          <a:p>
            <a:pPr marL="0" indent="0">
              <a:buNone/>
            </a:pPr>
            <a:endParaRPr lang="en-US" dirty="0"/>
          </a:p>
        </p:txBody>
      </p:sp>
    </p:spTree>
    <p:extLst>
      <p:ext uri="{BB962C8B-B14F-4D97-AF65-F5344CB8AC3E}">
        <p14:creationId xmlns:p14="http://schemas.microsoft.com/office/powerpoint/2010/main" val="414532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lstStyle/>
          <a:p>
            <a:r>
              <a:rPr lang="en-US" dirty="0"/>
              <a:t>reference genome and sequencing data</a:t>
            </a:r>
          </a:p>
        </p:txBody>
      </p:sp>
      <p:sp>
        <p:nvSpPr>
          <p:cNvPr id="3" name="Content Placeholder 2"/>
          <p:cNvSpPr>
            <a:spLocks noGrp="1"/>
          </p:cNvSpPr>
          <p:nvPr>
            <p:ph idx="1"/>
          </p:nvPr>
        </p:nvSpPr>
        <p:spPr>
          <a:xfrm>
            <a:off x="72362" y="1696028"/>
            <a:ext cx="9071638" cy="2837872"/>
          </a:xfrm>
        </p:spPr>
        <p:txBody>
          <a:bodyPr>
            <a:normAutofit/>
          </a:bodyPr>
          <a:lstStyle/>
          <a:p>
            <a:pPr>
              <a:lnSpc>
                <a:spcPct val="120000"/>
              </a:lnSpc>
            </a:pPr>
            <a:r>
              <a:rPr lang="en-US" dirty="0" err="1">
                <a:latin typeface="Arial" panose="020B0604020202020204" pitchFamily="34" charset="0"/>
                <a:cs typeface="Arial" panose="020B0604020202020204" pitchFamily="34" charset="0"/>
              </a:rPr>
              <a:t>E.coli</a:t>
            </a:r>
            <a:r>
              <a:rPr lang="en-US" dirty="0">
                <a:latin typeface="Arial" panose="020B0604020202020204" pitchFamily="34" charset="0"/>
                <a:cs typeface="Arial" panose="020B0604020202020204" pitchFamily="34" charset="0"/>
              </a:rPr>
              <a:t> K-12 </a:t>
            </a:r>
            <a:r>
              <a:rPr lang="fr-FR" dirty="0">
                <a:latin typeface="Arial" panose="020B0604020202020204" pitchFamily="34" charset="0"/>
                <a:cs typeface="Arial" panose="020B0604020202020204" pitchFamily="34" charset="0"/>
              </a:rPr>
              <a:t>MG1655 </a:t>
            </a:r>
            <a:r>
              <a:rPr lang="fr-FR" dirty="0" err="1">
                <a:latin typeface="Arial" panose="020B0604020202020204" pitchFamily="34" charset="0"/>
                <a:cs typeface="Arial" panose="020B0604020202020204" pitchFamily="34" charset="0"/>
              </a:rPr>
              <a:t>reference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genome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sequence</a:t>
            </a:r>
            <a:endParaRPr lang="fr-FR" dirty="0">
              <a:latin typeface="Arial" panose="020B0604020202020204" pitchFamily="34" charset="0"/>
              <a:cs typeface="Arial" panose="020B0604020202020204" pitchFamily="34" charset="0"/>
            </a:endParaRPr>
          </a:p>
          <a:p>
            <a:pPr marL="0" indent="0">
              <a:lnSpc>
                <a:spcPct val="120000"/>
              </a:lnSpc>
              <a:buNone/>
            </a:pPr>
            <a:endParaRPr lang="en-US" sz="1800" dirty="0">
              <a:latin typeface="Arial" panose="020B0604020202020204" pitchFamily="34" charset="0"/>
              <a:cs typeface="Arial" panose="020B0604020202020204" pitchFamily="34" charset="0"/>
            </a:endParaRPr>
          </a:p>
          <a:p>
            <a:pPr>
              <a:lnSpc>
                <a:spcPct val="120000"/>
              </a:lnSpc>
            </a:pPr>
            <a:r>
              <a:rPr lang="en-US" dirty="0">
                <a:solidFill>
                  <a:prstClr val="black"/>
                </a:solidFill>
                <a:latin typeface="Arial" panose="020B0604020202020204" pitchFamily="34" charset="0"/>
                <a:cs typeface="Arial" panose="020B0604020202020204" pitchFamily="34" charset="0"/>
              </a:rPr>
              <a:t>Illumina data</a:t>
            </a:r>
            <a:r>
              <a:rPr lang="en-US" sz="1800" dirty="0">
                <a:latin typeface="Arial" panose="020B0604020202020204" pitchFamily="34" charset="0"/>
                <a:cs typeface="Arial" panose="020B0604020202020204" pitchFamily="34" charset="0"/>
              </a:rPr>
              <a:t>: /homes/liu3zhen/teaching/datasets/</a:t>
            </a:r>
            <a:r>
              <a:rPr lang="en-US" sz="1800" dirty="0" err="1">
                <a:latin typeface="Arial" panose="020B0604020202020204" pitchFamily="34" charset="0"/>
                <a:cs typeface="Arial" panose="020B0604020202020204" pitchFamily="34" charset="0"/>
              </a:rPr>
              <a:t>assembly_Illumina</a:t>
            </a:r>
            <a:r>
              <a:rPr lang="en-US" sz="1800" dirty="0">
                <a:latin typeface="Arial" panose="020B0604020202020204" pitchFamily="34" charset="0"/>
                <a:cs typeface="Arial" panose="020B0604020202020204" pitchFamily="34" charset="0"/>
              </a:rPr>
              <a:t>/data</a:t>
            </a:r>
          </a:p>
          <a:p>
            <a:pPr>
              <a:buFont typeface="+mj-lt"/>
              <a:buAutoNum type="arabicPeriod"/>
            </a:pPr>
            <a:r>
              <a:rPr lang="en-US" sz="1800" dirty="0">
                <a:latin typeface="Arial" panose="020B0604020202020204" pitchFamily="34" charset="0"/>
                <a:cs typeface="Arial" panose="020B0604020202020204" pitchFamily="34" charset="0"/>
              </a:rPr>
              <a:t>DH10B_1.5M_R1.fastq</a:t>
            </a:r>
          </a:p>
          <a:p>
            <a:pPr>
              <a:buFont typeface="+mj-lt"/>
              <a:buAutoNum type="arabicPeriod"/>
            </a:pPr>
            <a:r>
              <a:rPr lang="en-US" sz="1800" dirty="0">
                <a:latin typeface="Arial" panose="020B0604020202020204" pitchFamily="34" charset="0"/>
                <a:cs typeface="Arial" panose="020B0604020202020204" pitchFamily="34" charset="0"/>
              </a:rPr>
              <a:t>DH10B_1.5M_R2.fastq</a:t>
            </a:r>
          </a:p>
          <a:p>
            <a:pPr>
              <a:buFont typeface="+mj-lt"/>
              <a:buAutoNum type="arabicPeriod"/>
            </a:pPr>
            <a:r>
              <a:rPr lang="en-US" sz="1800" dirty="0">
                <a:latin typeface="Arial" panose="020B0604020202020204" pitchFamily="34" charset="0"/>
                <a:cs typeface="Arial" panose="020B0604020202020204" pitchFamily="34" charset="0"/>
              </a:rPr>
              <a:t>MG1655_1.5M_R1.fastq</a:t>
            </a:r>
          </a:p>
          <a:p>
            <a:pPr>
              <a:buFont typeface="+mj-lt"/>
              <a:buAutoNum type="arabicPeriod"/>
            </a:pPr>
            <a:r>
              <a:rPr lang="en-US" sz="1800" dirty="0">
                <a:latin typeface="Arial" panose="020B0604020202020204" pitchFamily="34" charset="0"/>
                <a:cs typeface="Arial" panose="020B0604020202020204" pitchFamily="34" charset="0"/>
              </a:rPr>
              <a:t>MG1655_1.5M_R2.fastq</a:t>
            </a:r>
          </a:p>
        </p:txBody>
      </p:sp>
      <p:sp>
        <p:nvSpPr>
          <p:cNvPr id="4" name="TextBox 3">
            <a:extLst>
              <a:ext uri="{FF2B5EF4-FFF2-40B4-BE49-F238E27FC236}">
                <a16:creationId xmlns:a16="http://schemas.microsoft.com/office/drawing/2014/main" id="{74EE72BA-7283-9943-87E6-2D295391FDB2}"/>
              </a:ext>
            </a:extLst>
          </p:cNvPr>
          <p:cNvSpPr txBox="1"/>
          <p:nvPr/>
        </p:nvSpPr>
        <p:spPr>
          <a:xfrm>
            <a:off x="57084" y="5025103"/>
            <a:ext cx="9071714" cy="338554"/>
          </a:xfrm>
          <a:prstGeom prst="rect">
            <a:avLst/>
          </a:prstGeom>
          <a:solidFill>
            <a:schemeClr val="accent3">
              <a:lumMod val="20000"/>
              <a:lumOff val="80000"/>
            </a:schemeClr>
          </a:solidFill>
        </p:spPr>
        <p:txBody>
          <a:bodyPr wrap="none" rtlCol="0">
            <a:spAutoFit/>
          </a:bodyPr>
          <a:lstStyle/>
          <a:p>
            <a:r>
              <a:rPr lang="en-US" sz="1600" dirty="0">
                <a:latin typeface="Courier" pitchFamily="2" charset="0"/>
                <a:cs typeface="Arial" panose="020B0604020202020204" pitchFamily="34" charset="0"/>
              </a:rPr>
              <a:t>export </a:t>
            </a:r>
            <a:r>
              <a:rPr lang="en-US" sz="1600" dirty="0" err="1">
                <a:latin typeface="Courier" pitchFamily="2" charset="0"/>
                <a:cs typeface="Arial" panose="020B0604020202020204" pitchFamily="34" charset="0"/>
              </a:rPr>
              <a:t>datapath</a:t>
            </a:r>
            <a:r>
              <a:rPr lang="en-US" sz="1600" dirty="0">
                <a:latin typeface="Courier" pitchFamily="2" charset="0"/>
                <a:cs typeface="Arial" panose="020B0604020202020204" pitchFamily="34" charset="0"/>
              </a:rPr>
              <a:t>=/homes/liu3zhen/teaching/datasets/</a:t>
            </a:r>
            <a:r>
              <a:rPr lang="en-US" sz="1600" dirty="0" err="1">
                <a:latin typeface="Courier" pitchFamily="2" charset="0"/>
                <a:cs typeface="Arial" panose="020B0604020202020204" pitchFamily="34" charset="0"/>
              </a:rPr>
              <a:t>assembly_Illumina</a:t>
            </a:r>
            <a:r>
              <a:rPr lang="en-US" sz="1600" dirty="0">
                <a:latin typeface="Courier" pitchFamily="2" charset="0"/>
                <a:cs typeface="Arial" panose="020B0604020202020204" pitchFamily="34" charset="0"/>
              </a:rPr>
              <a:t>/data</a:t>
            </a:r>
          </a:p>
        </p:txBody>
      </p:sp>
    </p:spTree>
    <p:extLst>
      <p:ext uri="{BB962C8B-B14F-4D97-AF65-F5344CB8AC3E}">
        <p14:creationId xmlns:p14="http://schemas.microsoft.com/office/powerpoint/2010/main" val="200076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9"/>
            <a:ext cx="8229600" cy="649974"/>
          </a:xfrm>
        </p:spPr>
        <p:txBody>
          <a:bodyPr/>
          <a:lstStyle/>
          <a:p>
            <a:r>
              <a:rPr lang="en-US" dirty="0"/>
              <a:t>SOAPdenovo2</a:t>
            </a:r>
          </a:p>
        </p:txBody>
      </p:sp>
      <p:sp>
        <p:nvSpPr>
          <p:cNvPr id="4" name="TextBox 3"/>
          <p:cNvSpPr txBox="1"/>
          <p:nvPr/>
        </p:nvSpPr>
        <p:spPr>
          <a:xfrm>
            <a:off x="286017" y="1133215"/>
            <a:ext cx="8717833" cy="4893647"/>
          </a:xfrm>
          <a:prstGeom prst="rect">
            <a:avLst/>
          </a:prstGeom>
          <a:noFill/>
        </p:spPr>
        <p:txBody>
          <a:bodyPr wrap="square" rtlCol="0">
            <a:spAutoFit/>
          </a:bodyPr>
          <a:lstStyle/>
          <a:p>
            <a:pPr marL="342900" indent="-342900">
              <a:buFont typeface="+mj-lt"/>
              <a:buAutoNum type="arabicPeriod"/>
            </a:pPr>
            <a:r>
              <a:rPr lang="en-US" sz="2400" dirty="0"/>
              <a:t>De </a:t>
            </a:r>
            <a:r>
              <a:rPr lang="en-US" sz="2400" dirty="0" err="1"/>
              <a:t>Bruijn</a:t>
            </a:r>
            <a:r>
              <a:rPr lang="en-US" sz="2400" dirty="0"/>
              <a:t> graph assembler</a:t>
            </a:r>
          </a:p>
          <a:p>
            <a:pPr marL="342900" indent="-342900">
              <a:buFont typeface="+mj-lt"/>
              <a:buAutoNum type="arabicPeriod"/>
            </a:pPr>
            <a:endParaRPr lang="en-US" sz="2400" dirty="0"/>
          </a:p>
          <a:p>
            <a:pPr marL="342900" indent="-342900">
              <a:buFont typeface="+mj-lt"/>
              <a:buAutoNum type="arabicPeriod"/>
            </a:pPr>
            <a:r>
              <a:rPr lang="en-US" sz="2400" b="1" dirty="0" err="1">
                <a:solidFill>
                  <a:srgbClr val="17375E"/>
                </a:solidFill>
              </a:rPr>
              <a:t>SOAPdenovo</a:t>
            </a:r>
            <a:r>
              <a:rPr lang="en-US" sz="2400" dirty="0"/>
              <a:t> is a novel short-read assembler that can build a </a:t>
            </a:r>
            <a:r>
              <a:rPr lang="en-US" sz="2400" i="1" dirty="0"/>
              <a:t>de novo </a:t>
            </a:r>
            <a:r>
              <a:rPr lang="en-US" sz="2400" dirty="0"/>
              <a:t>draft assembly for the human-sized genomes. </a:t>
            </a:r>
          </a:p>
          <a:p>
            <a:pPr marL="342900" indent="-342900">
              <a:buFont typeface="+mj-lt"/>
              <a:buAutoNum type="arabicPeriod"/>
            </a:pPr>
            <a:endParaRPr lang="en-US" sz="2400" dirty="0"/>
          </a:p>
          <a:p>
            <a:pPr marL="342900" indent="-342900">
              <a:buFont typeface="+mj-lt"/>
              <a:buAutoNum type="arabicPeriod"/>
            </a:pPr>
            <a:r>
              <a:rPr lang="en-US" sz="2400" b="1" dirty="0">
                <a:solidFill>
                  <a:srgbClr val="17375E"/>
                </a:solidFill>
              </a:rPr>
              <a:t>SOAPdenovo2</a:t>
            </a:r>
            <a:r>
              <a:rPr lang="en-US" sz="2400" dirty="0"/>
              <a:t> uses a new algorithm design that reduces memory consumption in graph construction, resolves more repeat regions in </a:t>
            </a:r>
            <a:r>
              <a:rPr lang="en-US" sz="2400" dirty="0" err="1"/>
              <a:t>contig</a:t>
            </a:r>
            <a:r>
              <a:rPr lang="en-US" sz="2400" dirty="0"/>
              <a:t> assembly, increases coverage and length in scaffold construction, improves gap closing, and optimizes for large genome.</a:t>
            </a:r>
          </a:p>
          <a:p>
            <a:pPr marL="342900" indent="-342900">
              <a:buFont typeface="+mj-lt"/>
              <a:buAutoNum type="arabicPeriod"/>
            </a:pPr>
            <a:endParaRPr lang="en-US" sz="2400" dirty="0"/>
          </a:p>
          <a:p>
            <a:pPr marL="342900" indent="-342900">
              <a:buFont typeface="+mj-lt"/>
              <a:buAutoNum type="arabicPeriod"/>
            </a:pPr>
            <a:r>
              <a:rPr lang="en-US" sz="2400" dirty="0"/>
              <a:t>Two modules in SOAPdenovo2: SOAPdenovo-63mer and SOAPdenovo-127mer</a:t>
            </a:r>
          </a:p>
        </p:txBody>
      </p:sp>
    </p:spTree>
    <p:extLst>
      <p:ext uri="{BB962C8B-B14F-4D97-AF65-F5344CB8AC3E}">
        <p14:creationId xmlns:p14="http://schemas.microsoft.com/office/powerpoint/2010/main" val="80581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dirty="0"/>
              <a:t>MG1655 assembly</a:t>
            </a:r>
            <a:br>
              <a:rPr lang="en-US" dirty="0"/>
            </a:br>
            <a:r>
              <a:rPr lang="en-US" dirty="0"/>
              <a:t>step1: SOAPdenovo2 configure file</a:t>
            </a:r>
          </a:p>
        </p:txBody>
      </p:sp>
      <p:sp>
        <p:nvSpPr>
          <p:cNvPr id="3" name="Content Placeholder 2"/>
          <p:cNvSpPr>
            <a:spLocks noGrp="1"/>
          </p:cNvSpPr>
          <p:nvPr>
            <p:ph idx="1"/>
          </p:nvPr>
        </p:nvSpPr>
        <p:spPr>
          <a:xfrm>
            <a:off x="150404" y="1942129"/>
            <a:ext cx="8843192" cy="4188601"/>
          </a:xfrm>
          <a:solidFill>
            <a:schemeClr val="accent3">
              <a:lumMod val="20000"/>
              <a:lumOff val="80000"/>
            </a:schemeClr>
          </a:solidFill>
        </p:spPr>
        <p:txBody>
          <a:bodyPr>
            <a:normAutofit/>
          </a:bodyPr>
          <a:lstStyle/>
          <a:p>
            <a:pPr marL="0" indent="0">
              <a:lnSpc>
                <a:spcPct val="80000"/>
              </a:lnSpc>
              <a:buNone/>
            </a:pP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read </a:t>
            </a:r>
            <a:r>
              <a:rPr lang="sv-SE" sz="1400" dirty="0" err="1">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a:latin typeface="Courier"/>
                <a:cs typeface="Courier"/>
              </a:rPr>
              <a:t>file</a:t>
            </a:r>
            <a:r>
              <a:rPr lang="sv-SE" sz="1400" dirty="0">
                <a:latin typeface="Courier"/>
                <a:cs typeface="Courier"/>
              </a:rPr>
              <a:t> </a:t>
            </a:r>
            <a:r>
              <a:rPr lang="sv-SE" sz="1400" dirty="0" err="1">
                <a:latin typeface="Courier"/>
                <a:cs typeface="Courier"/>
              </a:rPr>
              <a:t>should</a:t>
            </a:r>
            <a:r>
              <a:rPr lang="sv-SE" sz="1400" dirty="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/MG1655_1.5M_R1.fastq</a:t>
            </a:r>
          </a:p>
          <a:p>
            <a:pPr marL="0" indent="0">
              <a:lnSpc>
                <a:spcPct val="80000"/>
              </a:lnSpc>
              <a:buNone/>
            </a:pPr>
            <a:r>
              <a:rPr lang="sv-SE" sz="1400" dirty="0">
                <a:solidFill>
                  <a:srgbClr val="17375E"/>
                </a:solidFill>
                <a:latin typeface="Courier"/>
                <a:cs typeface="Courier"/>
              </a:rPr>
              <a:t>q2=</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/MG1655_1.5M_R2.fastq</a:t>
            </a:r>
          </a:p>
        </p:txBody>
      </p:sp>
      <p:sp>
        <p:nvSpPr>
          <p:cNvPr id="4" name="TextBox 3"/>
          <p:cNvSpPr txBox="1"/>
          <p:nvPr/>
        </p:nvSpPr>
        <p:spPr>
          <a:xfrm>
            <a:off x="150404" y="1389274"/>
            <a:ext cx="2484850" cy="400110"/>
          </a:xfrm>
          <a:prstGeom prst="rect">
            <a:avLst/>
          </a:prstGeom>
          <a:noFill/>
        </p:spPr>
        <p:txBody>
          <a:bodyPr wrap="none" rtlCol="0">
            <a:spAutoFit/>
          </a:bodyPr>
          <a:lstStyle/>
          <a:p>
            <a:r>
              <a:rPr lang="en-US" sz="2000" dirty="0">
                <a:latin typeface="+mj-lt"/>
              </a:rPr>
              <a:t>configure.</a:t>
            </a:r>
            <a:r>
              <a:rPr lang="sv-SE" sz="2000" dirty="0">
                <a:solidFill>
                  <a:srgbClr val="17375E"/>
                </a:solidFill>
                <a:latin typeface="+mj-lt"/>
                <a:cs typeface="Courier"/>
              </a:rPr>
              <a:t>MG1655.</a:t>
            </a:r>
            <a:r>
              <a:rPr lang="en-US" sz="2000" dirty="0">
                <a:latin typeface="+mj-lt"/>
              </a:rPr>
              <a:t>txt</a:t>
            </a:r>
          </a:p>
        </p:txBody>
      </p:sp>
    </p:spTree>
    <p:extLst>
      <p:ext uri="{BB962C8B-B14F-4D97-AF65-F5344CB8AC3E}">
        <p14:creationId xmlns:p14="http://schemas.microsoft.com/office/powerpoint/2010/main" val="153367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dirty="0"/>
              <a:t>MG1655 assembly</a:t>
            </a:r>
            <a:br>
              <a:rPr lang="en-US" dirty="0"/>
            </a:br>
            <a:r>
              <a:rPr lang="en-US" dirty="0"/>
              <a:t>Step 2: Run SOAPdenovo2</a:t>
            </a:r>
          </a:p>
        </p:txBody>
      </p:sp>
      <p:sp>
        <p:nvSpPr>
          <p:cNvPr id="4" name="TextBox 3"/>
          <p:cNvSpPr txBox="1"/>
          <p:nvPr/>
        </p:nvSpPr>
        <p:spPr>
          <a:xfrm>
            <a:off x="149476" y="1367476"/>
            <a:ext cx="3738844" cy="523220"/>
          </a:xfrm>
          <a:prstGeom prst="rect">
            <a:avLst/>
          </a:prstGeom>
          <a:noFill/>
        </p:spPr>
        <p:txBody>
          <a:bodyPr wrap="none" rtlCol="0">
            <a:spAutoFit/>
          </a:bodyPr>
          <a:lstStyle/>
          <a:p>
            <a:r>
              <a:rPr lang="en-US" sz="2800" dirty="0"/>
              <a:t>MG1655.soapdn.sbatch </a:t>
            </a:r>
          </a:p>
        </p:txBody>
      </p:sp>
      <p:sp>
        <p:nvSpPr>
          <p:cNvPr id="5" name="TextBox 4"/>
          <p:cNvSpPr txBox="1"/>
          <p:nvPr/>
        </p:nvSpPr>
        <p:spPr>
          <a:xfrm>
            <a:off x="53123" y="1890696"/>
            <a:ext cx="9037753" cy="3785652"/>
          </a:xfrm>
          <a:prstGeom prst="rect">
            <a:avLst/>
          </a:prstGeom>
          <a:solidFill>
            <a:schemeClr val="accent3">
              <a:lumMod val="20000"/>
              <a:lumOff val="80000"/>
            </a:schemeClr>
          </a:solidFill>
        </p:spPr>
        <p:txBody>
          <a:bodyPr wrap="square" rtlCol="0">
            <a:spAutoFit/>
          </a:bodyPr>
          <a:lstStyle/>
          <a:p>
            <a:r>
              <a:rPr lang="en-US" sz="2400" dirty="0">
                <a:latin typeface="Courier"/>
                <a:cs typeface="Courier"/>
              </a:rPr>
              <a:t>#!/bin/bash</a:t>
            </a:r>
          </a:p>
          <a:p>
            <a:r>
              <a:rPr lang="en-US" sz="2400" dirty="0">
                <a:latin typeface="Courier"/>
                <a:cs typeface="Courier"/>
              </a:rPr>
              <a:t>#SBATCH --</a:t>
            </a:r>
            <a:r>
              <a:rPr lang="en-US" sz="2400" dirty="0" err="1">
                <a:latin typeface="Courier"/>
                <a:cs typeface="Courier"/>
              </a:rPr>
              <a:t>mem</a:t>
            </a:r>
            <a:r>
              <a:rPr lang="en-US" sz="2400" dirty="0">
                <a:latin typeface="Courier"/>
                <a:cs typeface="Courier"/>
              </a:rPr>
              <a:t>-per-</a:t>
            </a:r>
            <a:r>
              <a:rPr lang="en-US" sz="2400" dirty="0" err="1">
                <a:latin typeface="Courier"/>
                <a:cs typeface="Courier"/>
              </a:rPr>
              <a:t>cpu</a:t>
            </a:r>
            <a:r>
              <a:rPr lang="en-US" sz="2400" dirty="0">
                <a:latin typeface="Courier"/>
                <a:cs typeface="Courier"/>
              </a:rPr>
              <a:t>=24g</a:t>
            </a:r>
          </a:p>
          <a:p>
            <a:r>
              <a:rPr lang="en-US" sz="2400" dirty="0">
                <a:latin typeface="Courier"/>
                <a:cs typeface="Courier"/>
              </a:rPr>
              <a:t>#SBATCH --time=0-23:00:00</a:t>
            </a:r>
          </a:p>
          <a:p>
            <a:r>
              <a:rPr lang="en-US" sz="2400" dirty="0">
                <a:latin typeface="Courier"/>
                <a:cs typeface="Courier"/>
              </a:rPr>
              <a:t>#SBATCH --</a:t>
            </a:r>
            <a:r>
              <a:rPr lang="en-US" sz="2400" dirty="0" err="1">
                <a:latin typeface="Courier"/>
                <a:cs typeface="Courier"/>
              </a:rPr>
              <a:t>cpus</a:t>
            </a:r>
            <a:r>
              <a:rPr lang="en-US" sz="2400" dirty="0">
                <a:latin typeface="Courier"/>
                <a:cs typeface="Courier"/>
              </a:rPr>
              <a:t>-per-task=1</a:t>
            </a:r>
          </a:p>
          <a:p>
            <a:r>
              <a:rPr lang="en-US" sz="2400" dirty="0">
                <a:latin typeface="Courier"/>
                <a:cs typeface="Courier"/>
              </a:rPr>
              <a:t>/homes/liu3zhen/local/bin/</a:t>
            </a:r>
            <a:r>
              <a:rPr lang="es-ES_tradnl" sz="2400" dirty="0">
                <a:latin typeface="Courier"/>
                <a:cs typeface="Courier"/>
              </a:rPr>
              <a:t>SOAPdenovo-63mer </a:t>
            </a:r>
            <a:r>
              <a:rPr lang="es-ES_tradnl" sz="2400" dirty="0" err="1">
                <a:latin typeface="Courier"/>
                <a:cs typeface="Courier"/>
              </a:rPr>
              <a:t>all</a:t>
            </a:r>
            <a:r>
              <a:rPr lang="es-ES_tradnl" sz="2400" dirty="0">
                <a:latin typeface="Courier"/>
                <a:cs typeface="Courier"/>
              </a:rPr>
              <a:t> \</a:t>
            </a:r>
          </a:p>
          <a:p>
            <a:r>
              <a:rPr lang="es-ES_tradnl" sz="2400" dirty="0">
                <a:latin typeface="Courier"/>
                <a:cs typeface="Courier"/>
              </a:rPr>
              <a:t>	-s configure.MG1655.txt \</a:t>
            </a:r>
          </a:p>
          <a:p>
            <a:r>
              <a:rPr lang="es-ES_tradnl" sz="2400" dirty="0">
                <a:latin typeface="Courier"/>
                <a:cs typeface="Courier"/>
              </a:rPr>
              <a:t>	-K 31 -d 2 -R -o MG1655kmer31 \</a:t>
            </a:r>
          </a:p>
          <a:p>
            <a:r>
              <a:rPr lang="es-ES_tradnl" sz="2400" dirty="0">
                <a:latin typeface="Courier"/>
                <a:cs typeface="Courier"/>
              </a:rPr>
              <a:t>	-p 1 -F -L 200 -b 800 -N 5000000 \</a:t>
            </a:r>
          </a:p>
          <a:p>
            <a:r>
              <a:rPr lang="es-ES_tradnl" sz="2400" dirty="0">
                <a:latin typeface="Courier"/>
                <a:cs typeface="Courier"/>
              </a:rPr>
              <a:t>	1&gt;MG1655kmer31.log \</a:t>
            </a:r>
          </a:p>
          <a:p>
            <a:r>
              <a:rPr lang="es-ES_tradnl" sz="2400" dirty="0">
                <a:latin typeface="Courier"/>
                <a:cs typeface="Courier"/>
              </a:rPr>
              <a:t>	2&gt;MG1655kmer31.err</a:t>
            </a:r>
            <a:endParaRPr lang="en-US" sz="2400" dirty="0">
              <a:latin typeface="Courier"/>
              <a:cs typeface="Courier"/>
            </a:endParaRPr>
          </a:p>
        </p:txBody>
      </p:sp>
      <p:sp>
        <p:nvSpPr>
          <p:cNvPr id="8" name="TextBox 7"/>
          <p:cNvSpPr txBox="1"/>
          <p:nvPr/>
        </p:nvSpPr>
        <p:spPr>
          <a:xfrm>
            <a:off x="457200" y="5980410"/>
            <a:ext cx="5171458" cy="461665"/>
          </a:xfrm>
          <a:prstGeom prst="rect">
            <a:avLst/>
          </a:prstGeom>
          <a:noFill/>
        </p:spPr>
        <p:txBody>
          <a:bodyPr wrap="none" rtlCol="0">
            <a:spAutoFit/>
          </a:bodyPr>
          <a:lstStyle/>
          <a:p>
            <a:r>
              <a:rPr lang="en-US" sz="2400" dirty="0" err="1">
                <a:latin typeface="Courier"/>
                <a:cs typeface="Courier"/>
              </a:rPr>
              <a:t>sbatch</a:t>
            </a:r>
            <a:r>
              <a:rPr lang="en-US" sz="2400" dirty="0">
                <a:latin typeface="Courier"/>
                <a:cs typeface="Courier"/>
              </a:rPr>
              <a:t> MG1655.soapdn.sbatch</a:t>
            </a:r>
          </a:p>
        </p:txBody>
      </p:sp>
    </p:spTree>
    <p:extLst>
      <p:ext uri="{BB962C8B-B14F-4D97-AF65-F5344CB8AC3E}">
        <p14:creationId xmlns:p14="http://schemas.microsoft.com/office/powerpoint/2010/main" val="42351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normAutofit/>
          </a:bodyPr>
          <a:lstStyle/>
          <a:p>
            <a:r>
              <a:rPr lang="en-US" sz="3200" dirty="0"/>
              <a:t>MG1655 k-mer31 assembling result</a:t>
            </a:r>
          </a:p>
        </p:txBody>
      </p:sp>
      <p:sp>
        <p:nvSpPr>
          <p:cNvPr id="3" name="Content Placeholder 2"/>
          <p:cNvSpPr>
            <a:spLocks noGrp="1"/>
          </p:cNvSpPr>
          <p:nvPr>
            <p:ph idx="1"/>
          </p:nvPr>
        </p:nvSpPr>
        <p:spPr>
          <a:xfrm>
            <a:off x="1330230" y="1808192"/>
            <a:ext cx="6294265" cy="3348007"/>
          </a:xfrm>
        </p:spPr>
        <p:txBody>
          <a:bodyPr>
            <a:noAutofit/>
          </a:bodyPr>
          <a:lstStyle/>
          <a:p>
            <a:r>
              <a:rPr lang="en-US" sz="2800" dirty="0"/>
              <a:t>MG1655kmer31.contig</a:t>
            </a:r>
          </a:p>
          <a:p>
            <a:r>
              <a:rPr lang="en-US" sz="2800" dirty="0"/>
              <a:t>MG1655kmer31.scafSeq</a:t>
            </a:r>
          </a:p>
          <a:p>
            <a:r>
              <a:rPr lang="en-US" sz="2800" dirty="0"/>
              <a:t>MG1655kmer31.scafStatistics</a:t>
            </a:r>
          </a:p>
          <a:p>
            <a:endParaRPr lang="en-US" sz="2800" dirty="0"/>
          </a:p>
          <a:p>
            <a:pPr marL="0" indent="0">
              <a:buNone/>
            </a:pPr>
            <a:r>
              <a:rPr lang="en-US" sz="2800" dirty="0">
                <a:latin typeface="Courier"/>
                <a:cs typeface="Courier"/>
              </a:rPr>
              <a:t>more MG1655kmer31.scafStatistics</a:t>
            </a:r>
          </a:p>
        </p:txBody>
      </p:sp>
    </p:spTree>
    <p:extLst>
      <p:ext uri="{BB962C8B-B14F-4D97-AF65-F5344CB8AC3E}">
        <p14:creationId xmlns:p14="http://schemas.microsoft.com/office/powerpoint/2010/main" val="127751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a:t>DH10B </a:t>
            </a:r>
            <a:r>
              <a:rPr lang="en-US" dirty="0"/>
              <a:t>assembly</a:t>
            </a:r>
            <a:br>
              <a:rPr lang="en-US" dirty="0"/>
            </a:br>
            <a:r>
              <a:rPr lang="en-US" dirty="0"/>
              <a:t>step1: SOAPdenovo2 configure file</a:t>
            </a:r>
          </a:p>
        </p:txBody>
      </p:sp>
      <p:sp>
        <p:nvSpPr>
          <p:cNvPr id="3" name="Content Placeholder 2"/>
          <p:cNvSpPr>
            <a:spLocks noGrp="1"/>
          </p:cNvSpPr>
          <p:nvPr>
            <p:ph idx="1"/>
          </p:nvPr>
        </p:nvSpPr>
        <p:spPr>
          <a:xfrm>
            <a:off x="150404" y="2196190"/>
            <a:ext cx="8843192" cy="4188601"/>
          </a:xfrm>
          <a:solidFill>
            <a:schemeClr val="accent3">
              <a:lumMod val="20000"/>
              <a:lumOff val="80000"/>
            </a:schemeClr>
          </a:solidFill>
        </p:spPr>
        <p:txBody>
          <a:bodyPr>
            <a:normAutofit/>
          </a:bodyPr>
          <a:lstStyle/>
          <a:p>
            <a:pPr marL="0" indent="0">
              <a:lnSpc>
                <a:spcPct val="80000"/>
              </a:lnSpc>
              <a:buNone/>
            </a:pP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read </a:t>
            </a:r>
            <a:r>
              <a:rPr lang="sv-SE" sz="1400" dirty="0" err="1">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a:latin typeface="Courier"/>
                <a:cs typeface="Courier"/>
              </a:rPr>
              <a:t>file</a:t>
            </a:r>
            <a:r>
              <a:rPr lang="sv-SE" sz="1400" dirty="0">
                <a:latin typeface="Courier"/>
                <a:cs typeface="Courier"/>
              </a:rPr>
              <a:t> </a:t>
            </a:r>
            <a:r>
              <a:rPr lang="sv-SE" sz="1400" dirty="0" err="1">
                <a:latin typeface="Courier"/>
                <a:cs typeface="Courier"/>
              </a:rPr>
              <a:t>should</a:t>
            </a:r>
            <a:r>
              <a:rPr lang="sv-SE" sz="1400" dirty="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/DH10B_1.5M_R1.fastq</a:t>
            </a:r>
          </a:p>
          <a:p>
            <a:pPr marL="0" indent="0">
              <a:lnSpc>
                <a:spcPct val="80000"/>
              </a:lnSpc>
              <a:buNone/>
            </a:pPr>
            <a:r>
              <a:rPr lang="sv-SE" sz="1400" dirty="0">
                <a:solidFill>
                  <a:srgbClr val="17375E"/>
                </a:solidFill>
                <a:latin typeface="Courier"/>
                <a:cs typeface="Courier"/>
              </a:rPr>
              <a:t>q2=</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/DH10B_1.5M_R2.fastq</a:t>
            </a:r>
          </a:p>
        </p:txBody>
      </p:sp>
      <p:sp>
        <p:nvSpPr>
          <p:cNvPr id="4" name="TextBox 3"/>
          <p:cNvSpPr txBox="1"/>
          <p:nvPr/>
        </p:nvSpPr>
        <p:spPr>
          <a:xfrm>
            <a:off x="150404" y="1454749"/>
            <a:ext cx="3135345" cy="523220"/>
          </a:xfrm>
          <a:prstGeom prst="rect">
            <a:avLst/>
          </a:prstGeom>
          <a:noFill/>
        </p:spPr>
        <p:txBody>
          <a:bodyPr wrap="none" rtlCol="0">
            <a:spAutoFit/>
          </a:bodyPr>
          <a:lstStyle/>
          <a:p>
            <a:r>
              <a:rPr lang="en-US" sz="2800">
                <a:latin typeface="+mj-lt"/>
              </a:rPr>
              <a:t>configure.</a:t>
            </a:r>
            <a:r>
              <a:rPr lang="sv-SE" sz="2800">
                <a:solidFill>
                  <a:srgbClr val="17375E"/>
                </a:solidFill>
                <a:latin typeface="+mj-lt"/>
                <a:cs typeface="Courier"/>
              </a:rPr>
              <a:t>DH10B.</a:t>
            </a:r>
            <a:r>
              <a:rPr lang="en-US" sz="2800">
                <a:latin typeface="+mj-lt"/>
              </a:rPr>
              <a:t>txt</a:t>
            </a:r>
            <a:endParaRPr lang="en-US" sz="2800" dirty="0">
              <a:latin typeface="+mj-lt"/>
            </a:endParaRPr>
          </a:p>
        </p:txBody>
      </p:sp>
    </p:spTree>
    <p:extLst>
      <p:ext uri="{BB962C8B-B14F-4D97-AF65-F5344CB8AC3E}">
        <p14:creationId xmlns:p14="http://schemas.microsoft.com/office/powerpoint/2010/main" val="2371477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15714</TotalTime>
  <Words>2753</Words>
  <Application>Microsoft Macintosh PowerPoint</Application>
  <PresentationFormat>On-screen Show (4:3)</PresentationFormat>
  <Paragraphs>332</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Courier</vt:lpstr>
      <vt:lpstr>Office Theme</vt:lpstr>
      <vt:lpstr>Genomic Assembly (lab)  Bioinformatics Applications (PLPTH813)</vt:lpstr>
      <vt:lpstr>Today's Lab</vt:lpstr>
      <vt:lpstr>Directories</vt:lpstr>
      <vt:lpstr>reference genome and sequencing data</vt:lpstr>
      <vt:lpstr>SOAPdenovo2</vt:lpstr>
      <vt:lpstr>MG1655 assembly step1: SOAPdenovo2 configure file</vt:lpstr>
      <vt:lpstr>MG1655 assembly Step 2: Run SOAPdenovo2</vt:lpstr>
      <vt:lpstr>MG1655 k-mer31 assembling result</vt:lpstr>
      <vt:lpstr>DH10B assembly step1: SOAPdenovo2 configure file</vt:lpstr>
      <vt:lpstr>DH10B assembly Step 2: Run SOAPdenovo2</vt:lpstr>
      <vt:lpstr>SOAPdenovo guide</vt:lpstr>
      <vt:lpstr>DH10B k-mer31 assembling result</vt:lpstr>
      <vt:lpstr>Your turn</vt:lpstr>
      <vt:lpstr>New sample sequencing data</vt:lpstr>
      <vt:lpstr>DISCOVAR de novo</vt:lpstr>
      <vt:lpstr>How to convert FASTQ to BAM?</vt:lpstr>
      <vt:lpstr>DiscovarDeNovo assembly</vt:lpstr>
      <vt:lpstr>Discovar output</vt:lpstr>
      <vt:lpstr>Today's Lab</vt:lpstr>
      <vt:lpstr>Data</vt:lpstr>
      <vt:lpstr>working directory - canu assembly</vt:lpstr>
      <vt:lpstr>Canu assembly</vt:lpstr>
      <vt:lpstr>canu output</vt:lpstr>
      <vt:lpstr>working directory - Pilon polishing</vt:lpstr>
      <vt:lpstr>Polishing with Illumina data –  bwa alignment (step 1)</vt:lpstr>
      <vt:lpstr>PowerPoint Presentation</vt:lpstr>
      <vt:lpstr>PowerPoint Presentation</vt:lpstr>
      <vt:lpstr>changes</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193</cp:revision>
  <dcterms:created xsi:type="dcterms:W3CDTF">2014-12-15T18:58:14Z</dcterms:created>
  <dcterms:modified xsi:type="dcterms:W3CDTF">2021-04-15T04:12:50Z</dcterms:modified>
</cp:coreProperties>
</file>