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311" r:id="rId3"/>
    <p:sldId id="274" r:id="rId4"/>
    <p:sldId id="271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6" r:id="rId13"/>
    <p:sldId id="332" r:id="rId14"/>
    <p:sldId id="322" r:id="rId15"/>
    <p:sldId id="323" r:id="rId16"/>
    <p:sldId id="328" r:id="rId17"/>
    <p:sldId id="329" r:id="rId18"/>
    <p:sldId id="330" r:id="rId19"/>
    <p:sldId id="331" r:id="rId20"/>
    <p:sldId id="282" r:id="rId21"/>
    <p:sldId id="285" r:id="rId22"/>
    <p:sldId id="284" r:id="rId23"/>
    <p:sldId id="334" r:id="rId24"/>
    <p:sldId id="335" r:id="rId25"/>
    <p:sldId id="310" r:id="rId26"/>
    <p:sldId id="28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7" autoAdjust="0"/>
    <p:restoredTop sz="94690" autoAdjust="0"/>
  </p:normalViewPr>
  <p:slideViewPr>
    <p:cSldViewPr snapToGrid="0" snapToObjects="1">
      <p:cViewPr>
        <p:scale>
          <a:sx n="165" d="100"/>
          <a:sy n="165" d="100"/>
        </p:scale>
        <p:origin x="-1568" y="-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1/30/19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853865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UNIX</a:t>
            </a:r>
            <a:br>
              <a:rPr lang="en-US" sz="3200" dirty="0" smtClean="0"/>
            </a:br>
            <a:r>
              <a:rPr lang="en-US" sz="3200" dirty="0" smtClean="0"/>
              <a:t>(Lab practice)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2000" dirty="0" smtClean="0"/>
              <a:t>Bioinformatics Applications</a:t>
            </a:r>
            <a:r>
              <a:rPr lang="en-US" sz="2000" dirty="0"/>
              <a:t> </a:t>
            </a:r>
            <a:r>
              <a:rPr lang="en-US" sz="2000" dirty="0" smtClean="0"/>
              <a:t>(PLPTH813)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Sanzhen Liu</a:t>
            </a:r>
          </a:p>
          <a:p>
            <a:endParaRPr lang="en-US" sz="2800" dirty="0"/>
          </a:p>
          <a:p>
            <a:r>
              <a:rPr lang="en-US" sz="2800" dirty="0" smtClean="0"/>
              <a:t>1/31/2019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9213" y="1460022"/>
            <a:ext cx="7596908" cy="4656852"/>
          </a:xfrm>
        </p:spPr>
        <p:txBody>
          <a:bodyPr>
            <a:normAutofit/>
          </a:bodyPr>
          <a:lstStyle/>
          <a:p>
            <a:r>
              <a:rPr lang="en-US" dirty="0" err="1" smtClean="0"/>
              <a:t>grep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"Kansas" </a:t>
            </a:r>
            <a:r>
              <a:rPr lang="en-US" dirty="0" err="1" smtClean="0"/>
              <a:t>adult.txt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grep</a:t>
            </a:r>
            <a:r>
              <a:rPr lang="en-US" dirty="0" smtClean="0"/>
              <a:t> </a:t>
            </a:r>
            <a:r>
              <a:rPr lang="en-US" dirty="0"/>
              <a:t>"#" </a:t>
            </a:r>
            <a:r>
              <a:rPr lang="en-US" dirty="0" err="1" smtClean="0"/>
              <a:t>adult.txt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grep</a:t>
            </a:r>
            <a:r>
              <a:rPr lang="en-US" dirty="0" smtClean="0"/>
              <a:t> </a:t>
            </a:r>
            <a:r>
              <a:rPr lang="en-US" dirty="0"/>
              <a:t>"^#" </a:t>
            </a:r>
            <a:r>
              <a:rPr lang="en-US" dirty="0" err="1" smtClean="0"/>
              <a:t>adult.txt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grep</a:t>
            </a:r>
            <a:r>
              <a:rPr lang="en-US" dirty="0" smtClean="0"/>
              <a:t> </a:t>
            </a:r>
            <a:r>
              <a:rPr lang="en-US" dirty="0"/>
              <a:t>"^#" -c </a:t>
            </a:r>
            <a:r>
              <a:rPr lang="en-US" dirty="0" err="1" smtClean="0"/>
              <a:t>adult.txt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grep</a:t>
            </a:r>
            <a:r>
              <a:rPr lang="en-US" dirty="0" smtClean="0"/>
              <a:t> </a:t>
            </a:r>
            <a:r>
              <a:rPr lang="en-US" dirty="0"/>
              <a:t>"#" -v </a:t>
            </a:r>
            <a:r>
              <a:rPr lang="en-US" dirty="0" err="1" smtClean="0"/>
              <a:t>adult.txt</a:t>
            </a:r>
            <a:r>
              <a:rPr lang="en-US" dirty="0" smtClean="0"/>
              <a:t> </a:t>
            </a:r>
            <a:r>
              <a:rPr lang="en-US" dirty="0"/>
              <a:t>&gt; </a:t>
            </a:r>
            <a:r>
              <a:rPr lang="en-US" dirty="0" err="1" smtClean="0"/>
              <a:t>adult.cig.nocomments.txt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678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ls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smtClean="0"/>
              <a:t>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"Kansas" </a:t>
            </a:r>
            <a:r>
              <a:rPr lang="en-US" dirty="0" err="1" smtClean="0"/>
              <a:t>adult.txt</a:t>
            </a:r>
            <a:r>
              <a:rPr lang="en-US" dirty="0" smtClean="0"/>
              <a:t> </a:t>
            </a:r>
            <a:r>
              <a:rPr lang="en-US" dirty="0"/>
              <a:t>| cut -f 2 | head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grep</a:t>
            </a:r>
            <a:r>
              <a:rPr lang="en-US" dirty="0" smtClean="0"/>
              <a:t> </a:t>
            </a:r>
            <a:r>
              <a:rPr lang="en-US" dirty="0"/>
              <a:t>"#" -v </a:t>
            </a:r>
            <a:r>
              <a:rPr lang="en-US" dirty="0" err="1"/>
              <a:t>two.merge.txt</a:t>
            </a:r>
            <a:r>
              <a:rPr lang="en-US" dirty="0"/>
              <a:t> | cut -f 1,2,4 | </a:t>
            </a:r>
            <a:r>
              <a:rPr lang="en-US" dirty="0" smtClean="0"/>
              <a:t>head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paste </a:t>
            </a:r>
            <a:r>
              <a:rPr lang="en-US" dirty="0" err="1" smtClean="0"/>
              <a:t>adult.txt</a:t>
            </a:r>
            <a:r>
              <a:rPr lang="en-US" dirty="0" smtClean="0"/>
              <a:t> </a:t>
            </a:r>
            <a:r>
              <a:rPr lang="en-US" dirty="0" err="1" smtClean="0"/>
              <a:t>youth.txt</a:t>
            </a:r>
            <a:r>
              <a:rPr lang="en-US" dirty="0" smtClean="0"/>
              <a:t> </a:t>
            </a:r>
            <a:r>
              <a:rPr lang="en-US" dirty="0"/>
              <a:t>| </a:t>
            </a:r>
            <a:r>
              <a:rPr lang="en-US" dirty="0" err="1"/>
              <a:t>grep</a:t>
            </a:r>
            <a:r>
              <a:rPr lang="en-US" dirty="0"/>
              <a:t> "#" -v | cut -f 1,2,4 | head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grep</a:t>
            </a:r>
            <a:r>
              <a:rPr lang="en-US" dirty="0" smtClean="0"/>
              <a:t> </a:t>
            </a:r>
            <a:r>
              <a:rPr lang="en-US" dirty="0"/>
              <a:t>"#" -v </a:t>
            </a:r>
            <a:r>
              <a:rPr lang="en-US" dirty="0" err="1" smtClean="0"/>
              <a:t>adult.txt</a:t>
            </a:r>
            <a:r>
              <a:rPr lang="en-US" dirty="0" smtClean="0"/>
              <a:t> </a:t>
            </a:r>
            <a:r>
              <a:rPr lang="en-US" dirty="0"/>
              <a:t>| cut -f 2 | sort | head</a:t>
            </a:r>
          </a:p>
        </p:txBody>
      </p:sp>
    </p:spTree>
    <p:extLst>
      <p:ext uri="{BB962C8B-B14F-4D97-AF65-F5344CB8AC3E}">
        <p14:creationId xmlns:p14="http://schemas.microsoft.com/office/powerpoint/2010/main" val="1062812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380" y="1567888"/>
            <a:ext cx="8305409" cy="18238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cat </a:t>
            </a:r>
            <a:r>
              <a:rPr lang="en-US" dirty="0" err="1" smtClean="0"/>
              <a:t>adult.txt</a:t>
            </a:r>
            <a:r>
              <a:rPr lang="en-US" dirty="0" smtClean="0"/>
              <a:t> </a:t>
            </a:r>
            <a:r>
              <a:rPr lang="en-US" dirty="0" err="1" smtClean="0"/>
              <a:t>youth.txt</a:t>
            </a:r>
            <a:r>
              <a:rPr lang="en-US" dirty="0" smtClean="0"/>
              <a:t> </a:t>
            </a:r>
            <a:r>
              <a:rPr lang="en-US" dirty="0"/>
              <a:t>&gt; </a:t>
            </a:r>
            <a:r>
              <a:rPr lang="en-US" dirty="0" err="1"/>
              <a:t>two.cat.txt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less </a:t>
            </a:r>
            <a:r>
              <a:rPr lang="en-US" dirty="0" err="1" smtClean="0"/>
              <a:t>two.cat.txt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cut </a:t>
            </a:r>
            <a:r>
              <a:rPr lang="en-US" dirty="0" err="1" smtClean="0"/>
              <a:t>two.cat.txt</a:t>
            </a:r>
            <a:r>
              <a:rPr lang="en-US" dirty="0" smtClean="0"/>
              <a:t> -</a:t>
            </a:r>
            <a:r>
              <a:rPr lang="en-US" dirty="0"/>
              <a:t>f </a:t>
            </a:r>
            <a:r>
              <a:rPr lang="en-US" dirty="0" smtClean="0"/>
              <a:t>2 </a:t>
            </a:r>
            <a:r>
              <a:rPr lang="en-US" dirty="0"/>
              <a:t>| sort | </a:t>
            </a:r>
            <a:r>
              <a:rPr lang="en-US" dirty="0" err="1" smtClean="0"/>
              <a:t>uniq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898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file: </a:t>
            </a:r>
            <a:r>
              <a:rPr lang="en-US" dirty="0" err="1" smtClean="0"/>
              <a:t>fruit.txt</a:t>
            </a:r>
            <a:r>
              <a:rPr lang="en-US" dirty="0" smtClean="0"/>
              <a:t> (tab separated flat file)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9745" y="2323907"/>
            <a:ext cx="2590800" cy="2479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banana	</a:t>
            </a:r>
            <a:r>
              <a:rPr lang="en-US" sz="3200" dirty="0" smtClean="0">
                <a:latin typeface="Courier New"/>
                <a:cs typeface="Courier New"/>
              </a:rPr>
              <a:t>5</a:t>
            </a:r>
            <a:endParaRPr lang="en-US" sz="3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63807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sort</a:t>
            </a:r>
            <a:r>
              <a:rPr lang="en-US" dirty="0" smtClean="0"/>
              <a:t> </a:t>
            </a:r>
            <a:r>
              <a:rPr lang="en-US" dirty="0"/>
              <a:t>- sort lines of 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7355" y="1171014"/>
            <a:ext cx="2857500" cy="52128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cat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endParaRPr lang="en-US" sz="16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sort </a:t>
            </a:r>
            <a:r>
              <a:rPr lang="en-US" sz="1600" b="1" dirty="0" err="1" smtClean="0">
                <a:latin typeface="Courier New"/>
                <a:cs typeface="Courier New"/>
              </a:rPr>
              <a:t>fruit.txt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apple</a:t>
            </a:r>
            <a:r>
              <a:rPr lang="en-US" sz="1600" dirty="0">
                <a:latin typeface="Courier New"/>
                <a:cs typeface="Courier New"/>
              </a:rPr>
              <a:t>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endParaRPr lang="en-US" sz="16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sort </a:t>
            </a:r>
            <a:r>
              <a:rPr lang="en-US" sz="1600" b="1" dirty="0">
                <a:latin typeface="Courier New"/>
                <a:cs typeface="Courier New"/>
              </a:rPr>
              <a:t>-k 2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</a:t>
            </a:r>
            <a:r>
              <a:rPr lang="en-US" sz="1600" dirty="0" smtClean="0">
                <a:latin typeface="Courier New"/>
                <a:cs typeface="Courier New"/>
              </a:rPr>
              <a:t>8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14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56448" y="1171014"/>
            <a:ext cx="3265715" cy="5185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sort -k 2n </a:t>
            </a:r>
            <a:r>
              <a:rPr lang="en-US" sz="1600" b="1" dirty="0" err="1" smtClean="0">
                <a:latin typeface="Courier New"/>
                <a:cs typeface="Courier New"/>
              </a:rPr>
              <a:t>fruit.txt</a:t>
            </a:r>
            <a:endParaRPr lang="en-US" sz="1600" b="1" dirty="0" smtClean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urier New"/>
                <a:cs typeface="Courier New"/>
              </a:rPr>
              <a:t>banana	5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urier New"/>
                <a:cs typeface="Courier New"/>
              </a:rPr>
              <a:t>apple	6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urier New"/>
                <a:cs typeface="Courier New"/>
              </a:rPr>
              <a:t>orange	8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sort -k 2nr </a:t>
            </a:r>
            <a:r>
              <a:rPr lang="en-US" sz="1600" b="1" dirty="0" err="1" smtClean="0">
                <a:latin typeface="Courier New"/>
                <a:cs typeface="Courier New"/>
              </a:rPr>
              <a:t>fruit.txt</a:t>
            </a:r>
            <a:endParaRPr lang="en-US" sz="1600" b="1" dirty="0" smtClean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urier New"/>
                <a:cs typeface="Courier New"/>
              </a:rPr>
              <a:t>orange	8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urier New"/>
                <a:cs typeface="Courier New"/>
              </a:rPr>
              <a:t>apple	6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sort </a:t>
            </a:r>
            <a:r>
              <a:rPr lang="en-US" sz="1600" b="1" dirty="0">
                <a:latin typeface="Courier New"/>
                <a:cs typeface="Courier New"/>
              </a:rPr>
              <a:t>-k 1,2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95425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376092"/>
                </a:solidFill>
              </a:rPr>
              <a:t>find</a:t>
            </a:r>
            <a:r>
              <a:rPr lang="en-US" dirty="0" smtClean="0"/>
              <a:t> </a:t>
            </a:r>
            <a:r>
              <a:rPr lang="en-US" dirty="0"/>
              <a:t>- search for files in a directory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700" y="1397576"/>
            <a:ext cx="6527800" cy="4533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find [pathnames] [conditions]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 Finding </a:t>
            </a:r>
            <a:r>
              <a:rPr lang="en-US" sz="1800" dirty="0">
                <a:latin typeface="Courier New"/>
                <a:cs typeface="Courier New"/>
              </a:rPr>
              <a:t>files </a:t>
            </a:r>
            <a:r>
              <a:rPr lang="en-US" sz="1800" dirty="0" smtClean="0">
                <a:latin typeface="Courier New"/>
                <a:cs typeface="Courier New"/>
              </a:rPr>
              <a:t>&gt;10M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. -size +10M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 Finding </a:t>
            </a:r>
            <a:r>
              <a:rPr lang="en-US" sz="1800" dirty="0">
                <a:latin typeface="Courier New"/>
                <a:cs typeface="Courier New"/>
              </a:rPr>
              <a:t>files </a:t>
            </a:r>
            <a:r>
              <a:rPr lang="en-US" sz="1800" dirty="0" smtClean="0">
                <a:latin typeface="Courier New"/>
                <a:cs typeface="Courier New"/>
              </a:rPr>
              <a:t>&lt;10M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. -size -10M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 find </a:t>
            </a:r>
            <a:r>
              <a:rPr lang="en-US" sz="1800" dirty="0">
                <a:latin typeface="Courier New"/>
                <a:cs typeface="Courier New"/>
              </a:rPr>
              <a:t>a </a:t>
            </a:r>
            <a:r>
              <a:rPr lang="en-US" sz="1800" dirty="0" smtClean="0">
                <a:latin typeface="Courier New"/>
                <a:cs typeface="Courier New"/>
              </a:rPr>
              <a:t>file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-name </a:t>
            </a:r>
            <a:r>
              <a:rPr lang="en-US" sz="1800" dirty="0" smtClean="0">
                <a:latin typeface="Courier New"/>
                <a:cs typeface="Courier New"/>
              </a:rPr>
              <a:t>"</a:t>
            </a:r>
            <a:r>
              <a:rPr lang="en-US" sz="1800" dirty="0" err="1" smtClean="0">
                <a:latin typeface="Courier New"/>
                <a:cs typeface="Courier New"/>
              </a:rPr>
              <a:t>fruit.txt</a:t>
            </a:r>
            <a:r>
              <a:rPr lang="en-US" sz="1800" dirty="0" smtClean="0">
                <a:latin typeface="Courier New"/>
                <a:cs typeface="Courier New"/>
              </a:rPr>
              <a:t>"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 find a </a:t>
            </a:r>
            <a:r>
              <a:rPr lang="en-US" sz="1800" dirty="0">
                <a:latin typeface="Courier New"/>
                <a:cs typeface="Courier New"/>
              </a:rPr>
              <a:t>file in the current </a:t>
            </a:r>
            <a:r>
              <a:rPr lang="en-US" sz="1800" dirty="0" smtClean="0">
                <a:latin typeface="Courier New"/>
                <a:cs typeface="Courier New"/>
              </a:rPr>
              <a:t>directory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-</a:t>
            </a:r>
            <a:r>
              <a:rPr lang="en-US" sz="1800" dirty="0" err="1">
                <a:latin typeface="Courier New"/>
                <a:cs typeface="Courier New"/>
              </a:rPr>
              <a:t>maxdepth</a:t>
            </a:r>
            <a:r>
              <a:rPr lang="en-US" sz="1800" dirty="0">
                <a:latin typeface="Courier New"/>
                <a:cs typeface="Courier New"/>
              </a:rPr>
              <a:t> 1 -name </a:t>
            </a:r>
            <a:r>
              <a:rPr lang="en-US" sz="1800" dirty="0" smtClean="0">
                <a:latin typeface="Courier New"/>
                <a:cs typeface="Courier New"/>
              </a:rPr>
              <a:t>"</a:t>
            </a:r>
            <a:r>
              <a:rPr lang="en-US" sz="1800" dirty="0" err="1" smtClean="0">
                <a:latin typeface="Courier New"/>
                <a:cs typeface="Courier New"/>
              </a:rPr>
              <a:t>fruit.txt</a:t>
            </a:r>
            <a:r>
              <a:rPr lang="en-US" sz="1800" dirty="0" smtClean="0">
                <a:latin typeface="Courier New"/>
                <a:cs typeface="Courier New"/>
              </a:rPr>
              <a:t>"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93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376092"/>
                </a:solidFill>
              </a:rPr>
              <a:t>sed</a:t>
            </a:r>
            <a:r>
              <a:rPr lang="en-US" dirty="0"/>
              <a:t> -  a </a:t>
            </a:r>
            <a:r>
              <a:rPr lang="en-US" dirty="0" smtClean="0"/>
              <a:t>stream editor </a:t>
            </a:r>
            <a:r>
              <a:rPr lang="en-US" dirty="0"/>
              <a:t>used for modifying </a:t>
            </a:r>
            <a:r>
              <a:rPr lang="en-US" dirty="0" smtClean="0"/>
              <a:t>files </a:t>
            </a:r>
            <a:r>
              <a:rPr lang="en-US" dirty="0"/>
              <a:t>in </a:t>
            </a:r>
            <a:r>
              <a:rPr lang="en-US" dirty="0" err="1" smtClean="0"/>
              <a:t>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8576"/>
            <a:ext cx="6146800" cy="39237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's/apple/strawberry/'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strawberry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's/apple/strawberry/g'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strawberry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</a:t>
            </a:r>
            <a:r>
              <a:rPr lang="en-US" sz="1800" dirty="0" smtClean="0">
                <a:latin typeface="Courier New"/>
                <a:cs typeface="Courier New"/>
              </a:rPr>
              <a:t>5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05600" y="1280326"/>
            <a:ext cx="1981200" cy="1656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dirty="0" err="1" smtClean="0">
                <a:latin typeface="Courier New"/>
                <a:cs typeface="Courier New"/>
              </a:rPr>
              <a:t>fruit.txt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urier New"/>
                <a:cs typeface="Courier New"/>
              </a:rPr>
              <a:t>orange	8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urier New"/>
                <a:cs typeface="Courier New"/>
              </a:rPr>
              <a:t>apple	6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urier New"/>
                <a:cs typeface="Courier New"/>
              </a:rPr>
              <a:t>banana	5</a:t>
            </a:r>
          </a:p>
        </p:txBody>
      </p:sp>
    </p:spTree>
    <p:extLst>
      <p:ext uri="{BB962C8B-B14F-4D97-AF65-F5344CB8AC3E}">
        <p14:creationId xmlns:p14="http://schemas.microsoft.com/office/powerpoint/2010/main" val="145501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376092"/>
                </a:solidFill>
              </a:rPr>
              <a:t>sed</a:t>
            </a:r>
            <a:r>
              <a:rPr lang="en-US" dirty="0" smtClean="0"/>
              <a:t> -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6176"/>
            <a:ext cx="8229600" cy="3860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 smtClean="0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 smtClean="0">
                <a:solidFill>
                  <a:srgbClr val="376092"/>
                </a:solidFill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's/apple/{&amp;}/'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{apple}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'/12/ s/peach/kiwi/'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kiwi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05600" y="797726"/>
            <a:ext cx="1981200" cy="1656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dirty="0" err="1" smtClean="0">
                <a:latin typeface="Courier New"/>
                <a:cs typeface="Courier New"/>
              </a:rPr>
              <a:t>fruit.txt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urier New"/>
                <a:cs typeface="Courier New"/>
              </a:rPr>
              <a:t>orange	8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urier New"/>
                <a:cs typeface="Courier New"/>
              </a:rPr>
              <a:t>apple	6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r>
              <a:rPr lang="en-US" sz="1600" dirty="0" smtClean="0">
                <a:latin typeface="Courier New"/>
                <a:cs typeface="Courier New"/>
              </a:rPr>
              <a:t>banana	5</a:t>
            </a:r>
          </a:p>
        </p:txBody>
      </p:sp>
    </p:spTree>
    <p:extLst>
      <p:ext uri="{BB962C8B-B14F-4D97-AF65-F5344CB8AC3E}">
        <p14:creationId xmlns:p14="http://schemas.microsoft.com/office/powerpoint/2010/main" val="1456325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376092"/>
                </a:solidFill>
              </a:rPr>
              <a:t>wget</a:t>
            </a:r>
            <a:endParaRPr lang="en-US" b="1" dirty="0">
              <a:solidFill>
                <a:srgbClr val="37609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1562676"/>
            <a:ext cx="9004300" cy="32887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wget</a:t>
            </a:r>
            <a:r>
              <a:rPr lang="en-US" dirty="0" smtClean="0">
                <a:latin typeface="Courier New"/>
                <a:cs typeface="Courier New"/>
              </a:rPr>
              <a:t> &lt;</a:t>
            </a:r>
            <a:r>
              <a:rPr lang="en-US" dirty="0" err="1" smtClean="0">
                <a:latin typeface="Courier New"/>
                <a:cs typeface="Courier New"/>
              </a:rPr>
              <a:t>url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link to a file&gt;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wget</a:t>
            </a:r>
            <a:r>
              <a:rPr lang="en-US" dirty="0" smtClean="0">
                <a:latin typeface="Courier New"/>
                <a:cs typeface="Courier New"/>
              </a:rPr>
              <a:t> &lt;a ftp link&gt;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example:</a:t>
            </a:r>
          </a:p>
          <a:p>
            <a:pPr marL="0" indent="0">
              <a:buNone/>
            </a:pP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376092"/>
                </a:solidFill>
                <a:latin typeface="Courier New"/>
                <a:cs typeface="Courier New"/>
              </a:rPr>
              <a:t>wget</a:t>
            </a:r>
            <a:r>
              <a:rPr lang="en-US" sz="2000" b="1" dirty="0" smtClean="0">
                <a:solidFill>
                  <a:srgbClr val="376092"/>
                </a:solidFill>
                <a:latin typeface="Courier New"/>
                <a:cs typeface="Courier New"/>
              </a:rPr>
              <a:t> http</a:t>
            </a:r>
            <a:r>
              <a:rPr lang="en-US" sz="2000" b="1" dirty="0">
                <a:solidFill>
                  <a:srgbClr val="376092"/>
                </a:solidFill>
                <a:latin typeface="Courier New"/>
                <a:cs typeface="Courier New"/>
              </a:rPr>
              <a:t>://129.130.89.83/</a:t>
            </a:r>
            <a:r>
              <a:rPr lang="en-US" sz="2000" b="1" dirty="0" err="1">
                <a:solidFill>
                  <a:srgbClr val="376092"/>
                </a:solidFill>
                <a:latin typeface="Courier New"/>
                <a:cs typeface="Courier New"/>
              </a:rPr>
              <a:t>tmp</a:t>
            </a:r>
            <a:r>
              <a:rPr lang="en-US" sz="2000" b="1" dirty="0">
                <a:solidFill>
                  <a:srgbClr val="376092"/>
                </a:solidFill>
                <a:latin typeface="Courier New"/>
                <a:cs typeface="Courier New"/>
              </a:rPr>
              <a:t>/public/</a:t>
            </a:r>
            <a:r>
              <a:rPr lang="en-US" sz="2000" b="1" dirty="0" err="1">
                <a:solidFill>
                  <a:srgbClr val="376092"/>
                </a:solidFill>
                <a:latin typeface="Courier New"/>
                <a:cs typeface="Courier New"/>
              </a:rPr>
              <a:t>sequence.cost.png</a:t>
            </a:r>
            <a:endParaRPr lang="en-US" sz="20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91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376092"/>
                </a:solidFill>
              </a:rPr>
              <a:t>scp</a:t>
            </a:r>
            <a:endParaRPr lang="en-US" b="1" dirty="0">
              <a:solidFill>
                <a:srgbClr val="37609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385452"/>
            <a:ext cx="8229600" cy="2615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scp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user@hostname:directory</a:t>
            </a:r>
            <a:r>
              <a:rPr lang="en-US" sz="2000" dirty="0" smtClean="0">
                <a:latin typeface="Courier New"/>
                <a:cs typeface="Courier New"/>
              </a:rPr>
              <a:t>/</a:t>
            </a:r>
            <a:r>
              <a:rPr lang="en-US" sz="2000" dirty="0" err="1" smtClean="0">
                <a:latin typeface="Courier New"/>
                <a:cs typeface="Courier New"/>
              </a:rPr>
              <a:t>remotefile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localfile</a:t>
            </a: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376092"/>
                </a:solidFill>
                <a:latin typeface="Courier New"/>
                <a:cs typeface="Courier New"/>
              </a:rPr>
              <a:t>scp</a:t>
            </a:r>
            <a:r>
              <a:rPr lang="en-US" sz="2000" b="1" dirty="0" smtClean="0">
                <a:solidFill>
                  <a:srgbClr val="376092"/>
                </a:solidFill>
                <a:latin typeface="Courier New"/>
                <a:cs typeface="Courier New"/>
              </a:rPr>
              <a:t> &lt;</a:t>
            </a:r>
            <a:r>
              <a:rPr lang="en-US" sz="2000" b="1" dirty="0" err="1" smtClean="0">
                <a:solidFill>
                  <a:srgbClr val="376092"/>
                </a:solidFill>
                <a:latin typeface="Courier New"/>
                <a:cs typeface="Courier New"/>
              </a:rPr>
              <a:t>eid</a:t>
            </a:r>
            <a:r>
              <a:rPr lang="en-US" sz="2000" b="1" dirty="0" smtClean="0">
                <a:solidFill>
                  <a:srgbClr val="376092"/>
                </a:solidFill>
                <a:latin typeface="Courier New"/>
                <a:cs typeface="Courier New"/>
              </a:rPr>
              <a:t>&gt;@</a:t>
            </a:r>
            <a:r>
              <a:rPr lang="en-US" sz="2000" b="1" dirty="0" err="1" smtClean="0">
                <a:solidFill>
                  <a:srgbClr val="376092"/>
                </a:solidFill>
                <a:latin typeface="Courier New"/>
                <a:cs typeface="Courier New"/>
              </a:rPr>
              <a:t>beocat.cis.ksu.edu</a:t>
            </a:r>
            <a:r>
              <a:rPr lang="en-US" sz="2000" b="1" dirty="0" smtClean="0">
                <a:solidFill>
                  <a:srgbClr val="376092"/>
                </a:solidFill>
                <a:latin typeface="Courier New"/>
                <a:cs typeface="Courier New"/>
              </a:rPr>
              <a:t>:&lt;path/files&gt; .</a:t>
            </a:r>
            <a:endParaRPr lang="en-US" sz="2000" b="1" dirty="0">
              <a:solidFill>
                <a:srgbClr val="376092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37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 smtClean="0"/>
              <a:t>Goal of today’s lab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5744" y="1736947"/>
            <a:ext cx="8171103" cy="39665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Familiar to the UNIX environment and basic commands</a:t>
            </a:r>
          </a:p>
          <a:p>
            <a:pPr marL="0" indent="0">
              <a:buFont typeface="Arial"/>
              <a:buNone/>
            </a:pPr>
            <a:endParaRPr lang="en-US" sz="3200" dirty="0" smtClean="0"/>
          </a:p>
          <a:p>
            <a:pPr marL="0" indent="0">
              <a:buFont typeface="Arial"/>
              <a:buNone/>
            </a:pPr>
            <a:r>
              <a:rPr lang="en-US" sz="3200" dirty="0" err="1" smtClean="0"/>
              <a:t>ssh</a:t>
            </a:r>
            <a:r>
              <a:rPr lang="en-US" sz="3200" dirty="0" smtClean="0"/>
              <a:t> -l &lt;</a:t>
            </a:r>
            <a:r>
              <a:rPr lang="en-US" sz="3200" dirty="0" err="1" smtClean="0"/>
              <a:t>eID</a:t>
            </a:r>
            <a:r>
              <a:rPr lang="en-US" sz="3200" dirty="0" smtClean="0"/>
              <a:t>&gt; </a:t>
            </a:r>
            <a:r>
              <a:rPr lang="en-US" sz="3200" dirty="0" err="1" smtClean="0"/>
              <a:t>beocat.cis.ksu.edu</a:t>
            </a:r>
            <a:endParaRPr lang="en-US" sz="3200" dirty="0" smtClean="0"/>
          </a:p>
          <a:p>
            <a:pPr marL="0" indent="0">
              <a:buFont typeface="Arial"/>
              <a:buNone/>
            </a:pPr>
            <a:r>
              <a:rPr lang="en-US" sz="3200" dirty="0" smtClean="0"/>
              <a:t>Password</a:t>
            </a:r>
          </a:p>
          <a:p>
            <a:pPr marL="0" indent="0">
              <a:buFont typeface="Arial"/>
              <a:buNone/>
            </a:pPr>
            <a:endParaRPr lang="en-US" sz="3200" dirty="0" smtClean="0"/>
          </a:p>
          <a:p>
            <a:pPr marL="0" indent="0">
              <a:buFont typeface="Arial"/>
              <a:buNone/>
            </a:pPr>
            <a:r>
              <a:rPr lang="en-US" sz="3200" dirty="0" smtClean="0"/>
              <a:t>*Putty login is different</a:t>
            </a:r>
          </a:p>
          <a:p>
            <a:pPr marL="0" indent="0">
              <a:buFont typeface="Arial"/>
              <a:buNone/>
            </a:pPr>
            <a:endParaRPr lang="en-US" sz="3200" dirty="0" smtClean="0"/>
          </a:p>
          <a:p>
            <a:pPr>
              <a:buFontTx/>
              <a:buChar char="•"/>
            </a:pPr>
            <a:endParaRPr lang="en-US" sz="3200" dirty="0" smtClean="0"/>
          </a:p>
          <a:p>
            <a:pPr marL="0" indent="0">
              <a:buFont typeface="Arial"/>
              <a:buNone/>
            </a:pPr>
            <a:endParaRPr lang="en-US" sz="3200" dirty="0" smtClean="0"/>
          </a:p>
          <a:p>
            <a:pPr marL="0" indent="0">
              <a:buFont typeface="Arial"/>
              <a:buNone/>
            </a:pPr>
            <a:endParaRPr lang="en-US" sz="3200" dirty="0" smtClean="0"/>
          </a:p>
          <a:p>
            <a:pPr marL="0" indent="0">
              <a:buFont typeface="Arial"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0890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ate and </a:t>
            </a:r>
            <a:r>
              <a:rPr lang="en-US" dirty="0" err="1" smtClean="0"/>
              <a:t>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2153" y="1384875"/>
            <a:ext cx="3262775" cy="3830247"/>
          </a:xfrm>
        </p:spPr>
        <p:txBody>
          <a:bodyPr>
            <a:normAutofit/>
          </a:bodyPr>
          <a:lstStyle/>
          <a:p>
            <a:r>
              <a:rPr lang="en-US" dirty="0" smtClean="0"/>
              <a:t>date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ate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ate -I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ate -R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c</a:t>
            </a:r>
            <a:r>
              <a:rPr lang="en-US" dirty="0" err="1" smtClean="0"/>
              <a:t>al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cal</a:t>
            </a:r>
            <a:r>
              <a:rPr lang="en-US" smtClean="0"/>
              <a:t> 2 </a:t>
            </a:r>
            <a:r>
              <a:rPr lang="en-US" dirty="0" smtClean="0"/>
              <a:t>2016</a:t>
            </a:r>
          </a:p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al</a:t>
            </a:r>
            <a:r>
              <a:rPr lang="en-US" dirty="0" smtClean="0"/>
              <a:t>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47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sleep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7607" y="1429964"/>
            <a:ext cx="2917080" cy="3086303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leep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leep 3s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leep 3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leep 1m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69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clear,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044" y="1394583"/>
            <a:ext cx="6787358" cy="39558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</a:t>
            </a:r>
            <a:r>
              <a:rPr lang="en-US" dirty="0" smtClean="0"/>
              <a:t>lear: clean the screen</a:t>
            </a:r>
          </a:p>
          <a:p>
            <a:r>
              <a:rPr lang="en-US" dirty="0"/>
              <a:t>h</a:t>
            </a:r>
            <a:r>
              <a:rPr lang="en-US" dirty="0" smtClean="0"/>
              <a:t>istory: display previous input command lines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lear</a:t>
            </a:r>
          </a:p>
          <a:p>
            <a:pPr marL="0" indent="0">
              <a:buNone/>
            </a:pPr>
            <a:r>
              <a:rPr lang="en-US" dirty="0"/>
              <a:t>h</a:t>
            </a:r>
            <a:r>
              <a:rPr lang="en-US" dirty="0" smtClean="0"/>
              <a:t>istory</a:t>
            </a:r>
          </a:p>
          <a:p>
            <a:pPr marL="0" indent="0">
              <a:buNone/>
            </a:pPr>
            <a:r>
              <a:rPr lang="en-US" dirty="0"/>
              <a:t>h</a:t>
            </a:r>
            <a:r>
              <a:rPr lang="en-US" dirty="0" smtClean="0"/>
              <a:t>istory | more</a:t>
            </a:r>
          </a:p>
          <a:p>
            <a:pPr marL="0" indent="0">
              <a:buNone/>
            </a:pPr>
            <a:r>
              <a:rPr lang="en-US" dirty="0"/>
              <a:t>h</a:t>
            </a:r>
            <a:r>
              <a:rPr lang="en-US" dirty="0" smtClean="0"/>
              <a:t>istory | </a:t>
            </a:r>
            <a:r>
              <a:rPr lang="en-US" dirty="0" err="1" smtClean="0"/>
              <a:t>grep</a:t>
            </a:r>
            <a:r>
              <a:rPr lang="en-US" dirty="0" smtClean="0"/>
              <a:t> “paste”</a:t>
            </a:r>
          </a:p>
          <a:p>
            <a:pPr marL="0" indent="0">
              <a:buNone/>
            </a:pPr>
            <a:r>
              <a:rPr lang="en-US" dirty="0" smtClean="0"/>
              <a:t>history &gt; practice01282016.sh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clear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90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sharing in </a:t>
            </a:r>
            <a:r>
              <a:rPr lang="en-US" dirty="0" err="1" smtClean="0"/>
              <a:t>Beocat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1892"/>
            <a:ext cx="8229600" cy="1894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work with your neighbors and see if you can see your neighbor's 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99034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 of file/directory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80066"/>
            <a:ext cx="8229600" cy="880533"/>
          </a:xfrm>
        </p:spPr>
        <p:txBody>
          <a:bodyPr>
            <a:normAutofit lnSpcReduction="10000"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chmod</a:t>
            </a:r>
            <a:r>
              <a:rPr lang="en-US" dirty="0"/>
              <a:t> </a:t>
            </a:r>
            <a:r>
              <a:rPr lang="en-US" dirty="0" smtClean="0"/>
              <a:t>- change </a:t>
            </a:r>
            <a:r>
              <a:rPr lang="en-US" dirty="0"/>
              <a:t>the access permissions to </a:t>
            </a:r>
            <a:r>
              <a:rPr lang="en-US" dirty="0" smtClean="0"/>
              <a:t>files </a:t>
            </a:r>
            <a:r>
              <a:rPr lang="en-US" dirty="0"/>
              <a:t>and </a:t>
            </a:r>
            <a:r>
              <a:rPr lang="en-US" dirty="0" smtClean="0"/>
              <a:t>directories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2800" y="2780950"/>
            <a:ext cx="44326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% </a:t>
            </a:r>
            <a:r>
              <a:rPr lang="en-US" sz="2400" dirty="0" err="1" smtClean="0">
                <a:latin typeface="Courier"/>
                <a:cs typeface="Courier"/>
              </a:rPr>
              <a:t>chmod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g+w</a:t>
            </a:r>
            <a:r>
              <a:rPr lang="en-US" sz="2400" dirty="0" smtClean="0">
                <a:latin typeface="Courier"/>
                <a:cs typeface="Courier"/>
              </a:rPr>
              <a:t> &lt;file name&gt;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2800" y="3804919"/>
            <a:ext cx="46173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% </a:t>
            </a:r>
            <a:r>
              <a:rPr lang="en-US" sz="2400" dirty="0" err="1" smtClean="0">
                <a:latin typeface="Courier"/>
                <a:cs typeface="Courier"/>
              </a:rPr>
              <a:t>chmod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ug</a:t>
            </a:r>
            <a:r>
              <a:rPr lang="en-US" sz="2400" dirty="0">
                <a:latin typeface="Courier"/>
                <a:cs typeface="Courier"/>
              </a:rPr>
              <a:t>-</a:t>
            </a:r>
            <a:r>
              <a:rPr lang="en-US" sz="2400" dirty="0" smtClean="0">
                <a:latin typeface="Courier"/>
                <a:cs typeface="Courier"/>
              </a:rPr>
              <a:t>w &lt;file name&gt;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12800" y="4968218"/>
            <a:ext cx="535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% </a:t>
            </a:r>
            <a:r>
              <a:rPr lang="en-US" sz="2400" dirty="0" err="1" smtClean="0">
                <a:latin typeface="Courier"/>
                <a:cs typeface="Courier"/>
              </a:rPr>
              <a:t>chmod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u+w,go-</a:t>
            </a:r>
            <a:r>
              <a:rPr lang="en-US" sz="2400" dirty="0" err="1">
                <a:latin typeface="Courier"/>
                <a:cs typeface="Courier"/>
              </a:rPr>
              <a:t>r</a:t>
            </a:r>
            <a:r>
              <a:rPr lang="en-US" sz="2400" dirty="0" smtClean="0">
                <a:latin typeface="Courier"/>
                <a:cs typeface="Courier"/>
              </a:rPr>
              <a:t> &lt;file name&gt;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20539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32900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b="1" dirty="0" smtClean="0">
                <a:solidFill>
                  <a:srgbClr val="17375E"/>
                </a:solidFill>
              </a:rPr>
              <a:t>man</a:t>
            </a:r>
            <a:r>
              <a:rPr lang="en-US" dirty="0" smtClean="0"/>
              <a:t> to understand more about each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8763" y="2587210"/>
            <a:ext cx="4254769" cy="8319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m</a:t>
            </a:r>
            <a:r>
              <a:rPr lang="en-US" sz="4000" dirty="0" smtClean="0"/>
              <a:t>an xxx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07738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 your </a:t>
            </a:r>
            <a:r>
              <a:rPr lang="en-US" dirty="0" err="1" smtClean="0"/>
              <a:t>Beocat</a:t>
            </a:r>
            <a:r>
              <a:rPr lang="en-US" dirty="0" smtClean="0"/>
              <a:t> 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1029" y="1253449"/>
            <a:ext cx="5903577" cy="14250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~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|---BA19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 </a:t>
            </a:r>
            <a:r>
              <a:rPr lang="en-US" dirty="0" smtClean="0">
                <a:latin typeface="Courier"/>
                <a:cs typeface="Courier"/>
              </a:rPr>
              <a:t>  |---labs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        |---lab02unix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27988" y="3071091"/>
            <a:ext cx="26554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c</a:t>
            </a:r>
            <a:r>
              <a:rPr lang="en-US" sz="2000" dirty="0" smtClean="0">
                <a:latin typeface="Courier"/>
                <a:cs typeface="Courier"/>
              </a:rPr>
              <a:t>d ~</a:t>
            </a:r>
          </a:p>
          <a:p>
            <a:r>
              <a:rPr lang="en-US" sz="2000" dirty="0" err="1">
                <a:latin typeface="Courier"/>
                <a:cs typeface="Courier"/>
              </a:rPr>
              <a:t>m</a:t>
            </a:r>
            <a:r>
              <a:rPr lang="en-US" sz="2000" dirty="0" err="1" smtClean="0">
                <a:latin typeface="Courier"/>
                <a:cs typeface="Courier"/>
              </a:rPr>
              <a:t>kdir</a:t>
            </a:r>
            <a:r>
              <a:rPr lang="en-US" sz="2000" dirty="0" smtClean="0">
                <a:latin typeface="Courier"/>
                <a:cs typeface="Courier"/>
              </a:rPr>
              <a:t> PLPTH813</a:t>
            </a:r>
          </a:p>
          <a:p>
            <a:r>
              <a:rPr lang="en-US" sz="2000" dirty="0">
                <a:latin typeface="Courier"/>
                <a:cs typeface="Courier"/>
              </a:rPr>
              <a:t>c</a:t>
            </a:r>
            <a:r>
              <a:rPr lang="en-US" sz="2000" dirty="0" smtClean="0">
                <a:latin typeface="Courier"/>
                <a:cs typeface="Courier"/>
              </a:rPr>
              <a:t>d PLPTH813</a:t>
            </a:r>
          </a:p>
          <a:p>
            <a:r>
              <a:rPr lang="en-US" sz="2000" dirty="0" err="1">
                <a:latin typeface="Courier"/>
                <a:cs typeface="Courier"/>
              </a:rPr>
              <a:t>m</a:t>
            </a:r>
            <a:r>
              <a:rPr lang="en-US" sz="2000" dirty="0" err="1" smtClean="0">
                <a:latin typeface="Courier"/>
                <a:cs typeface="Courier"/>
              </a:rPr>
              <a:t>kdir</a:t>
            </a:r>
            <a:r>
              <a:rPr lang="en-US" sz="2000" dirty="0" smtClean="0">
                <a:latin typeface="Courier"/>
                <a:cs typeface="Courier"/>
              </a:rPr>
              <a:t> labs</a:t>
            </a:r>
          </a:p>
          <a:p>
            <a:r>
              <a:rPr lang="en-US" sz="2000" dirty="0">
                <a:latin typeface="Courier"/>
                <a:cs typeface="Courier"/>
              </a:rPr>
              <a:t>c</a:t>
            </a:r>
            <a:r>
              <a:rPr lang="en-US" sz="2000" dirty="0" smtClean="0">
                <a:latin typeface="Courier"/>
                <a:cs typeface="Courier"/>
              </a:rPr>
              <a:t>d labs</a:t>
            </a:r>
          </a:p>
          <a:p>
            <a:r>
              <a:rPr lang="en-US" sz="2000" dirty="0" err="1">
                <a:latin typeface="Courier"/>
                <a:cs typeface="Courier"/>
              </a:rPr>
              <a:t>m</a:t>
            </a:r>
            <a:r>
              <a:rPr lang="en-US" sz="2000" dirty="0" err="1" smtClean="0">
                <a:latin typeface="Courier"/>
                <a:cs typeface="Courier"/>
              </a:rPr>
              <a:t>kdir</a:t>
            </a:r>
            <a:r>
              <a:rPr lang="en-US" sz="2000" dirty="0" smtClean="0">
                <a:latin typeface="Courier"/>
                <a:cs typeface="Courier"/>
              </a:rPr>
              <a:t> lab02unix</a:t>
            </a:r>
          </a:p>
          <a:p>
            <a:r>
              <a:rPr lang="en-US" sz="2000" dirty="0" smtClean="0">
                <a:latin typeface="Courier"/>
                <a:cs typeface="Courier"/>
              </a:rPr>
              <a:t>cd lab02unix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m</a:t>
            </a:r>
            <a:r>
              <a:rPr lang="en-US" sz="2000" dirty="0" smtClean="0">
                <a:latin typeface="Courier"/>
                <a:cs typeface="Courier"/>
              </a:rPr>
              <a:t>v ~/*.txt .</a:t>
            </a:r>
          </a:p>
          <a:p>
            <a:r>
              <a:rPr lang="en-US" sz="2000" dirty="0">
                <a:latin typeface="Courier"/>
                <a:cs typeface="Courier"/>
              </a:rPr>
              <a:t>m</a:t>
            </a:r>
            <a:r>
              <a:rPr lang="en-US" sz="2000" dirty="0" smtClean="0">
                <a:latin typeface="Courier"/>
                <a:cs typeface="Courier"/>
              </a:rPr>
              <a:t>v ~/*.</a:t>
            </a:r>
            <a:r>
              <a:rPr lang="en-US" sz="2000" dirty="0" err="1" smtClean="0">
                <a:latin typeface="Courier"/>
                <a:cs typeface="Courier"/>
              </a:rPr>
              <a:t>sh</a:t>
            </a:r>
            <a:r>
              <a:rPr lang="en-US" sz="2000" dirty="0" smtClean="0">
                <a:latin typeface="Courier"/>
                <a:cs typeface="Courier"/>
              </a:rPr>
              <a:t> .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95598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</a:t>
            </a:r>
            <a:r>
              <a:rPr lang="en-US" dirty="0" err="1" smtClean="0"/>
              <a:t>s</a:t>
            </a:r>
            <a:r>
              <a:rPr lang="en-US" dirty="0" smtClean="0"/>
              <a:t>, </a:t>
            </a:r>
            <a:r>
              <a:rPr lang="en-US" dirty="0" err="1" smtClean="0"/>
              <a:t>pwd</a:t>
            </a:r>
            <a:r>
              <a:rPr lang="en-US" dirty="0" smtClean="0"/>
              <a:t> and </a:t>
            </a:r>
            <a:r>
              <a:rPr lang="en-US" dirty="0" err="1" smtClean="0"/>
              <a:t>mkdir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0401" y="1417126"/>
            <a:ext cx="5720214" cy="4436737"/>
          </a:xfrm>
        </p:spPr>
        <p:txBody>
          <a:bodyPr>
            <a:normAutofit/>
          </a:bodyPr>
          <a:lstStyle/>
          <a:p>
            <a:r>
              <a:rPr lang="en-US" dirty="0" smtClean="0"/>
              <a:t>Display contents (</a:t>
            </a:r>
            <a:r>
              <a:rPr lang="en-US" dirty="0" err="1" smtClean="0"/>
              <a:t>ls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Show working directory (</a:t>
            </a:r>
            <a:r>
              <a:rPr lang="en-US" dirty="0" err="1" smtClean="0"/>
              <a:t>pwd</a:t>
            </a:r>
            <a:r>
              <a:rPr lang="en-US" dirty="0" smtClean="0"/>
              <a:t>)</a:t>
            </a:r>
          </a:p>
          <a:p>
            <a:r>
              <a:rPr lang="en-US" dirty="0" smtClean="0"/>
              <a:t>Create a new directory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l</a:t>
            </a:r>
            <a:r>
              <a:rPr lang="en-US" dirty="0" err="1" smtClean="0"/>
              <a:t>s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pwd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unixp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ls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724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data through 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6707" y="1140200"/>
            <a:ext cx="6368869" cy="537913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In your laptop</a:t>
            </a:r>
          </a:p>
          <a:p>
            <a:pPr marL="457200" indent="-457200">
              <a:lnSpc>
                <a:spcPct val="150000"/>
              </a:lnSpc>
              <a:buFont typeface="Arial"/>
              <a:buAutoNum type="arabicPeriod"/>
            </a:pPr>
            <a:r>
              <a:rPr lang="en-US" dirty="0" smtClean="0"/>
              <a:t>download </a:t>
            </a:r>
            <a:r>
              <a:rPr lang="en-US" dirty="0" err="1" smtClean="0"/>
              <a:t>adult.xlxs</a:t>
            </a:r>
            <a:r>
              <a:rPr lang="en-US" dirty="0"/>
              <a:t> </a:t>
            </a:r>
            <a:r>
              <a:rPr lang="en-US" dirty="0" smtClean="0"/>
              <a:t>from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300" dirty="0"/>
              <a:t>https://</a:t>
            </a:r>
            <a:r>
              <a:rPr lang="en-US" sz="1300" dirty="0" err="1"/>
              <a:t>github.com</a:t>
            </a:r>
            <a:r>
              <a:rPr lang="en-US" sz="1300" dirty="0"/>
              <a:t>/liu3zhenlab/teaching/raw/master/PLPTH813Bioinformatis/2019/data/</a:t>
            </a:r>
            <a:r>
              <a:rPr lang="en-US" sz="1300" dirty="0" err="1"/>
              <a:t>adult.xlsx</a:t>
            </a:r>
            <a:endParaRPr lang="en-US" sz="13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dirty="0" smtClean="0"/>
              <a:t>Open Excel file </a:t>
            </a:r>
            <a:r>
              <a:rPr lang="en-US" dirty="0" err="1" smtClean="0"/>
              <a:t>adult.xlxs</a:t>
            </a:r>
            <a:endParaRPr lang="en-US" dirty="0" smtClean="0"/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en-US" dirty="0" smtClean="0"/>
              <a:t>Select data</a:t>
            </a:r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en-US" dirty="0" smtClean="0"/>
              <a:t>Copy</a:t>
            </a:r>
          </a:p>
          <a:p>
            <a:pPr marL="457200" indent="-457200">
              <a:lnSpc>
                <a:spcPct val="150000"/>
              </a:lnSpc>
              <a:buAutoNum type="arabicPeriod" startAt="2"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In your terminal or putty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vi </a:t>
            </a:r>
            <a:r>
              <a:rPr lang="en-US" dirty="0" smtClean="0"/>
              <a:t>adult1.txt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paste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 smtClean="0"/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8643" y="1895866"/>
            <a:ext cx="4607978" cy="2830809"/>
          </a:xfrm>
        </p:spPr>
        <p:txBody>
          <a:bodyPr>
            <a:normAutofit/>
          </a:bodyPr>
          <a:lstStyle/>
          <a:p>
            <a:r>
              <a:rPr lang="en-US" dirty="0" smtClean="0"/>
              <a:t>cd </a:t>
            </a:r>
            <a:r>
              <a:rPr lang="en-US" dirty="0"/>
              <a:t>..</a:t>
            </a:r>
          </a:p>
          <a:p>
            <a:r>
              <a:rPr lang="en-US" dirty="0"/>
              <a:t>c</a:t>
            </a:r>
            <a:r>
              <a:rPr lang="en-US" dirty="0" smtClean="0"/>
              <a:t>d </a:t>
            </a:r>
            <a:r>
              <a:rPr lang="en-US" dirty="0" err="1" smtClean="0"/>
              <a:t>unixp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# jump to user home directory</a:t>
            </a:r>
            <a:endParaRPr lang="en-US" dirty="0" smtClean="0"/>
          </a:p>
          <a:p>
            <a:r>
              <a:rPr lang="en-US" dirty="0" smtClean="0"/>
              <a:t>cd ~</a:t>
            </a:r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d </a:t>
            </a:r>
            <a:r>
              <a:rPr lang="en-US" dirty="0" err="1" smtClean="0"/>
              <a:t>unixp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cp</a:t>
            </a:r>
            <a:r>
              <a:rPr lang="en-US" dirty="0"/>
              <a:t>, mv, </a:t>
            </a:r>
            <a:r>
              <a:rPr lang="en-US" dirty="0" err="1" smtClean="0"/>
              <a:t>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087" y="4296808"/>
            <a:ext cx="7056506" cy="93713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dirty="0" err="1" smtClean="0">
                <a:latin typeface="Courier"/>
                <a:cs typeface="Courier"/>
              </a:rPr>
              <a:t>cp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adult.txt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adult.tmp.txt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mv </a:t>
            </a:r>
            <a:r>
              <a:rPr lang="en-US" sz="1800" dirty="0" err="1">
                <a:latin typeface="Courier"/>
                <a:cs typeface="Courier"/>
              </a:rPr>
              <a:t>adult.tmp.txt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adult.second.txt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8242" y="1330043"/>
            <a:ext cx="7165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  <a:r>
              <a:rPr lang="en-US" sz="2400" dirty="0" smtClean="0"/>
              <a:t>ata were stored at:</a:t>
            </a:r>
          </a:p>
          <a:p>
            <a:r>
              <a:rPr lang="en-US" sz="2400" dirty="0"/>
              <a:t>/homes/liu3zhen/teaching/datasets/</a:t>
            </a:r>
            <a:r>
              <a:rPr lang="en-US" sz="2400" dirty="0" err="1"/>
              <a:t>cigarette_usage</a:t>
            </a: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14087" y="2609096"/>
            <a:ext cx="8495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cp</a:t>
            </a: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>
                <a:latin typeface="Courier"/>
                <a:cs typeface="Courier"/>
              </a:rPr>
              <a:t>/homes/liu3zhen/teaching/datasets/</a:t>
            </a:r>
            <a:r>
              <a:rPr lang="en-US" dirty="0" err="1">
                <a:latin typeface="Courier"/>
                <a:cs typeface="Courier"/>
              </a:rPr>
              <a:t>cigarette_usage</a:t>
            </a:r>
            <a:r>
              <a:rPr lang="en-US" dirty="0" smtClean="0">
                <a:latin typeface="Courier"/>
                <a:cs typeface="Courier"/>
              </a:rPr>
              <a:t>/*txt .</a:t>
            </a:r>
          </a:p>
          <a:p>
            <a:r>
              <a:rPr lang="en-US" dirty="0" err="1" smtClean="0">
                <a:latin typeface="Courier"/>
                <a:cs typeface="Courier"/>
              </a:rPr>
              <a:t>ls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10236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Display </a:t>
            </a:r>
            <a:r>
              <a:rPr lang="en-US" dirty="0" smtClean="0"/>
              <a:t>content: more / less/vi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2647" y="1299445"/>
            <a:ext cx="6351482" cy="2510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more </a:t>
            </a:r>
            <a:r>
              <a:rPr lang="en-US" b="1" dirty="0" err="1" smtClean="0"/>
              <a:t>adult.txt</a:t>
            </a:r>
            <a:endParaRPr lang="en-US" b="1" dirty="0" smtClean="0"/>
          </a:p>
          <a:p>
            <a:pPr marL="0" indent="0">
              <a:buNone/>
            </a:pPr>
            <a:r>
              <a:rPr lang="en-US" sz="4000" b="1" dirty="0">
                <a:solidFill>
                  <a:srgbClr val="17375E"/>
                </a:solidFill>
              </a:rPr>
              <a:t>q</a:t>
            </a:r>
            <a:r>
              <a:rPr lang="en-US" dirty="0"/>
              <a:t> to quit if too many pages to show</a:t>
            </a:r>
          </a:p>
          <a:p>
            <a:pPr marL="0" indent="0">
              <a:buNone/>
            </a:pPr>
            <a:r>
              <a:rPr lang="en-US" dirty="0" smtClean="0"/>
              <a:t>&lt;space&gt; to display next page</a:t>
            </a:r>
          </a:p>
          <a:p>
            <a:pPr marL="0" indent="0">
              <a:buNone/>
            </a:pPr>
            <a:r>
              <a:rPr lang="en-US" dirty="0" smtClean="0"/>
              <a:t>&lt;return&gt; to display next line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92647" y="4113244"/>
            <a:ext cx="6351482" cy="2098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less </a:t>
            </a:r>
            <a:r>
              <a:rPr lang="en-US" b="1" dirty="0" err="1" smtClean="0"/>
              <a:t>adult.txt</a:t>
            </a:r>
            <a:endParaRPr lang="en-US" b="1" dirty="0" smtClean="0"/>
          </a:p>
          <a:p>
            <a:pPr marL="0" indent="0">
              <a:buNone/>
            </a:pPr>
            <a:r>
              <a:rPr lang="en-US" sz="4000" b="1" dirty="0" smtClean="0">
                <a:solidFill>
                  <a:srgbClr val="17375E"/>
                </a:solidFill>
              </a:rPr>
              <a:t>/</a:t>
            </a:r>
            <a:r>
              <a:rPr lang="en-US" dirty="0" smtClean="0"/>
              <a:t> to search forward</a:t>
            </a:r>
          </a:p>
          <a:p>
            <a:pPr marL="0" indent="0">
              <a:buNone/>
            </a:pPr>
            <a:r>
              <a:rPr lang="en-US" sz="4800" b="1" dirty="0" smtClean="0">
                <a:solidFill>
                  <a:srgbClr val="17375E"/>
                </a:solidFill>
              </a:rPr>
              <a:t>?</a:t>
            </a:r>
            <a:r>
              <a:rPr lang="en-US" dirty="0" smtClean="0"/>
              <a:t> </a:t>
            </a:r>
            <a:r>
              <a:rPr lang="en-US" dirty="0"/>
              <a:t>to search </a:t>
            </a:r>
            <a:r>
              <a:rPr lang="en-US" dirty="0" smtClean="0"/>
              <a:t>backward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56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at, paste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439" y="1512623"/>
            <a:ext cx="7922138" cy="3845277"/>
          </a:xfrm>
        </p:spPr>
        <p:txBody>
          <a:bodyPr>
            <a:normAutofit/>
          </a:bodyPr>
          <a:lstStyle/>
          <a:p>
            <a:r>
              <a:rPr lang="en-US" dirty="0" smtClean="0"/>
              <a:t>cat </a:t>
            </a:r>
            <a:r>
              <a:rPr lang="en-US" dirty="0"/>
              <a:t>and "&gt;"</a:t>
            </a:r>
          </a:p>
          <a:p>
            <a:pPr marL="0" indent="0">
              <a:buNone/>
            </a:pPr>
            <a:r>
              <a:rPr lang="en-US" sz="2000" dirty="0"/>
              <a:t>cat </a:t>
            </a:r>
            <a:r>
              <a:rPr lang="en-US" sz="2000" dirty="0" err="1" smtClean="0"/>
              <a:t>adult.txt</a:t>
            </a:r>
            <a:r>
              <a:rPr lang="en-US" sz="2000" dirty="0" smtClean="0"/>
              <a:t> </a:t>
            </a:r>
            <a:r>
              <a:rPr lang="en-US" sz="2000" dirty="0" err="1" smtClean="0"/>
              <a:t>youth.txt</a:t>
            </a:r>
            <a:r>
              <a:rPr lang="en-US" sz="2000" dirty="0" smtClean="0"/>
              <a:t> </a:t>
            </a:r>
            <a:r>
              <a:rPr lang="en-US" sz="2000" dirty="0"/>
              <a:t>&gt; </a:t>
            </a:r>
            <a:r>
              <a:rPr lang="en-US" sz="2000" dirty="0" err="1" smtClean="0"/>
              <a:t>two.cat.txt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less </a:t>
            </a:r>
            <a:r>
              <a:rPr lang="en-US" sz="2000" dirty="0" err="1" smtClean="0"/>
              <a:t>two.cat.txt</a:t>
            </a:r>
            <a:endParaRPr lang="en-US" sz="2000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smtClean="0"/>
              <a:t>paste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paste </a:t>
            </a:r>
            <a:r>
              <a:rPr lang="en-US" sz="2000" dirty="0" err="1" smtClean="0"/>
              <a:t>adult.txt</a:t>
            </a:r>
            <a:r>
              <a:rPr lang="en-US" sz="2000" dirty="0" smtClean="0"/>
              <a:t> </a:t>
            </a:r>
            <a:r>
              <a:rPr lang="en-US" sz="2000" dirty="0" err="1" smtClean="0"/>
              <a:t>youth.txt</a:t>
            </a:r>
            <a:r>
              <a:rPr lang="en-US" sz="2000" dirty="0" smtClean="0"/>
              <a:t> </a:t>
            </a:r>
            <a:r>
              <a:rPr lang="en-US" sz="2000" dirty="0"/>
              <a:t>&gt; </a:t>
            </a:r>
            <a:r>
              <a:rPr lang="en-US" sz="2000" dirty="0" err="1" smtClean="0"/>
              <a:t>two.merge.txt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l</a:t>
            </a:r>
            <a:r>
              <a:rPr lang="en-US" sz="2000" dirty="0" smtClean="0"/>
              <a:t>ess </a:t>
            </a:r>
            <a:r>
              <a:rPr lang="en-US" sz="2000" dirty="0" err="1" smtClean="0"/>
              <a:t>two.merge.txt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8939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888" y="1571803"/>
            <a:ext cx="5742759" cy="2748147"/>
          </a:xfrm>
        </p:spPr>
        <p:txBody>
          <a:bodyPr>
            <a:normAutofit/>
          </a:bodyPr>
          <a:lstStyle/>
          <a:p>
            <a:r>
              <a:rPr lang="pl-PL" dirty="0" err="1"/>
              <a:t>w</a:t>
            </a:r>
            <a:r>
              <a:rPr lang="pl-PL" dirty="0" err="1" smtClean="0"/>
              <a:t>c</a:t>
            </a:r>
            <a:r>
              <a:rPr lang="pl-PL" dirty="0" smtClean="0"/>
              <a:t> (lines, </a:t>
            </a:r>
            <a:r>
              <a:rPr lang="pl-PL" dirty="0" err="1" smtClean="0"/>
              <a:t>words</a:t>
            </a:r>
            <a:r>
              <a:rPr lang="pl-PL" dirty="0" smtClean="0"/>
              <a:t>, </a:t>
            </a:r>
            <a:r>
              <a:rPr lang="pl-PL" dirty="0" err="1" smtClean="0"/>
              <a:t>bytes</a:t>
            </a:r>
            <a:r>
              <a:rPr lang="pl-PL" dirty="0" smtClean="0"/>
              <a:t>)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wc</a:t>
            </a:r>
            <a:r>
              <a:rPr lang="pl-PL" dirty="0"/>
              <a:t> </a:t>
            </a:r>
            <a:r>
              <a:rPr lang="pl-PL" dirty="0" err="1" smtClean="0"/>
              <a:t>adult.txt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wc</a:t>
            </a:r>
            <a:r>
              <a:rPr lang="pl-PL" dirty="0"/>
              <a:t> -l </a:t>
            </a:r>
            <a:r>
              <a:rPr lang="pl-PL" dirty="0" err="1" smtClean="0"/>
              <a:t>adult.txt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wc</a:t>
            </a:r>
            <a:r>
              <a:rPr lang="pl-PL" dirty="0"/>
              <a:t> -l </a:t>
            </a:r>
            <a:r>
              <a:rPr lang="pl-PL" dirty="0" err="1" smtClean="0"/>
              <a:t>two.cat.txt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/>
              <a:t>w</a:t>
            </a:r>
            <a:r>
              <a:rPr lang="pl-PL" dirty="0" err="1" smtClean="0"/>
              <a:t>c</a:t>
            </a:r>
            <a:r>
              <a:rPr lang="pl-PL" dirty="0" smtClean="0"/>
              <a:t> –L (</a:t>
            </a:r>
            <a:r>
              <a:rPr lang="en-US" dirty="0"/>
              <a:t>print the length of the longest line</a:t>
            </a:r>
            <a:r>
              <a:rPr lang="pl-PL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11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6737</TotalTime>
  <Words>738</Words>
  <Application>Microsoft Macintosh PowerPoint</Application>
  <PresentationFormat>On-screen Show (4:3)</PresentationFormat>
  <Paragraphs>256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UNIX (Lab practice)  Bioinformatics Applications (PLPTH813)</vt:lpstr>
      <vt:lpstr>Goal of today’s lab</vt:lpstr>
      <vt:lpstr>ls, pwd and mkdir</vt:lpstr>
      <vt:lpstr>Generate data through vi</vt:lpstr>
      <vt:lpstr>cd</vt:lpstr>
      <vt:lpstr>cp, mv, rm</vt:lpstr>
      <vt:lpstr>Display content: more / less/vi</vt:lpstr>
      <vt:lpstr>cat, paste</vt:lpstr>
      <vt:lpstr>wc</vt:lpstr>
      <vt:lpstr>grep</vt:lpstr>
      <vt:lpstr>Pipe (1)</vt:lpstr>
      <vt:lpstr>Pipe (2)</vt:lpstr>
      <vt:lpstr>Create a file: fruit.txt (tab separated flat file)</vt:lpstr>
      <vt:lpstr>sort - sort lines of text files</vt:lpstr>
      <vt:lpstr>find - search for files in a directory hierarchy</vt:lpstr>
      <vt:lpstr>sed -  a stream editor used for modifying files in unix</vt:lpstr>
      <vt:lpstr>sed - II</vt:lpstr>
      <vt:lpstr>wget</vt:lpstr>
      <vt:lpstr>scp</vt:lpstr>
      <vt:lpstr>date and cal</vt:lpstr>
      <vt:lpstr>sleep</vt:lpstr>
      <vt:lpstr>clear, history</vt:lpstr>
      <vt:lpstr>data sharing in Beocat</vt:lpstr>
      <vt:lpstr>Modification of file/directory permissions</vt:lpstr>
      <vt:lpstr>Use man to understand more about each command</vt:lpstr>
      <vt:lpstr>Organize your Beocat home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99</cp:revision>
  <dcterms:created xsi:type="dcterms:W3CDTF">2014-12-15T18:58:14Z</dcterms:created>
  <dcterms:modified xsi:type="dcterms:W3CDTF">2019-01-30T19:23:20Z</dcterms:modified>
</cp:coreProperties>
</file>