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307" r:id="rId3"/>
    <p:sldId id="322" r:id="rId4"/>
    <p:sldId id="271" r:id="rId5"/>
    <p:sldId id="306" r:id="rId6"/>
    <p:sldId id="308" r:id="rId7"/>
    <p:sldId id="309" r:id="rId8"/>
    <p:sldId id="312" r:id="rId9"/>
    <p:sldId id="310" r:id="rId10"/>
    <p:sldId id="311" r:id="rId11"/>
    <p:sldId id="323" r:id="rId12"/>
    <p:sldId id="313" r:id="rId13"/>
    <p:sldId id="319" r:id="rId14"/>
    <p:sldId id="320" r:id="rId15"/>
    <p:sldId id="317" r:id="rId16"/>
    <p:sldId id="318" r:id="rId17"/>
    <p:sldId id="324" r:id="rId18"/>
    <p:sldId id="31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7" autoAdjust="0"/>
    <p:restoredTop sz="94718" autoAdjust="0"/>
  </p:normalViewPr>
  <p:slideViewPr>
    <p:cSldViewPr snapToGrid="0" snapToObjects="1">
      <p:cViewPr varScale="1">
        <p:scale>
          <a:sx n="150" d="100"/>
          <a:sy n="150" d="100"/>
        </p:scale>
        <p:origin x="-127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4/11/19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 </a:t>
            </a:r>
            <a:r>
              <a:rPr lang="en-US" dirty="0" err="1" smtClean="0"/>
              <a:t>mem</a:t>
            </a:r>
            <a:r>
              <a:rPr lang="en-US" dirty="0" smtClean="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smtClean="0"/>
              <a:t>-l </a:t>
            </a:r>
            <a:r>
              <a:rPr lang="en-US" dirty="0" err="1" smtClean="0"/>
              <a:t>h_rt</a:t>
            </a:r>
            <a:r>
              <a:rPr lang="en-US" dirty="0" smtClean="0"/>
              <a:t>= tells how much runtime I need. This can be in the form of seconds, or </a:t>
            </a:r>
            <a:r>
              <a:rPr lang="en-US" dirty="0" err="1" smtClean="0"/>
              <a:t>hours:minutes:seconds</a:t>
            </a:r>
            <a:r>
              <a:rPr lang="en-US" dirty="0" smtClean="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smtClean="0"/>
              <a:t>-</a:t>
            </a:r>
            <a:r>
              <a:rPr lang="en-US" dirty="0" err="1" smtClean="0"/>
              <a:t>pe</a:t>
            </a:r>
            <a:r>
              <a:rPr lang="en-US" dirty="0" smtClean="0"/>
              <a:t> single 1 tells SGE that I need only a single core on one machine. The </a:t>
            </a:r>
            <a:r>
              <a:rPr lang="en-US" dirty="0" err="1" smtClean="0"/>
              <a:t>AdvancedSGE</a:t>
            </a:r>
            <a:r>
              <a:rPr lang="en-US" dirty="0" smtClean="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7</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 </a:t>
            </a:r>
            <a:r>
              <a:rPr lang="en-US" dirty="0" err="1" smtClean="0"/>
              <a:t>mem</a:t>
            </a:r>
            <a:r>
              <a:rPr lang="en-US" dirty="0" smtClean="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smtClean="0"/>
              <a:t>-l </a:t>
            </a:r>
            <a:r>
              <a:rPr lang="en-US" dirty="0" err="1" smtClean="0"/>
              <a:t>h_rt</a:t>
            </a:r>
            <a:r>
              <a:rPr lang="en-US" dirty="0" smtClean="0"/>
              <a:t>= tells how much runtime I need. This can be in the form of seconds, or </a:t>
            </a:r>
            <a:r>
              <a:rPr lang="en-US" dirty="0" err="1" smtClean="0"/>
              <a:t>hours:minutes:seconds</a:t>
            </a:r>
            <a:r>
              <a:rPr lang="en-US" dirty="0" smtClean="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smtClean="0"/>
              <a:t>-</a:t>
            </a:r>
            <a:r>
              <a:rPr lang="en-US" dirty="0" err="1" smtClean="0"/>
              <a:t>pe</a:t>
            </a:r>
            <a:r>
              <a:rPr lang="en-US" dirty="0" smtClean="0"/>
              <a:t> single 1 tells SGE that I need only a single core on one machine. The </a:t>
            </a:r>
            <a:r>
              <a:rPr lang="en-US" dirty="0" err="1" smtClean="0"/>
              <a:t>AdvancedSGE</a:t>
            </a:r>
            <a:r>
              <a:rPr lang="en-US" dirty="0" smtClean="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10</a:t>
            </a:fld>
            <a:endParaRPr lang="en-US"/>
          </a:p>
        </p:txBody>
      </p:sp>
    </p:spTree>
    <p:extLst>
      <p:ext uri="{BB962C8B-B14F-4D97-AF65-F5344CB8AC3E}">
        <p14:creationId xmlns:p14="http://schemas.microsoft.com/office/powerpoint/2010/main" val="172888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2B8B0BE-C8D7-EB48-AD68-71DB5002F24B}"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8B0BE-C8D7-EB48-AD68-71DB5002F24B}"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8B0BE-C8D7-EB48-AD68-71DB5002F24B}"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8B0BE-C8D7-EB48-AD68-71DB5002F24B}"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8B0BE-C8D7-EB48-AD68-71DB5002F24B}"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8B0BE-C8D7-EB48-AD68-71DB5002F24B}" type="datetimeFigureOut">
              <a:rPr lang="en-US" smtClean="0"/>
              <a:t>4/11/19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8B0BE-C8D7-EB48-AD68-71DB5002F24B}" type="datetimeFigureOut">
              <a:rPr lang="en-US" smtClean="0"/>
              <a:t>4/11/19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4/11/19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4/11/19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200" dirty="0" smtClean="0"/>
              <a:t>Genomic Assembly (lab)</a:t>
            </a:r>
            <a:br>
              <a:rPr lang="en-US" sz="3200" dirty="0" smtClean="0"/>
            </a:br>
            <a:r>
              <a:rPr lang="en-US" sz="3200" dirty="0"/>
              <a:t/>
            </a:r>
            <a:br>
              <a:rPr lang="en-US" sz="3200" dirty="0"/>
            </a:br>
            <a:r>
              <a:rPr lang="en-US" sz="2000" dirty="0" smtClean="0"/>
              <a:t>Bioinformatics Applications</a:t>
            </a:r>
            <a:r>
              <a:rPr lang="en-US" sz="2000" dirty="0"/>
              <a:t> </a:t>
            </a:r>
            <a:r>
              <a:rPr lang="en-US" sz="2000" dirty="0" smtClean="0"/>
              <a:t>(PLPTH813)</a:t>
            </a:r>
            <a:endParaRPr lang="en-US" sz="2000" dirty="0"/>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smtClean="0"/>
              <a:t>Sanzhen Liu</a:t>
            </a:r>
          </a:p>
          <a:p>
            <a:endParaRPr lang="en-US" sz="2800" dirty="0"/>
          </a:p>
          <a:p>
            <a:r>
              <a:rPr lang="en-US" sz="2800" dirty="0" smtClean="0"/>
              <a:t>4/11/2019</a:t>
            </a:r>
            <a:endParaRPr lang="en-US" sz="2800" dirty="0"/>
          </a:p>
        </p:txBody>
      </p:sp>
    </p:spTree>
    <p:extLst>
      <p:ext uri="{BB962C8B-B14F-4D97-AF65-F5344CB8AC3E}">
        <p14:creationId xmlns:p14="http://schemas.microsoft.com/office/powerpoint/2010/main" val="11952148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smtClean="0"/>
              <a:t>DH10B </a:t>
            </a:r>
            <a:r>
              <a:rPr lang="en-US" dirty="0"/>
              <a:t>assembly</a:t>
            </a:r>
            <a:r>
              <a:rPr lang="en-US" dirty="0" smtClean="0"/>
              <a:t/>
            </a:r>
            <a:br>
              <a:rPr lang="en-US" dirty="0" smtClean="0"/>
            </a:br>
            <a:r>
              <a:rPr lang="en-US" dirty="0" smtClean="0"/>
              <a:t>Step 2: Run SOAPdenovo2</a:t>
            </a:r>
            <a:endParaRPr lang="en-US" dirty="0"/>
          </a:p>
        </p:txBody>
      </p:sp>
      <p:sp>
        <p:nvSpPr>
          <p:cNvPr id="4" name="TextBox 3"/>
          <p:cNvSpPr txBox="1"/>
          <p:nvPr/>
        </p:nvSpPr>
        <p:spPr>
          <a:xfrm>
            <a:off x="3286604" y="5231243"/>
            <a:ext cx="2480968" cy="400110"/>
          </a:xfrm>
          <a:prstGeom prst="rect">
            <a:avLst/>
          </a:prstGeom>
          <a:noFill/>
        </p:spPr>
        <p:txBody>
          <a:bodyPr wrap="none" rtlCol="0">
            <a:spAutoFit/>
          </a:bodyPr>
          <a:lstStyle/>
          <a:p>
            <a:r>
              <a:rPr lang="en-US" sz="2000" dirty="0" smtClean="0"/>
              <a:t>DH10B.soapdn.sbatch </a:t>
            </a:r>
            <a:endParaRPr lang="en-US" sz="2000" dirty="0"/>
          </a:p>
        </p:txBody>
      </p:sp>
      <p:sp>
        <p:nvSpPr>
          <p:cNvPr id="5" name="TextBox 4"/>
          <p:cNvSpPr txBox="1"/>
          <p:nvPr/>
        </p:nvSpPr>
        <p:spPr>
          <a:xfrm>
            <a:off x="856621" y="1394311"/>
            <a:ext cx="8176531" cy="3477875"/>
          </a:xfrm>
          <a:prstGeom prst="rect">
            <a:avLst/>
          </a:prstGeom>
          <a:noFill/>
        </p:spPr>
        <p:txBody>
          <a:bodyPr wrap="square" rtlCol="0">
            <a:spAutoFit/>
          </a:bodyPr>
          <a:lstStyle/>
          <a:p>
            <a:r>
              <a:rPr lang="en-US" sz="2000" dirty="0">
                <a:latin typeface="Courier"/>
                <a:cs typeface="Courier"/>
              </a:rPr>
              <a:t>#!/bin/bash –l</a:t>
            </a:r>
          </a:p>
          <a:p>
            <a:r>
              <a:rPr lang="en-US" sz="2000" dirty="0">
                <a:latin typeface="Courier"/>
                <a:cs typeface="Courier"/>
              </a:rPr>
              <a:t>#SBATCH --</a:t>
            </a:r>
            <a:r>
              <a:rPr lang="en-US" sz="2000" dirty="0" err="1">
                <a:latin typeface="Courier"/>
                <a:cs typeface="Courier"/>
              </a:rPr>
              <a:t>mem</a:t>
            </a:r>
            <a:r>
              <a:rPr lang="en-US" sz="2000" dirty="0">
                <a:latin typeface="Courier"/>
                <a:cs typeface="Courier"/>
              </a:rPr>
              <a:t>-per-</a:t>
            </a:r>
            <a:r>
              <a:rPr lang="en-US" sz="2000" dirty="0" err="1">
                <a:latin typeface="Courier"/>
                <a:cs typeface="Courier"/>
              </a:rPr>
              <a:t>cpu</a:t>
            </a:r>
            <a:r>
              <a:rPr lang="en-US" sz="2000" dirty="0">
                <a:latin typeface="Courier"/>
                <a:cs typeface="Courier"/>
              </a:rPr>
              <a:t>=24g</a:t>
            </a:r>
          </a:p>
          <a:p>
            <a:r>
              <a:rPr lang="en-US" sz="2000" dirty="0">
                <a:latin typeface="Courier"/>
                <a:cs typeface="Courier"/>
              </a:rPr>
              <a:t>#SBATCH --time=0-23:00:00</a:t>
            </a:r>
          </a:p>
          <a:p>
            <a:r>
              <a:rPr lang="en-US" sz="2000" dirty="0">
                <a:latin typeface="Courier"/>
                <a:cs typeface="Courier"/>
              </a:rPr>
              <a:t>#SBATCH --</a:t>
            </a:r>
            <a:r>
              <a:rPr lang="en-US" sz="2000" dirty="0" err="1">
                <a:latin typeface="Courier"/>
                <a:cs typeface="Courier"/>
              </a:rPr>
              <a:t>cpus</a:t>
            </a:r>
            <a:r>
              <a:rPr lang="en-US" sz="2000" dirty="0">
                <a:latin typeface="Courier"/>
                <a:cs typeface="Courier"/>
              </a:rPr>
              <a:t>-per-task=1</a:t>
            </a:r>
          </a:p>
          <a:p>
            <a:r>
              <a:rPr lang="en-US" sz="2000" dirty="0" smtClean="0">
                <a:latin typeface="Courier"/>
                <a:cs typeface="Courier"/>
              </a:rPr>
              <a:t>/</a:t>
            </a:r>
            <a:r>
              <a:rPr lang="en-US" sz="2000" dirty="0">
                <a:latin typeface="Courier"/>
                <a:cs typeface="Courier"/>
              </a:rPr>
              <a:t>homes/liu3zhen/local/bin</a:t>
            </a:r>
            <a:r>
              <a:rPr lang="es-ES_tradnl" sz="2000" dirty="0" smtClean="0">
                <a:latin typeface="Courier"/>
                <a:cs typeface="Courier"/>
              </a:rPr>
              <a:t>/</a:t>
            </a:r>
            <a:r>
              <a:rPr lang="es-ES_tradnl" sz="2000" dirty="0">
                <a:latin typeface="Courier"/>
                <a:cs typeface="Courier"/>
              </a:rPr>
              <a:t>SOAPdenovo-63mer </a:t>
            </a:r>
            <a:r>
              <a:rPr lang="es-ES_tradnl" sz="2000" dirty="0" err="1">
                <a:latin typeface="Courier"/>
                <a:cs typeface="Courier"/>
              </a:rPr>
              <a:t>all</a:t>
            </a:r>
            <a:r>
              <a:rPr lang="es-ES_tradnl" sz="2000" dirty="0">
                <a:latin typeface="Courier"/>
                <a:cs typeface="Courier"/>
              </a:rPr>
              <a:t> \</a:t>
            </a:r>
          </a:p>
          <a:p>
            <a:r>
              <a:rPr lang="es-ES_tradnl" sz="2000" dirty="0">
                <a:latin typeface="Courier"/>
                <a:cs typeface="Courier"/>
              </a:rPr>
              <a:t>	-s </a:t>
            </a:r>
            <a:r>
              <a:rPr lang="es-ES_tradnl" sz="2000" dirty="0" smtClean="0">
                <a:latin typeface="Courier"/>
                <a:cs typeface="Courier"/>
              </a:rPr>
              <a:t>configure.DH10B.txt </a:t>
            </a:r>
            <a:r>
              <a:rPr lang="es-ES_tradnl" sz="2000" dirty="0">
                <a:latin typeface="Courier"/>
                <a:cs typeface="Courier"/>
              </a:rPr>
              <a:t>\</a:t>
            </a:r>
          </a:p>
          <a:p>
            <a:r>
              <a:rPr lang="es-ES_tradnl" sz="2000" dirty="0">
                <a:latin typeface="Courier"/>
                <a:cs typeface="Courier"/>
              </a:rPr>
              <a:t>	-K 31 -d 2 </a:t>
            </a:r>
            <a:r>
              <a:rPr lang="es-ES_tradnl" sz="2000" dirty="0" smtClean="0">
                <a:latin typeface="Courier"/>
                <a:cs typeface="Courier"/>
              </a:rPr>
              <a:t>–R -o DH10Bkmer31 </a:t>
            </a:r>
            <a:r>
              <a:rPr lang="es-ES_tradnl" sz="2000" dirty="0">
                <a:latin typeface="Courier"/>
                <a:cs typeface="Courier"/>
              </a:rPr>
              <a:t>\</a:t>
            </a:r>
          </a:p>
          <a:p>
            <a:r>
              <a:rPr lang="es-ES_tradnl" sz="2000" dirty="0">
                <a:latin typeface="Courier"/>
                <a:cs typeface="Courier"/>
              </a:rPr>
              <a:t>	-p 1 -F -L 200 -b 800 -N 5000000 \</a:t>
            </a:r>
          </a:p>
          <a:p>
            <a:r>
              <a:rPr lang="es-ES_tradnl" sz="2000" dirty="0">
                <a:latin typeface="Courier"/>
                <a:cs typeface="Courier"/>
              </a:rPr>
              <a:t>	1</a:t>
            </a:r>
            <a:r>
              <a:rPr lang="es-ES_tradnl" sz="2000" dirty="0" smtClean="0">
                <a:latin typeface="Courier"/>
                <a:cs typeface="Courier"/>
              </a:rPr>
              <a:t>&gt;DH10Bkmer31</a:t>
            </a:r>
            <a:r>
              <a:rPr lang="es-ES_tradnl" sz="2000" dirty="0">
                <a:latin typeface="Courier"/>
                <a:cs typeface="Courier"/>
              </a:rPr>
              <a:t>.log \</a:t>
            </a:r>
          </a:p>
          <a:p>
            <a:r>
              <a:rPr lang="es-ES_tradnl" sz="2000" dirty="0">
                <a:latin typeface="Courier"/>
                <a:cs typeface="Courier"/>
              </a:rPr>
              <a:t>	2</a:t>
            </a:r>
            <a:r>
              <a:rPr lang="es-ES_tradnl" sz="2000" dirty="0" smtClean="0">
                <a:latin typeface="Courier"/>
                <a:cs typeface="Courier"/>
              </a:rPr>
              <a:t>&gt;DH10Bkmer31</a:t>
            </a:r>
            <a:r>
              <a:rPr lang="es-ES_tradnl" sz="2000" dirty="0">
                <a:latin typeface="Courier"/>
                <a:cs typeface="Courier"/>
              </a:rPr>
              <a:t>.err</a:t>
            </a:r>
            <a:endParaRPr lang="en-US" sz="2000" dirty="0">
              <a:latin typeface="Courier"/>
              <a:cs typeface="Courier"/>
            </a:endParaRPr>
          </a:p>
          <a:p>
            <a:endParaRPr lang="en-US" sz="2000" dirty="0">
              <a:latin typeface="Courier"/>
              <a:cs typeface="Courier"/>
            </a:endParaRPr>
          </a:p>
        </p:txBody>
      </p:sp>
      <p:sp>
        <p:nvSpPr>
          <p:cNvPr id="6" name="TextBox 5"/>
          <p:cNvSpPr txBox="1"/>
          <p:nvPr/>
        </p:nvSpPr>
        <p:spPr>
          <a:xfrm>
            <a:off x="457200" y="5980409"/>
            <a:ext cx="4986762" cy="461665"/>
          </a:xfrm>
          <a:prstGeom prst="rect">
            <a:avLst/>
          </a:prstGeom>
          <a:noFill/>
        </p:spPr>
        <p:txBody>
          <a:bodyPr wrap="none" rtlCol="0">
            <a:spAutoFit/>
          </a:bodyPr>
          <a:lstStyle/>
          <a:p>
            <a:r>
              <a:rPr lang="en-US" sz="2400" dirty="0" err="1" smtClean="0">
                <a:latin typeface="Courier"/>
                <a:cs typeface="Courier"/>
              </a:rPr>
              <a:t>sbatch</a:t>
            </a:r>
            <a:r>
              <a:rPr lang="en-US" sz="2400" dirty="0" smtClean="0">
                <a:latin typeface="Courier"/>
                <a:cs typeface="Courier"/>
              </a:rPr>
              <a:t> DH10B.soapdn.sbatch</a:t>
            </a:r>
            <a:endParaRPr lang="en-US" sz="2400" dirty="0">
              <a:latin typeface="Courier"/>
              <a:cs typeface="Courier"/>
            </a:endParaRPr>
          </a:p>
        </p:txBody>
      </p:sp>
    </p:spTree>
    <p:extLst>
      <p:ext uri="{BB962C8B-B14F-4D97-AF65-F5344CB8AC3E}">
        <p14:creationId xmlns:p14="http://schemas.microsoft.com/office/powerpoint/2010/main" val="31086156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527"/>
          </a:xfrm>
        </p:spPr>
        <p:txBody>
          <a:bodyPr/>
          <a:lstStyle/>
          <a:p>
            <a:r>
              <a:rPr lang="en-US" dirty="0" err="1"/>
              <a:t>SOAPdenovo</a:t>
            </a:r>
            <a:r>
              <a:rPr lang="en-US" dirty="0"/>
              <a:t> guide</a:t>
            </a:r>
          </a:p>
        </p:txBody>
      </p:sp>
      <p:sp>
        <p:nvSpPr>
          <p:cNvPr id="4" name="Content Placeholder 3"/>
          <p:cNvSpPr txBox="1">
            <a:spLocks noGrp="1"/>
          </p:cNvSpPr>
          <p:nvPr>
            <p:ph idx="1"/>
          </p:nvPr>
        </p:nvSpPr>
        <p:spPr>
          <a:xfrm>
            <a:off x="5934491" y="851809"/>
            <a:ext cx="3119063" cy="276999"/>
          </a:xfrm>
          <a:prstGeom prst="rect">
            <a:avLst/>
          </a:prstGeom>
          <a:noFill/>
        </p:spPr>
        <p:txBody>
          <a:bodyPr wrap="none" rtlCol="0">
            <a:spAutoFit/>
          </a:bodyPr>
          <a:lstStyle/>
          <a:p>
            <a:pPr marL="0" indent="0">
              <a:buNone/>
            </a:pPr>
            <a:r>
              <a:rPr lang="en-US" sz="1200" dirty="0" smtClean="0"/>
              <a:t>http</a:t>
            </a:r>
            <a:r>
              <a:rPr lang="en-US" sz="1200" dirty="0"/>
              <a:t>://</a:t>
            </a:r>
            <a:r>
              <a:rPr lang="en-US" sz="1200" dirty="0" err="1"/>
              <a:t>soap.genomics.org.cn</a:t>
            </a:r>
            <a:r>
              <a:rPr lang="en-US" sz="1200" dirty="0"/>
              <a:t>/</a:t>
            </a:r>
            <a:r>
              <a:rPr lang="en-US" sz="1200" dirty="0" err="1" smtClean="0"/>
              <a:t>soapdenovo.html</a:t>
            </a:r>
            <a:endParaRPr lang="en-US" sz="1200" dirty="0" smtClean="0"/>
          </a:p>
        </p:txBody>
      </p:sp>
      <p:sp>
        <p:nvSpPr>
          <p:cNvPr id="5" name="TextBox 4"/>
          <p:cNvSpPr txBox="1"/>
          <p:nvPr/>
        </p:nvSpPr>
        <p:spPr>
          <a:xfrm>
            <a:off x="690772" y="873112"/>
            <a:ext cx="7659446" cy="5816976"/>
          </a:xfrm>
          <a:prstGeom prst="rect">
            <a:avLst/>
          </a:prstGeom>
          <a:noFill/>
        </p:spPr>
        <p:txBody>
          <a:bodyPr wrap="square" rtlCol="0">
            <a:spAutoFit/>
          </a:bodyPr>
          <a:lstStyle/>
          <a:p>
            <a:r>
              <a:rPr lang="en-US" sz="1200" dirty="0"/>
              <a:t>-s &lt;string&gt;    </a:t>
            </a:r>
            <a:r>
              <a:rPr lang="en-US" sz="1200" dirty="0" err="1"/>
              <a:t>configFile</a:t>
            </a:r>
            <a:r>
              <a:rPr lang="en-US" sz="1200" dirty="0"/>
              <a:t>: the </a:t>
            </a:r>
            <a:r>
              <a:rPr lang="en-US" sz="1200" dirty="0" err="1"/>
              <a:t>config</a:t>
            </a:r>
            <a:r>
              <a:rPr lang="en-US" sz="1200" dirty="0"/>
              <a:t>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a:t>
            </a:r>
            <a:r>
              <a:rPr lang="en-US" sz="1200" dirty="0" err="1"/>
              <a:t>int</a:t>
            </a:r>
            <a:r>
              <a:rPr lang="en-US" sz="1200" dirty="0"/>
              <a:t>&gt;       </a:t>
            </a:r>
            <a:r>
              <a:rPr lang="en-US" sz="1200" dirty="0" err="1"/>
              <a:t>kmer</a:t>
            </a:r>
            <a:r>
              <a:rPr lang="en-US" sz="1200" dirty="0"/>
              <a:t>(min 13, max 63/127): </a:t>
            </a:r>
            <a:r>
              <a:rPr lang="en-US" sz="1200" dirty="0" err="1"/>
              <a:t>kmer</a:t>
            </a:r>
            <a:r>
              <a:rPr lang="en-US" sz="1200" dirty="0"/>
              <a:t> size, [23]</a:t>
            </a:r>
          </a:p>
          <a:p>
            <a:r>
              <a:rPr lang="en-US" sz="1200" dirty="0"/>
              <a:t>-p &lt;</a:t>
            </a:r>
            <a:r>
              <a:rPr lang="en-US" sz="1200" dirty="0" err="1"/>
              <a:t>int</a:t>
            </a:r>
            <a:r>
              <a:rPr lang="en-US" sz="1200" dirty="0"/>
              <a:t>&gt;       </a:t>
            </a:r>
            <a:r>
              <a:rPr lang="en-US" sz="1200" dirty="0" err="1"/>
              <a:t>n_cpu</a:t>
            </a:r>
            <a:r>
              <a:rPr lang="en-US" sz="1200" dirty="0"/>
              <a:t>: number of </a:t>
            </a:r>
            <a:r>
              <a:rPr lang="en-US" sz="1200" dirty="0" err="1"/>
              <a:t>cpu</a:t>
            </a:r>
            <a:r>
              <a:rPr lang="en-US" sz="1200" dirty="0"/>
              <a:t> for use, [8]</a:t>
            </a:r>
          </a:p>
          <a:p>
            <a:r>
              <a:rPr lang="en-US" sz="1200" dirty="0"/>
              <a:t>-a &lt;</a:t>
            </a:r>
            <a:r>
              <a:rPr lang="en-US" sz="1200" dirty="0" err="1"/>
              <a:t>int</a:t>
            </a:r>
            <a:r>
              <a:rPr lang="en-US" sz="1200" dirty="0"/>
              <a:t>&gt;       </a:t>
            </a:r>
            <a:r>
              <a:rPr lang="en-US" sz="1200" dirty="0" err="1"/>
              <a:t>initMemoryAssumption</a:t>
            </a:r>
            <a:r>
              <a:rPr lang="en-US" sz="1200" dirty="0"/>
              <a:t>: memory assumption initialized to avoid further reallocation, unit G, [0]</a:t>
            </a:r>
          </a:p>
          <a:p>
            <a:r>
              <a:rPr lang="en-US" sz="1200" dirty="0"/>
              <a:t>-d &lt;</a:t>
            </a:r>
            <a:r>
              <a:rPr lang="en-US" sz="1200" dirty="0" err="1"/>
              <a:t>int</a:t>
            </a:r>
            <a:r>
              <a:rPr lang="en-US" sz="1200" dirty="0"/>
              <a: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a:t>
            </a:r>
            <a:r>
              <a:rPr lang="en-US" sz="1200" dirty="0" err="1"/>
              <a:t>int</a:t>
            </a:r>
            <a:r>
              <a:rPr lang="en-US" sz="1200" dirty="0"/>
              <a: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a:t>
            </a:r>
            <a:r>
              <a:rPr lang="en-US" sz="1200" dirty="0" err="1"/>
              <a:t>int</a:t>
            </a:r>
            <a:r>
              <a:rPr lang="en-US" sz="1200" dirty="0"/>
              <a: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a:t>
            </a:r>
            <a:r>
              <a:rPr lang="en-US" sz="1200" dirty="0" err="1"/>
              <a:t>int</a:t>
            </a:r>
            <a:r>
              <a:rPr lang="en-US" sz="1200" dirty="0"/>
              <a:t>&gt;       max k when using multi </a:t>
            </a:r>
            <a:r>
              <a:rPr lang="en-US" sz="1200" dirty="0" err="1"/>
              <a:t>kmer</a:t>
            </a:r>
            <a:endParaRPr lang="en-US" sz="1200" dirty="0"/>
          </a:p>
          <a:p>
            <a:r>
              <a:rPr lang="en-US" sz="1200" dirty="0"/>
              <a:t>-e &lt;</a:t>
            </a:r>
            <a:r>
              <a:rPr lang="en-US" sz="1200" dirty="0" err="1"/>
              <a:t>int</a:t>
            </a:r>
            <a:r>
              <a:rPr lang="en-US" sz="1200" dirty="0"/>
              <a: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a:t>
            </a:r>
            <a:r>
              <a:rPr lang="en-US" sz="1200" dirty="0" err="1"/>
              <a:t>int</a:t>
            </a:r>
            <a:r>
              <a:rPr lang="en-US" sz="1200" dirty="0"/>
              <a:t>&gt;       kmer_R2C(min 13, max 63): </a:t>
            </a:r>
            <a:r>
              <a:rPr lang="en-US" sz="1200" dirty="0" err="1"/>
              <a:t>kmer</a:t>
            </a:r>
            <a:r>
              <a:rPr lang="en-US" sz="1200" dirty="0"/>
              <a:t> size used for mapping read to </a:t>
            </a:r>
            <a:r>
              <a:rPr lang="en-US" sz="1200" dirty="0" err="1"/>
              <a:t>contig</a:t>
            </a:r>
            <a:r>
              <a:rPr lang="en-US" sz="1200" dirty="0"/>
              <a:t>, [K]</a:t>
            </a:r>
          </a:p>
          <a:p>
            <a:r>
              <a:rPr lang="en-US" sz="1200" dirty="0"/>
              <a:t>-F (optional)  fill gaps in scaffold, [NO]</a:t>
            </a:r>
          </a:p>
          <a:p>
            <a:r>
              <a:rPr lang="en-US" sz="1200" dirty="0"/>
              <a:t>-u (optional)  un-mask </a:t>
            </a:r>
            <a:r>
              <a:rPr lang="en-US" sz="1200" dirty="0" err="1"/>
              <a:t>contigs</a:t>
            </a:r>
            <a:r>
              <a:rPr lang="en-US" sz="1200" dirty="0"/>
              <a:t> with high/low coverage before scaffolding, [mask]</a:t>
            </a:r>
          </a:p>
          <a:p>
            <a:r>
              <a:rPr lang="en-US" sz="1200" dirty="0"/>
              <a:t>-w (optional)  keep </a:t>
            </a:r>
            <a:r>
              <a:rPr lang="en-US" sz="1200" dirty="0" err="1"/>
              <a:t>contigs</a:t>
            </a:r>
            <a:r>
              <a:rPr lang="en-US" sz="1200" dirty="0"/>
              <a:t> weakly connected to other </a:t>
            </a:r>
            <a:r>
              <a:rPr lang="en-US" sz="1200" dirty="0" err="1"/>
              <a:t>contigs</a:t>
            </a:r>
            <a:r>
              <a:rPr lang="en-US" sz="1200" dirty="0"/>
              <a:t> in scaffold, [NO]</a:t>
            </a:r>
          </a:p>
          <a:p>
            <a:r>
              <a:rPr lang="en-US" sz="1200" dirty="0"/>
              <a:t>-G &lt;</a:t>
            </a:r>
            <a:r>
              <a:rPr lang="en-US" sz="1200" dirty="0" err="1"/>
              <a:t>int</a:t>
            </a:r>
            <a:r>
              <a:rPr lang="en-US" sz="1200" dirty="0"/>
              <a:t>&gt;       </a:t>
            </a:r>
            <a:r>
              <a:rPr lang="en-US" sz="1200" dirty="0" err="1"/>
              <a:t>gapLenDiff</a:t>
            </a:r>
            <a:r>
              <a:rPr lang="en-US" sz="1200" dirty="0"/>
              <a:t>: allowed length difference between estimated and filled gap, [50]</a:t>
            </a:r>
          </a:p>
          <a:p>
            <a:r>
              <a:rPr lang="en-US" sz="1200" dirty="0"/>
              <a:t>-L &lt;</a:t>
            </a:r>
            <a:r>
              <a:rPr lang="en-US" sz="1200" dirty="0" err="1"/>
              <a:t>int</a:t>
            </a:r>
            <a:r>
              <a:rPr lang="en-US" sz="1200" dirty="0"/>
              <a:t>&gt;       </a:t>
            </a:r>
            <a:r>
              <a:rPr lang="en-US" sz="1200" dirty="0" err="1"/>
              <a:t>minContigLen</a:t>
            </a:r>
            <a:r>
              <a:rPr lang="en-US" sz="1200" dirty="0"/>
              <a:t>: shortest </a:t>
            </a:r>
            <a:r>
              <a:rPr lang="en-US" sz="1200" dirty="0" err="1"/>
              <a:t>contig</a:t>
            </a:r>
            <a:r>
              <a:rPr lang="en-US" sz="1200" dirty="0"/>
              <a:t> for scaffolding, [K+2]</a:t>
            </a:r>
          </a:p>
          <a:p>
            <a:r>
              <a:rPr lang="en-US" sz="1200" dirty="0"/>
              <a:t>-c &lt;float&gt;     </a:t>
            </a:r>
            <a:r>
              <a:rPr lang="en-US" sz="1200" dirty="0" err="1"/>
              <a:t>minContigCvg</a:t>
            </a:r>
            <a:r>
              <a:rPr lang="en-US" sz="1200" dirty="0"/>
              <a:t>: minimum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with coverage larger than C*</a:t>
            </a:r>
            <a:r>
              <a:rPr lang="en-US" sz="1200" dirty="0" err="1"/>
              <a:t>avgCvg</a:t>
            </a:r>
            <a:r>
              <a:rPr lang="en-US" sz="1200" dirty="0"/>
              <a:t> or </a:t>
            </a:r>
          </a:p>
          <a:p>
            <a:r>
              <a:rPr lang="en-US" sz="1200" dirty="0" err="1"/>
              <a:t>contigs</a:t>
            </a:r>
            <a:r>
              <a:rPr lang="en-US" sz="1200" dirty="0"/>
              <a:t>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a:t>
            </a:r>
            <a:r>
              <a:rPr lang="en-US" sz="1200" dirty="0" err="1"/>
              <a:t>contigs</a:t>
            </a:r>
            <a:r>
              <a:rPr lang="en-US" sz="1200" dirty="0"/>
              <a:t> if b is set to larger than 1, [1.5]</a:t>
            </a:r>
          </a:p>
          <a:p>
            <a:r>
              <a:rPr lang="en-US" sz="1200" dirty="0"/>
              <a:t>-B &lt;float&gt;     </a:t>
            </a:r>
            <a:r>
              <a:rPr lang="en-US" sz="1200" dirty="0" err="1"/>
              <a:t>bubbleCoverage</a:t>
            </a:r>
            <a:r>
              <a:rPr lang="en-US" sz="1200" dirty="0"/>
              <a:t>: remove </a:t>
            </a:r>
            <a:r>
              <a:rPr lang="en-US" sz="1200" dirty="0" err="1"/>
              <a:t>contig</a:t>
            </a:r>
            <a:r>
              <a:rPr lang="en-US" sz="1200" dirty="0"/>
              <a:t> with lower </a:t>
            </a:r>
            <a:r>
              <a:rPr lang="en-US" sz="1200" dirty="0" err="1"/>
              <a:t>cvoerage</a:t>
            </a:r>
            <a:r>
              <a:rPr lang="en-US" sz="1200" dirty="0"/>
              <a:t> in bubble structure if both </a:t>
            </a:r>
            <a:r>
              <a:rPr lang="en-US" sz="1200" dirty="0" err="1"/>
              <a:t>contigs</a:t>
            </a:r>
            <a:r>
              <a:rPr lang="en-US" sz="1200" dirty="0"/>
              <a:t>'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a:t>
            </a:r>
            <a:r>
              <a:rPr lang="en-US" sz="1200" dirty="0" err="1"/>
              <a:t>int</a:t>
            </a:r>
            <a:r>
              <a:rPr lang="en-US" sz="1200" dirty="0"/>
              <a:t>&gt;       </a:t>
            </a:r>
            <a:r>
              <a:rPr lang="en-US" sz="1200" dirty="0" err="1"/>
              <a:t>genomeSize</a:t>
            </a:r>
            <a:r>
              <a:rPr lang="en-US" sz="1200" dirty="0"/>
              <a:t>: genome size for statistics, [0]</a:t>
            </a:r>
          </a:p>
          <a:p>
            <a:r>
              <a:rPr lang="en-US" sz="12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lstStyle/>
          <a:p>
            <a:r>
              <a:rPr lang="en-US" smtClean="0"/>
              <a:t>DH10B </a:t>
            </a:r>
            <a:r>
              <a:rPr lang="en-US" dirty="0" smtClean="0"/>
              <a:t>k-mer31 assembling result</a:t>
            </a:r>
            <a:endParaRPr lang="en-US" dirty="0"/>
          </a:p>
        </p:txBody>
      </p:sp>
      <p:sp>
        <p:nvSpPr>
          <p:cNvPr id="3" name="Content Placeholder 2"/>
          <p:cNvSpPr>
            <a:spLocks noGrp="1"/>
          </p:cNvSpPr>
          <p:nvPr>
            <p:ph idx="1"/>
          </p:nvPr>
        </p:nvSpPr>
        <p:spPr>
          <a:xfrm>
            <a:off x="1660430" y="1808193"/>
            <a:ext cx="6294265" cy="2770306"/>
          </a:xfrm>
        </p:spPr>
        <p:txBody>
          <a:bodyPr/>
          <a:lstStyle/>
          <a:p>
            <a:r>
              <a:rPr lang="en-US" dirty="0" smtClean="0"/>
              <a:t>DH10Bkmer31</a:t>
            </a:r>
            <a:r>
              <a:rPr lang="en-US" dirty="0"/>
              <a:t>.</a:t>
            </a:r>
            <a:r>
              <a:rPr lang="en-US" dirty="0" smtClean="0"/>
              <a:t>contig</a:t>
            </a:r>
          </a:p>
          <a:p>
            <a:r>
              <a:rPr lang="en-US" dirty="0" smtClean="0"/>
              <a:t>DH10Bkmer31</a:t>
            </a:r>
            <a:r>
              <a:rPr lang="en-US" dirty="0"/>
              <a:t>.scafSeq</a:t>
            </a:r>
            <a:endParaRPr lang="en-US" dirty="0" smtClean="0"/>
          </a:p>
          <a:p>
            <a:r>
              <a:rPr lang="en-US" dirty="0" smtClean="0"/>
              <a:t>DH10Bkmer31</a:t>
            </a:r>
            <a:r>
              <a:rPr lang="en-US" dirty="0"/>
              <a:t>.</a:t>
            </a:r>
            <a:r>
              <a:rPr lang="en-US" dirty="0" smtClean="0"/>
              <a:t>scafStatistics</a:t>
            </a:r>
          </a:p>
          <a:p>
            <a:endParaRPr lang="en-US" dirty="0"/>
          </a:p>
          <a:p>
            <a:pPr marL="0" indent="0">
              <a:buNone/>
            </a:pPr>
            <a:r>
              <a:rPr lang="en-US" dirty="0" smtClean="0">
                <a:latin typeface="Courier"/>
                <a:cs typeface="Courier"/>
              </a:rPr>
              <a:t>more DH10Bkmer31</a:t>
            </a:r>
            <a:r>
              <a:rPr lang="en-US" dirty="0">
                <a:latin typeface="Courier"/>
                <a:cs typeface="Courier"/>
              </a:rPr>
              <a:t>.</a:t>
            </a:r>
            <a:r>
              <a:rPr lang="en-US" dirty="0" smtClean="0">
                <a:latin typeface="Courier"/>
                <a:cs typeface="Courier"/>
              </a:rPr>
              <a:t>scafStatistics</a:t>
            </a:r>
            <a:endParaRPr lang="en-US" dirty="0">
              <a:latin typeface="Courier"/>
              <a:cs typeface="Courier"/>
            </a:endParaRPr>
          </a:p>
        </p:txBody>
      </p:sp>
    </p:spTree>
    <p:extLst>
      <p:ext uri="{BB962C8B-B14F-4D97-AF65-F5344CB8AC3E}">
        <p14:creationId xmlns:p14="http://schemas.microsoft.com/office/powerpoint/2010/main" val="39059680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a:xfrm>
            <a:off x="569029" y="2319377"/>
            <a:ext cx="7921971" cy="1658243"/>
          </a:xfrm>
        </p:spPr>
        <p:txBody>
          <a:bodyPr/>
          <a:lstStyle/>
          <a:p>
            <a:r>
              <a:rPr lang="en-US" dirty="0" smtClean="0"/>
              <a:t>We used </a:t>
            </a:r>
            <a:r>
              <a:rPr lang="en-US" dirty="0" err="1" smtClean="0"/>
              <a:t>kmer</a:t>
            </a:r>
            <a:r>
              <a:rPr lang="en-US" dirty="0" smtClean="0"/>
              <a:t>=31 for the assemblies</a:t>
            </a:r>
          </a:p>
          <a:p>
            <a:endParaRPr lang="en-US" dirty="0"/>
          </a:p>
          <a:p>
            <a:r>
              <a:rPr lang="en-US" dirty="0" smtClean="0"/>
              <a:t>Now please try to use </a:t>
            </a:r>
            <a:r>
              <a:rPr lang="en-US" dirty="0" err="1" smtClean="0"/>
              <a:t>kmer</a:t>
            </a:r>
            <a:r>
              <a:rPr lang="en-US" dirty="0" smtClean="0"/>
              <a:t>=59 for the assemblies</a:t>
            </a:r>
            <a:endParaRPr lang="en-US" dirty="0"/>
          </a:p>
        </p:txBody>
      </p:sp>
    </p:spTree>
    <p:extLst>
      <p:ext uri="{BB962C8B-B14F-4D97-AF65-F5344CB8AC3E}">
        <p14:creationId xmlns:p14="http://schemas.microsoft.com/office/powerpoint/2010/main" val="30183007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smtClean="0"/>
              <a:t>New sample sequencing data</a:t>
            </a:r>
            <a:endParaRPr lang="en-US" dirty="0"/>
          </a:p>
        </p:txBody>
      </p:sp>
      <p:sp>
        <p:nvSpPr>
          <p:cNvPr id="3" name="Content Placeholder 2"/>
          <p:cNvSpPr>
            <a:spLocks noGrp="1"/>
          </p:cNvSpPr>
          <p:nvPr>
            <p:ph idx="1"/>
          </p:nvPr>
        </p:nvSpPr>
        <p:spPr>
          <a:xfrm>
            <a:off x="737818" y="1275269"/>
            <a:ext cx="8152182" cy="2534731"/>
          </a:xfrm>
        </p:spPr>
        <p:txBody>
          <a:bodyPr>
            <a:normAutofit/>
          </a:bodyPr>
          <a:lstStyle/>
          <a:p>
            <a:pPr>
              <a:lnSpc>
                <a:spcPct val="120000"/>
              </a:lnSpc>
            </a:pPr>
            <a:r>
              <a:rPr lang="fr-FR" dirty="0" err="1" smtClean="0">
                <a:solidFill>
                  <a:schemeClr val="tx1">
                    <a:lumMod val="50000"/>
                    <a:lumOff val="50000"/>
                  </a:schemeClr>
                </a:solidFill>
              </a:rPr>
              <a:t>Sequencing</a:t>
            </a:r>
            <a:r>
              <a:rPr lang="fr-FR" dirty="0" smtClean="0">
                <a:solidFill>
                  <a:schemeClr val="tx1">
                    <a:lumMod val="50000"/>
                    <a:lumOff val="50000"/>
                  </a:schemeClr>
                </a:solidFill>
              </a:rPr>
              <a:t> data</a:t>
            </a:r>
            <a:endParaRPr lang="fr-FR" dirty="0">
              <a:solidFill>
                <a:schemeClr val="tx1">
                  <a:lumMod val="50000"/>
                  <a:lumOff val="50000"/>
                </a:schemeClr>
              </a:solidFill>
            </a:endParaRPr>
          </a:p>
          <a:p>
            <a:pPr marL="0" indent="0">
              <a:lnSpc>
                <a:spcPct val="120000"/>
              </a:lnSpc>
              <a:buNone/>
            </a:pPr>
            <a:r>
              <a:rPr lang="en-US" sz="2000" dirty="0">
                <a:latin typeface="Courier"/>
                <a:cs typeface="Courier"/>
              </a:rPr>
              <a:t>/homes/liu3zhen/teaching/BA19/Lab10_asm/data</a:t>
            </a:r>
            <a:endParaRPr lang="fr-FR" sz="2000" dirty="0" smtClean="0">
              <a:solidFill>
                <a:schemeClr val="tx1">
                  <a:lumMod val="50000"/>
                  <a:lumOff val="50000"/>
                </a:schemeClr>
              </a:solidFill>
            </a:endParaRPr>
          </a:p>
          <a:p>
            <a:endParaRPr lang="en-US" dirty="0" smtClean="0">
              <a:solidFill>
                <a:schemeClr val="tx1">
                  <a:lumMod val="50000"/>
                  <a:lumOff val="50000"/>
                </a:schemeClr>
              </a:solidFill>
            </a:endParaRPr>
          </a:p>
          <a:p>
            <a:r>
              <a:rPr lang="en-US" dirty="0" err="1" smtClean="0">
                <a:solidFill>
                  <a:schemeClr val="tx1">
                    <a:lumMod val="50000"/>
                    <a:lumOff val="50000"/>
                  </a:schemeClr>
                </a:solidFill>
              </a:rPr>
              <a:t>reads.bam</a:t>
            </a:r>
            <a:endParaRPr lang="en-US" dirty="0" smtClean="0">
              <a:solidFill>
                <a:schemeClr val="tx1">
                  <a:lumMod val="50000"/>
                  <a:lumOff val="50000"/>
                </a:schemeClr>
              </a:solidFill>
            </a:endParaRPr>
          </a:p>
          <a:p>
            <a:pPr marL="0" indent="0">
              <a:buNone/>
            </a:pPr>
            <a:r>
              <a:rPr lang="en-US" dirty="0" smtClean="0">
                <a:solidFill>
                  <a:schemeClr val="tx1">
                    <a:lumMod val="50000"/>
                    <a:lumOff val="50000"/>
                  </a:schemeClr>
                </a:solidFill>
              </a:rPr>
              <a:t>The BAM file combines two paired reads in a file</a:t>
            </a:r>
            <a:endParaRPr lang="en-US" dirty="0">
              <a:solidFill>
                <a:schemeClr val="tx1">
                  <a:lumMod val="50000"/>
                  <a:lumOff val="50000"/>
                </a:schemeClr>
              </a:solidFill>
            </a:endParaRPr>
          </a:p>
        </p:txBody>
      </p:sp>
      <p:sp>
        <p:nvSpPr>
          <p:cNvPr id="4" name="TextBox 3"/>
          <p:cNvSpPr txBox="1"/>
          <p:nvPr/>
        </p:nvSpPr>
        <p:spPr>
          <a:xfrm>
            <a:off x="799984" y="4839896"/>
            <a:ext cx="2403222" cy="830997"/>
          </a:xfrm>
          <a:prstGeom prst="rect">
            <a:avLst/>
          </a:prstGeom>
          <a:noFill/>
        </p:spPr>
        <p:txBody>
          <a:bodyPr wrap="none" rtlCol="0">
            <a:spAutoFit/>
          </a:bodyPr>
          <a:lstStyle/>
          <a:p>
            <a:r>
              <a:rPr lang="en-US" sz="2400" dirty="0" smtClean="0">
                <a:latin typeface="Courier"/>
                <a:cs typeface="Courier"/>
              </a:rPr>
              <a:t>cd Lab10_asm</a:t>
            </a:r>
          </a:p>
          <a:p>
            <a:r>
              <a:rPr lang="en-US" sz="2400" dirty="0" smtClean="0">
                <a:latin typeface="Courier"/>
                <a:cs typeface="Courier"/>
              </a:rPr>
              <a:t>cd </a:t>
            </a:r>
            <a:r>
              <a:rPr lang="en-US" sz="2400" dirty="0" err="1" smtClean="0">
                <a:latin typeface="Courier"/>
                <a:cs typeface="Courier"/>
              </a:rPr>
              <a:t>discovar</a:t>
            </a:r>
            <a:endParaRPr lang="en-US" sz="2400" dirty="0">
              <a:latin typeface="Courier"/>
              <a:cs typeface="Courier"/>
            </a:endParaRPr>
          </a:p>
        </p:txBody>
      </p:sp>
    </p:spTree>
    <p:extLst>
      <p:ext uri="{BB962C8B-B14F-4D97-AF65-F5344CB8AC3E}">
        <p14:creationId xmlns:p14="http://schemas.microsoft.com/office/powerpoint/2010/main" val="21095919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DISCOVAR de novo</a:t>
            </a:r>
            <a:endParaRPr lang="en-US" dirty="0"/>
          </a:p>
        </p:txBody>
      </p:sp>
      <p:pic>
        <p:nvPicPr>
          <p:cNvPr id="4" name="Picture 3"/>
          <p:cNvPicPr>
            <a:picLocks noChangeAspect="1"/>
          </p:cNvPicPr>
          <p:nvPr/>
        </p:nvPicPr>
        <p:blipFill>
          <a:blip r:embed="rId2"/>
          <a:stretch>
            <a:fillRect/>
          </a:stretch>
        </p:blipFill>
        <p:spPr>
          <a:xfrm>
            <a:off x="6749972" y="1047625"/>
            <a:ext cx="1949677" cy="709682"/>
          </a:xfrm>
          <a:prstGeom prst="rect">
            <a:avLst/>
          </a:prstGeom>
        </p:spPr>
      </p:pic>
      <p:sp>
        <p:nvSpPr>
          <p:cNvPr id="5" name="TextBox 4"/>
          <p:cNvSpPr txBox="1"/>
          <p:nvPr/>
        </p:nvSpPr>
        <p:spPr>
          <a:xfrm>
            <a:off x="557051" y="1862501"/>
            <a:ext cx="7550535" cy="1938992"/>
          </a:xfrm>
          <a:prstGeom prst="rect">
            <a:avLst/>
          </a:prstGeom>
          <a:noFill/>
        </p:spPr>
        <p:txBody>
          <a:bodyPr wrap="square" rtlCol="0">
            <a:spAutoFit/>
          </a:bodyPr>
          <a:lstStyle/>
          <a:p>
            <a:r>
              <a:rPr lang="en-US" sz="2400" dirty="0" smtClean="0"/>
              <a:t>Data requirement:</a:t>
            </a:r>
          </a:p>
          <a:p>
            <a:r>
              <a:rPr lang="en-US" sz="2400" dirty="0" smtClean="0"/>
              <a:t>2x250+bp </a:t>
            </a:r>
            <a:r>
              <a:rPr lang="en-US" sz="2400" dirty="0" smtClean="0">
                <a:solidFill>
                  <a:srgbClr val="FF0000"/>
                </a:solidFill>
              </a:rPr>
              <a:t>PCR-free</a:t>
            </a:r>
            <a:r>
              <a:rPr lang="en-US" sz="2400" dirty="0" smtClean="0"/>
              <a:t> </a:t>
            </a:r>
            <a:r>
              <a:rPr lang="en-US" sz="2400" dirty="0" err="1" smtClean="0"/>
              <a:t>Illumina</a:t>
            </a:r>
            <a:r>
              <a:rPr lang="en-US" sz="2400" dirty="0" smtClean="0"/>
              <a:t> paired-end sequencing reads</a:t>
            </a:r>
          </a:p>
          <a:p>
            <a:endParaRPr lang="en-US" sz="2400" dirty="0"/>
          </a:p>
          <a:p>
            <a:r>
              <a:rPr lang="en-US" sz="2400" dirty="0" smtClean="0"/>
              <a:t>Note: we have tested PCR-based </a:t>
            </a:r>
            <a:r>
              <a:rPr lang="en-US" sz="2400" dirty="0" err="1" smtClean="0"/>
              <a:t>Illumina</a:t>
            </a:r>
            <a:r>
              <a:rPr lang="en-US" sz="2400" dirty="0"/>
              <a:t> </a:t>
            </a:r>
            <a:r>
              <a:rPr lang="en-US" sz="2400" dirty="0" smtClean="0"/>
              <a:t>"long" reads and the assembly performed well. </a:t>
            </a:r>
            <a:endParaRPr lang="en-US" sz="2400" dirty="0"/>
          </a:p>
        </p:txBody>
      </p:sp>
    </p:spTree>
    <p:extLst>
      <p:ext uri="{BB962C8B-B14F-4D97-AF65-F5344CB8AC3E}">
        <p14:creationId xmlns:p14="http://schemas.microsoft.com/office/powerpoint/2010/main" val="15454602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convert FASTQ to BAM?</a:t>
            </a:r>
            <a:endParaRPr lang="en-US" dirty="0"/>
          </a:p>
        </p:txBody>
      </p:sp>
      <p:sp>
        <p:nvSpPr>
          <p:cNvPr id="3" name="Content Placeholder 2"/>
          <p:cNvSpPr>
            <a:spLocks noGrp="1"/>
          </p:cNvSpPr>
          <p:nvPr>
            <p:ph idx="1"/>
          </p:nvPr>
        </p:nvSpPr>
        <p:spPr>
          <a:xfrm>
            <a:off x="457200" y="1058704"/>
            <a:ext cx="8628558" cy="5011559"/>
          </a:xfrm>
        </p:spPr>
        <p:txBody>
          <a:bodyPr>
            <a:normAutofit/>
          </a:bodyPr>
          <a:lstStyle/>
          <a:p>
            <a:pPr marL="0" indent="0">
              <a:buNone/>
            </a:pPr>
            <a:r>
              <a:rPr lang="en-US" sz="1800" dirty="0" smtClean="0">
                <a:latin typeface="Courier"/>
                <a:cs typeface="Courier"/>
              </a:rPr>
              <a:t>### randomly sample 100 paired reads:</a:t>
            </a:r>
          </a:p>
          <a:p>
            <a:pPr marL="0" indent="0">
              <a:buNone/>
            </a:pPr>
            <a:r>
              <a:rPr lang="en-US" sz="1800" dirty="0" err="1" smtClean="0">
                <a:latin typeface="Courier"/>
                <a:cs typeface="Courier"/>
              </a:rPr>
              <a:t>seqtk</a:t>
            </a:r>
            <a:r>
              <a:rPr lang="en-US" sz="1800" dirty="0" smtClean="0">
                <a:latin typeface="Courier"/>
                <a:cs typeface="Courier"/>
              </a:rPr>
              <a:t> </a:t>
            </a:r>
            <a:r>
              <a:rPr lang="en-US" sz="1800" dirty="0">
                <a:latin typeface="Courier"/>
                <a:cs typeface="Courier"/>
              </a:rPr>
              <a:t>sample -s 11 /homes/liu3zhen/teaching/BA19/Lab10_asm/data/</a:t>
            </a:r>
            <a:r>
              <a:rPr lang="en-US" sz="1800" dirty="0" smtClean="0">
                <a:latin typeface="Courier"/>
                <a:cs typeface="Courier"/>
              </a:rPr>
              <a:t>MG1655_1.5M_R1</a:t>
            </a:r>
            <a:r>
              <a:rPr lang="en-US" sz="1800" dirty="0">
                <a:latin typeface="Courier"/>
                <a:cs typeface="Courier"/>
              </a:rPr>
              <a:t>.fastq 100 &gt; s_R1.</a:t>
            </a:r>
            <a:r>
              <a:rPr lang="en-US" sz="1800" dirty="0" smtClean="0">
                <a:latin typeface="Courier"/>
                <a:cs typeface="Courier"/>
              </a:rPr>
              <a:t>fq</a:t>
            </a:r>
          </a:p>
          <a:p>
            <a:pPr marL="0" indent="0">
              <a:buNone/>
            </a:pPr>
            <a:endParaRPr lang="en-US" sz="1800" dirty="0" smtClean="0">
              <a:latin typeface="Courier"/>
              <a:cs typeface="Courier"/>
            </a:endParaRPr>
          </a:p>
          <a:p>
            <a:pPr marL="0" indent="0">
              <a:buNone/>
            </a:pPr>
            <a:r>
              <a:rPr lang="en-US" sz="1800" dirty="0" err="1" smtClean="0">
                <a:latin typeface="Courier"/>
                <a:cs typeface="Courier"/>
              </a:rPr>
              <a:t>seqtk</a:t>
            </a:r>
            <a:r>
              <a:rPr lang="en-US" sz="1800" dirty="0" smtClean="0">
                <a:latin typeface="Courier"/>
                <a:cs typeface="Courier"/>
              </a:rPr>
              <a:t> </a:t>
            </a:r>
            <a:r>
              <a:rPr lang="en-US" sz="1800" dirty="0">
                <a:latin typeface="Courier"/>
                <a:cs typeface="Courier"/>
              </a:rPr>
              <a:t>sample -s 11 /homes/liu3zhen/teaching/BA19/Lab10_asm/data/</a:t>
            </a:r>
            <a:r>
              <a:rPr lang="en-US" sz="1800" dirty="0" smtClean="0">
                <a:latin typeface="Courier"/>
                <a:cs typeface="Courier"/>
              </a:rPr>
              <a:t>MG1655_1.5M_R2</a:t>
            </a:r>
            <a:r>
              <a:rPr lang="en-US" sz="1800" dirty="0">
                <a:latin typeface="Courier"/>
                <a:cs typeface="Courier"/>
              </a:rPr>
              <a:t>.fastq 100 &gt; s_R2.</a:t>
            </a:r>
            <a:r>
              <a:rPr lang="en-US" sz="1800" dirty="0" smtClean="0">
                <a:latin typeface="Courier"/>
                <a:cs typeface="Courier"/>
              </a:rPr>
              <a:t>fq</a:t>
            </a:r>
          </a:p>
          <a:p>
            <a:pPr marL="0" indent="0">
              <a:buNone/>
            </a:pPr>
            <a:endParaRPr lang="en-US" sz="1800" dirty="0" smtClean="0">
              <a:latin typeface="Courier"/>
              <a:cs typeface="Courier"/>
            </a:endParaRPr>
          </a:p>
          <a:p>
            <a:pPr marL="0" indent="0">
              <a:buNone/>
            </a:pPr>
            <a:r>
              <a:rPr lang="en-US" sz="1800" dirty="0" smtClean="0">
                <a:latin typeface="Courier"/>
                <a:cs typeface="Courier"/>
              </a:rPr>
              <a:t>### convert FASTQ to BAM</a:t>
            </a:r>
            <a:endParaRPr lang="en-US" sz="1800" dirty="0">
              <a:latin typeface="Courier"/>
              <a:cs typeface="Courier"/>
            </a:endParaRPr>
          </a:p>
          <a:p>
            <a:pPr marL="0" indent="0">
              <a:buNone/>
            </a:pPr>
            <a:r>
              <a:rPr lang="en-US" sz="1800" dirty="0">
                <a:latin typeface="Courier"/>
                <a:cs typeface="Courier"/>
              </a:rPr>
              <a:t>java -</a:t>
            </a:r>
            <a:r>
              <a:rPr lang="en-US" sz="1800" dirty="0" smtClean="0">
                <a:latin typeface="Courier"/>
                <a:cs typeface="Courier"/>
              </a:rPr>
              <a:t>jar /homes/liu3zhen/local/jars/</a:t>
            </a:r>
            <a:r>
              <a:rPr lang="en-US" sz="1800" dirty="0" err="1" smtClean="0">
                <a:latin typeface="Courier"/>
                <a:cs typeface="Courier"/>
              </a:rPr>
              <a:t>picard.jar</a:t>
            </a:r>
            <a:r>
              <a:rPr lang="en-US" sz="1800" dirty="0" smtClean="0">
                <a:latin typeface="Courier"/>
                <a:cs typeface="Courier"/>
              </a:rPr>
              <a:t> </a:t>
            </a:r>
            <a:r>
              <a:rPr lang="en-US" sz="1800" dirty="0" err="1" smtClean="0">
                <a:latin typeface="Courier"/>
                <a:cs typeface="Courier"/>
              </a:rPr>
              <a:t>FastqToSam</a:t>
            </a:r>
            <a:r>
              <a:rPr lang="en-US" sz="1800" dirty="0" smtClean="0">
                <a:latin typeface="Courier"/>
                <a:cs typeface="Courier"/>
              </a:rPr>
              <a:t> \</a:t>
            </a:r>
          </a:p>
          <a:p>
            <a:pPr marL="0" indent="0">
              <a:buNone/>
            </a:pPr>
            <a:r>
              <a:rPr lang="en-US" sz="1800" dirty="0">
                <a:latin typeface="Courier"/>
                <a:cs typeface="Courier"/>
              </a:rPr>
              <a:t> </a:t>
            </a:r>
            <a:r>
              <a:rPr lang="en-US" sz="1800" dirty="0" smtClean="0">
                <a:latin typeface="Courier"/>
                <a:cs typeface="Courier"/>
              </a:rPr>
              <a:t> F1</a:t>
            </a:r>
            <a:r>
              <a:rPr lang="en-US" sz="1800" dirty="0">
                <a:latin typeface="Courier"/>
                <a:cs typeface="Courier"/>
              </a:rPr>
              <a:t>=s_R1.fq F2=s_R2.fq </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 O</a:t>
            </a:r>
            <a:r>
              <a:rPr lang="en-US" sz="1800" dirty="0">
                <a:latin typeface="Courier"/>
                <a:cs typeface="Courier"/>
              </a:rPr>
              <a:t>=</a:t>
            </a:r>
            <a:r>
              <a:rPr lang="en-US" sz="1800" dirty="0" err="1">
                <a:solidFill>
                  <a:srgbClr val="FF0000"/>
                </a:solidFill>
                <a:latin typeface="Courier"/>
                <a:cs typeface="Courier"/>
              </a:rPr>
              <a:t>s.bam</a:t>
            </a:r>
            <a:r>
              <a:rPr lang="en-US" sz="1800" dirty="0">
                <a:latin typeface="Courier"/>
                <a:cs typeface="Courier"/>
              </a:rPr>
              <a:t> </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 QUALITY_FORMAT</a:t>
            </a:r>
            <a:r>
              <a:rPr lang="en-US" sz="1800" dirty="0">
                <a:latin typeface="Courier"/>
                <a:cs typeface="Courier"/>
              </a:rPr>
              <a:t>=</a:t>
            </a:r>
            <a:r>
              <a:rPr lang="en-US" sz="1800" dirty="0" smtClean="0">
                <a:latin typeface="Courier"/>
                <a:cs typeface="Courier"/>
              </a:rPr>
              <a:t>Standard \</a:t>
            </a:r>
          </a:p>
          <a:p>
            <a:pPr marL="0" indent="0">
              <a:buNone/>
            </a:pPr>
            <a:r>
              <a:rPr lang="en-US" sz="1800" dirty="0">
                <a:latin typeface="Courier"/>
                <a:cs typeface="Courier"/>
              </a:rPr>
              <a:t> </a:t>
            </a:r>
            <a:r>
              <a:rPr lang="en-US" sz="1800" dirty="0" smtClean="0">
                <a:latin typeface="Courier"/>
                <a:cs typeface="Courier"/>
              </a:rPr>
              <a:t> SAMPLE_NAME</a:t>
            </a:r>
            <a:r>
              <a:rPr lang="en-US" sz="1800" dirty="0">
                <a:latin typeface="Courier"/>
                <a:cs typeface="Courier"/>
              </a:rPr>
              <a:t>=</a:t>
            </a:r>
            <a:r>
              <a:rPr lang="en-US" sz="1800" dirty="0" smtClean="0">
                <a:latin typeface="Courier"/>
                <a:cs typeface="Courier"/>
              </a:rPr>
              <a:t>sample</a:t>
            </a:r>
          </a:p>
          <a:p>
            <a:pPr marL="0" indent="0">
              <a:buNone/>
            </a:pPr>
            <a:endParaRPr lang="en-US" sz="1800" dirty="0"/>
          </a:p>
          <a:p>
            <a:pPr marL="0" indent="0">
              <a:buNone/>
            </a:pPr>
            <a:r>
              <a:rPr lang="en-US" sz="2000" dirty="0" smtClean="0">
                <a:solidFill>
                  <a:srgbClr val="FF0000"/>
                </a:solidFill>
              </a:rPr>
              <a:t>changing </a:t>
            </a:r>
            <a:r>
              <a:rPr lang="en-US" sz="2000" dirty="0" err="1" smtClean="0">
                <a:solidFill>
                  <a:srgbClr val="FF0000"/>
                </a:solidFill>
              </a:rPr>
              <a:t>s.bam</a:t>
            </a:r>
            <a:r>
              <a:rPr lang="en-US" sz="2000" dirty="0" smtClean="0">
                <a:solidFill>
                  <a:srgbClr val="FF0000"/>
                </a:solidFill>
              </a:rPr>
              <a:t> to </a:t>
            </a:r>
            <a:r>
              <a:rPr lang="en-US" sz="2000" dirty="0" err="1" smtClean="0">
                <a:solidFill>
                  <a:srgbClr val="FF0000"/>
                </a:solidFill>
              </a:rPr>
              <a:t>s.sam</a:t>
            </a:r>
            <a:r>
              <a:rPr lang="en-US" sz="2000" dirty="0" smtClean="0">
                <a:solidFill>
                  <a:srgbClr val="FF0000"/>
                </a:solidFill>
              </a:rPr>
              <a:t> generates a SAM output</a:t>
            </a:r>
          </a:p>
        </p:txBody>
      </p:sp>
    </p:spTree>
    <p:extLst>
      <p:ext uri="{BB962C8B-B14F-4D97-AF65-F5344CB8AC3E}">
        <p14:creationId xmlns:p14="http://schemas.microsoft.com/office/powerpoint/2010/main" val="5528011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DiscovarDeNovo</a:t>
            </a:r>
            <a:r>
              <a:rPr lang="en-US" dirty="0" smtClean="0"/>
              <a:t> assembly</a:t>
            </a:r>
            <a:endParaRPr lang="en-US" dirty="0"/>
          </a:p>
        </p:txBody>
      </p:sp>
      <p:sp>
        <p:nvSpPr>
          <p:cNvPr id="3" name="Content Placeholder 2"/>
          <p:cNvSpPr>
            <a:spLocks noGrp="1"/>
          </p:cNvSpPr>
          <p:nvPr>
            <p:ph idx="1"/>
          </p:nvPr>
        </p:nvSpPr>
        <p:spPr>
          <a:xfrm>
            <a:off x="384629" y="1158090"/>
            <a:ext cx="8229600" cy="5282624"/>
          </a:xfrm>
        </p:spPr>
        <p:txBody>
          <a:bodyPr>
            <a:noAutofit/>
          </a:bodyPr>
          <a:lstStyle/>
          <a:p>
            <a:pPr marL="0" indent="0">
              <a:buNone/>
            </a:pPr>
            <a:r>
              <a:rPr lang="en-US" sz="2000" dirty="0">
                <a:latin typeface="Courier"/>
                <a:cs typeface="Courier"/>
              </a:rPr>
              <a:t>#!/bin/bash -l</a:t>
            </a:r>
          </a:p>
          <a:p>
            <a:pPr marL="0" indent="0">
              <a:buNone/>
            </a:pPr>
            <a:r>
              <a:rPr lang="en-US" sz="2000" dirty="0">
                <a:latin typeface="Courier"/>
                <a:cs typeface="Courier"/>
              </a:rPr>
              <a:t>#SBATCH --</a:t>
            </a:r>
            <a:r>
              <a:rPr lang="en-US" sz="2000" dirty="0" err="1">
                <a:latin typeface="Courier"/>
                <a:cs typeface="Courier"/>
              </a:rPr>
              <a:t>mem</a:t>
            </a:r>
            <a:r>
              <a:rPr lang="en-US" sz="2000" dirty="0">
                <a:latin typeface="Courier"/>
                <a:cs typeface="Courier"/>
              </a:rPr>
              <a:t>-per-</a:t>
            </a:r>
            <a:r>
              <a:rPr lang="en-US" sz="2000" dirty="0" err="1">
                <a:latin typeface="Courier"/>
                <a:cs typeface="Courier"/>
              </a:rPr>
              <a:t>cpu</a:t>
            </a:r>
            <a:r>
              <a:rPr lang="en-US" sz="2000" dirty="0" smtClean="0">
                <a:latin typeface="Courier"/>
                <a:cs typeface="Courier"/>
              </a:rPr>
              <a:t>=</a:t>
            </a:r>
            <a:r>
              <a:rPr lang="en-US" sz="2000" dirty="0">
                <a:latin typeface="Courier"/>
                <a:cs typeface="Courier"/>
              </a:rPr>
              <a:t>4</a:t>
            </a:r>
            <a:r>
              <a:rPr lang="en-US" sz="2000" dirty="0" smtClean="0">
                <a:latin typeface="Courier"/>
                <a:cs typeface="Courier"/>
              </a:rPr>
              <a:t>G</a:t>
            </a:r>
            <a:endParaRPr lang="en-US" sz="2000" dirty="0">
              <a:latin typeface="Courier"/>
              <a:cs typeface="Courier"/>
            </a:endParaRPr>
          </a:p>
          <a:p>
            <a:pPr marL="0" indent="0">
              <a:buNone/>
            </a:pPr>
            <a:r>
              <a:rPr lang="en-US" sz="2000" dirty="0">
                <a:latin typeface="Courier"/>
                <a:cs typeface="Courier"/>
              </a:rPr>
              <a:t>#SBATCH </a:t>
            </a:r>
            <a:r>
              <a:rPr lang="en-US" sz="2000" dirty="0" smtClean="0">
                <a:latin typeface="Courier"/>
                <a:cs typeface="Courier"/>
              </a:rPr>
              <a:t>--time=0-23:00:00</a:t>
            </a:r>
            <a:endParaRPr lang="en-US" sz="2000" dirty="0">
              <a:latin typeface="Courier"/>
              <a:cs typeface="Courier"/>
            </a:endParaRPr>
          </a:p>
          <a:p>
            <a:pPr marL="0" indent="0">
              <a:buNone/>
            </a:pPr>
            <a:r>
              <a:rPr lang="en-US" sz="2000" dirty="0">
                <a:latin typeface="Courier"/>
                <a:cs typeface="Courier"/>
              </a:rPr>
              <a:t>#SBATCH --nodes=1</a:t>
            </a:r>
          </a:p>
          <a:p>
            <a:pPr marL="0" indent="0">
              <a:buNone/>
            </a:pPr>
            <a:r>
              <a:rPr lang="en-US" sz="2000" dirty="0">
                <a:latin typeface="Courier"/>
                <a:cs typeface="Courier"/>
              </a:rPr>
              <a:t>#SBATCH --</a:t>
            </a:r>
            <a:r>
              <a:rPr lang="en-US" sz="2000" dirty="0" err="1">
                <a:latin typeface="Courier"/>
                <a:cs typeface="Courier"/>
              </a:rPr>
              <a:t>ntasks</a:t>
            </a:r>
            <a:r>
              <a:rPr lang="en-US" sz="2000" dirty="0">
                <a:latin typeface="Courier"/>
                <a:cs typeface="Courier"/>
              </a:rPr>
              <a:t>-per-node</a:t>
            </a:r>
            <a:r>
              <a:rPr lang="en-US" sz="2000" dirty="0" smtClean="0">
                <a:latin typeface="Courier"/>
                <a:cs typeface="Courier"/>
              </a:rPr>
              <a:t>=</a:t>
            </a:r>
            <a:r>
              <a:rPr lang="en-US" sz="2000" dirty="0">
                <a:latin typeface="Courier"/>
                <a:cs typeface="Courier"/>
              </a:rPr>
              <a:t>4</a:t>
            </a:r>
          </a:p>
          <a:p>
            <a:pPr marL="0" indent="0">
              <a:buNone/>
            </a:pPr>
            <a:r>
              <a:rPr lang="en-US" sz="2000" dirty="0" smtClean="0">
                <a:latin typeface="Courier"/>
                <a:cs typeface="Courier"/>
              </a:rPr>
              <a:t>#</a:t>
            </a:r>
            <a:r>
              <a:rPr lang="en-US" sz="2000" dirty="0">
                <a:latin typeface="Courier"/>
                <a:cs typeface="Courier"/>
              </a:rPr>
              <a:t>########</a:t>
            </a:r>
          </a:p>
          <a:p>
            <a:pPr marL="0" indent="0">
              <a:buNone/>
            </a:pPr>
            <a:r>
              <a:rPr lang="en-US" sz="2000" dirty="0" err="1">
                <a:latin typeface="Courier"/>
                <a:cs typeface="Courier"/>
              </a:rPr>
              <a:t>readsBAM</a:t>
            </a:r>
            <a:r>
              <a:rPr lang="en-US" sz="2000" dirty="0">
                <a:latin typeface="Courier"/>
                <a:cs typeface="Courier"/>
              </a:rPr>
              <a:t>=/homes/liu3zhen/teaching/BA19/Lab10_asm/data/</a:t>
            </a:r>
            <a:r>
              <a:rPr lang="en-US" sz="2000" dirty="0" err="1" smtClean="0">
                <a:latin typeface="Courier"/>
                <a:cs typeface="Courier"/>
              </a:rPr>
              <a:t>reads.bam</a:t>
            </a:r>
            <a:endParaRPr lang="en-US" sz="2000" dirty="0" smtClean="0">
              <a:latin typeface="Courier"/>
              <a:cs typeface="Courier"/>
            </a:endParaRPr>
          </a:p>
          <a:p>
            <a:pPr marL="0" indent="0">
              <a:buNone/>
            </a:pPr>
            <a:r>
              <a:rPr lang="en-US" sz="2000" dirty="0" err="1" smtClean="0">
                <a:latin typeface="Courier"/>
                <a:cs typeface="Courier"/>
              </a:rPr>
              <a:t>outDIR</a:t>
            </a:r>
            <a:r>
              <a:rPr lang="en-US" sz="2000" dirty="0">
                <a:latin typeface="Courier"/>
                <a:cs typeface="Courier"/>
              </a:rPr>
              <a:t>=./</a:t>
            </a:r>
            <a:r>
              <a:rPr lang="en-US" sz="2000" dirty="0" err="1">
                <a:latin typeface="Courier"/>
                <a:cs typeface="Courier"/>
              </a:rPr>
              <a:t>asmout</a:t>
            </a:r>
            <a:endParaRPr lang="en-US" sz="2000" dirty="0">
              <a:latin typeface="Courier"/>
              <a:cs typeface="Courier"/>
            </a:endParaRPr>
          </a:p>
          <a:p>
            <a:pPr marL="0" indent="0">
              <a:buNone/>
            </a:pPr>
            <a:r>
              <a:rPr lang="en-US" sz="2000" dirty="0" smtClean="0">
                <a:latin typeface="Courier"/>
                <a:cs typeface="Courier"/>
              </a:rPr>
              <a:t>/</a:t>
            </a:r>
            <a:r>
              <a:rPr lang="en-US" sz="2000" dirty="0">
                <a:latin typeface="Courier"/>
                <a:cs typeface="Courier"/>
              </a:rPr>
              <a:t>homes/liu3zhen/local/bin/</a:t>
            </a:r>
            <a:r>
              <a:rPr lang="en-US" sz="2000" dirty="0" err="1">
                <a:latin typeface="Courier"/>
                <a:cs typeface="Courier"/>
              </a:rPr>
              <a:t>DiscovarDeNovo</a:t>
            </a:r>
            <a:r>
              <a:rPr lang="en-US" sz="2000" dirty="0">
                <a:latin typeface="Courier"/>
                <a:cs typeface="Courier"/>
              </a:rPr>
              <a:t> \</a:t>
            </a:r>
          </a:p>
          <a:p>
            <a:pPr marL="0" indent="0">
              <a:buNone/>
            </a:pPr>
            <a:r>
              <a:rPr lang="en-US" sz="2000" dirty="0">
                <a:latin typeface="Courier"/>
                <a:cs typeface="Courier"/>
              </a:rPr>
              <a:t>	READS=$</a:t>
            </a:r>
            <a:r>
              <a:rPr lang="en-US" sz="2000" dirty="0" err="1">
                <a:latin typeface="Courier"/>
                <a:cs typeface="Courier"/>
              </a:rPr>
              <a:t>readsBAM</a:t>
            </a:r>
            <a:r>
              <a:rPr lang="en-US" sz="2000" dirty="0">
                <a:latin typeface="Courier"/>
                <a:cs typeface="Courier"/>
              </a:rPr>
              <a:t> \</a:t>
            </a:r>
          </a:p>
          <a:p>
            <a:pPr marL="0" indent="0">
              <a:buNone/>
            </a:pPr>
            <a:r>
              <a:rPr lang="en-US" sz="2000" dirty="0">
                <a:latin typeface="Courier"/>
                <a:cs typeface="Courier"/>
              </a:rPr>
              <a:t>	OUT_DIR=$</a:t>
            </a:r>
            <a:r>
              <a:rPr lang="en-US" sz="2000" dirty="0" err="1">
                <a:latin typeface="Courier"/>
                <a:cs typeface="Courier"/>
              </a:rPr>
              <a:t>outDIR</a:t>
            </a:r>
            <a:r>
              <a:rPr lang="en-US" sz="2000" dirty="0">
                <a:latin typeface="Courier"/>
                <a:cs typeface="Courier"/>
              </a:rPr>
              <a:t> \</a:t>
            </a:r>
          </a:p>
          <a:p>
            <a:pPr marL="0" indent="0">
              <a:buNone/>
            </a:pPr>
            <a:r>
              <a:rPr lang="en-US" sz="2000" dirty="0">
                <a:latin typeface="Courier"/>
                <a:cs typeface="Courier"/>
              </a:rPr>
              <a:t>	NUM_THREADS</a:t>
            </a:r>
            <a:r>
              <a:rPr lang="en-US" sz="2000" dirty="0" smtClean="0">
                <a:latin typeface="Courier"/>
                <a:cs typeface="Courier"/>
              </a:rPr>
              <a:t>=4 \</a:t>
            </a:r>
            <a:endParaRPr lang="en-US" sz="2000" dirty="0">
              <a:latin typeface="Courier"/>
              <a:cs typeface="Courier"/>
            </a:endParaRPr>
          </a:p>
          <a:p>
            <a:pPr marL="0" indent="0">
              <a:buNone/>
            </a:pPr>
            <a:r>
              <a:rPr lang="en-US" sz="2000" dirty="0">
                <a:latin typeface="Courier"/>
                <a:cs typeface="Courier"/>
              </a:rPr>
              <a:t>	MAX_MEM_GB</a:t>
            </a:r>
            <a:r>
              <a:rPr lang="en-US" sz="2000" dirty="0" smtClean="0">
                <a:latin typeface="Courier"/>
                <a:cs typeface="Courier"/>
              </a:rPr>
              <a:t>=16</a:t>
            </a:r>
            <a:endParaRPr lang="en-US" sz="2000" dirty="0">
              <a:latin typeface="Courier"/>
              <a:cs typeface="Courier"/>
            </a:endParaRPr>
          </a:p>
        </p:txBody>
      </p:sp>
    </p:spTree>
    <p:extLst>
      <p:ext uri="{BB962C8B-B14F-4D97-AF65-F5344CB8AC3E}">
        <p14:creationId xmlns:p14="http://schemas.microsoft.com/office/powerpoint/2010/main" val="3610473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Discovar</a:t>
            </a:r>
            <a:r>
              <a:rPr lang="en-US" dirty="0" smtClean="0"/>
              <a:t> output</a:t>
            </a:r>
            <a:endParaRPr lang="en-US" dirty="0"/>
          </a:p>
        </p:txBody>
      </p:sp>
      <p:sp>
        <p:nvSpPr>
          <p:cNvPr id="3" name="Content Placeholder 2"/>
          <p:cNvSpPr>
            <a:spLocks noGrp="1"/>
          </p:cNvSpPr>
          <p:nvPr>
            <p:ph idx="1"/>
          </p:nvPr>
        </p:nvSpPr>
        <p:spPr>
          <a:xfrm>
            <a:off x="457200" y="3444708"/>
            <a:ext cx="8229600" cy="1934814"/>
          </a:xfrm>
        </p:spPr>
        <p:txBody>
          <a:bodyPr/>
          <a:lstStyle/>
          <a:p>
            <a:pPr marL="0" indent="0">
              <a:buNone/>
            </a:pPr>
            <a:r>
              <a:rPr lang="en-US" b="1" dirty="0" err="1">
                <a:solidFill>
                  <a:srgbClr val="17375E"/>
                </a:solidFill>
              </a:rPr>
              <a:t>a.fasta</a:t>
            </a:r>
            <a:r>
              <a:rPr lang="en-US" dirty="0"/>
              <a:t> = </a:t>
            </a:r>
            <a:r>
              <a:rPr lang="en-US" dirty="0" err="1"/>
              <a:t>fasta</a:t>
            </a:r>
            <a:r>
              <a:rPr lang="en-US" dirty="0"/>
              <a:t> file of </a:t>
            </a:r>
            <a:r>
              <a:rPr lang="en-US" dirty="0" smtClean="0"/>
              <a:t>edges</a:t>
            </a:r>
          </a:p>
          <a:p>
            <a:pPr marL="0" indent="0">
              <a:buNone/>
            </a:pPr>
            <a:endParaRPr lang="en-US" dirty="0"/>
          </a:p>
          <a:p>
            <a:pPr marL="0" indent="0">
              <a:buNone/>
            </a:pPr>
            <a:r>
              <a:rPr lang="en-US" b="1" dirty="0" err="1" smtClean="0">
                <a:solidFill>
                  <a:srgbClr val="17375E"/>
                </a:solidFill>
              </a:rPr>
              <a:t>a.lines.fasta</a:t>
            </a:r>
            <a:r>
              <a:rPr lang="en-US" dirty="0" smtClean="0"/>
              <a:t> </a:t>
            </a:r>
            <a:r>
              <a:rPr lang="en-US" dirty="0"/>
              <a:t>= standard scaffold </a:t>
            </a:r>
            <a:r>
              <a:rPr lang="en-US" dirty="0" err="1"/>
              <a:t>fasta</a:t>
            </a:r>
            <a:r>
              <a:rPr lang="en-US" dirty="0"/>
              <a:t> file, obtained by taking the highest coverage path through each cell; LOSES </a:t>
            </a:r>
            <a:r>
              <a:rPr lang="en-US" dirty="0" smtClean="0"/>
              <a:t>INFORMATION</a:t>
            </a:r>
            <a:endParaRPr lang="en-US" dirty="0"/>
          </a:p>
        </p:txBody>
      </p:sp>
      <p:pic>
        <p:nvPicPr>
          <p:cNvPr id="4" name="Picture 3"/>
          <p:cNvPicPr>
            <a:picLocks noChangeAspect="1"/>
          </p:cNvPicPr>
          <p:nvPr/>
        </p:nvPicPr>
        <p:blipFill>
          <a:blip r:embed="rId2"/>
          <a:stretch>
            <a:fillRect/>
          </a:stretch>
        </p:blipFill>
        <p:spPr>
          <a:xfrm>
            <a:off x="190500" y="1930400"/>
            <a:ext cx="8750300" cy="596900"/>
          </a:xfrm>
          <a:prstGeom prst="rect">
            <a:avLst/>
          </a:prstGeom>
        </p:spPr>
      </p:pic>
      <p:sp>
        <p:nvSpPr>
          <p:cNvPr id="5" name="Rectangle 4"/>
          <p:cNvSpPr/>
          <p:nvPr/>
        </p:nvSpPr>
        <p:spPr>
          <a:xfrm>
            <a:off x="457200" y="5941797"/>
            <a:ext cx="7161593" cy="369332"/>
          </a:xfrm>
          <a:prstGeom prst="rect">
            <a:avLst/>
          </a:prstGeom>
        </p:spPr>
        <p:txBody>
          <a:bodyPr wrap="square">
            <a:spAutoFit/>
          </a:bodyPr>
          <a:lstStyle/>
          <a:p>
            <a:r>
              <a:rPr lang="en-US" dirty="0"/>
              <a:t>http://</a:t>
            </a:r>
            <a:r>
              <a:rPr lang="en-US" dirty="0" err="1"/>
              <a:t>www.broadinstitute.org</a:t>
            </a:r>
            <a:r>
              <a:rPr lang="en-US" dirty="0"/>
              <a:t>/software/</a:t>
            </a:r>
            <a:r>
              <a:rPr lang="en-US" dirty="0" err="1"/>
              <a:t>discovar</a:t>
            </a:r>
            <a:r>
              <a:rPr lang="en-US" dirty="0"/>
              <a:t>/blog/?</a:t>
            </a:r>
            <a:r>
              <a:rPr lang="en-US" dirty="0" err="1"/>
              <a:t>page_id</a:t>
            </a:r>
            <a:r>
              <a:rPr lang="en-US" dirty="0"/>
              <a:t>=517</a:t>
            </a:r>
          </a:p>
        </p:txBody>
      </p:sp>
      <p:sp>
        <p:nvSpPr>
          <p:cNvPr id="6" name="TextBox 5"/>
          <p:cNvSpPr txBox="1"/>
          <p:nvPr/>
        </p:nvSpPr>
        <p:spPr>
          <a:xfrm>
            <a:off x="447315" y="2939285"/>
            <a:ext cx="4275529" cy="400110"/>
          </a:xfrm>
          <a:prstGeom prst="rect">
            <a:avLst/>
          </a:prstGeom>
          <a:noFill/>
        </p:spPr>
        <p:txBody>
          <a:bodyPr wrap="none" rtlCol="0">
            <a:spAutoFit/>
          </a:bodyPr>
          <a:lstStyle/>
          <a:p>
            <a:r>
              <a:rPr lang="en-US" dirty="0" smtClean="0"/>
              <a:t>In the folder of </a:t>
            </a:r>
            <a:r>
              <a:rPr lang="en-US" sz="2000" b="1" dirty="0" smtClean="0">
                <a:solidFill>
                  <a:schemeClr val="tx2">
                    <a:lumMod val="75000"/>
                  </a:schemeClr>
                </a:solidFill>
              </a:rPr>
              <a:t>YOURPATH/</a:t>
            </a:r>
            <a:r>
              <a:rPr lang="en-US" sz="2000" b="1" dirty="0" err="1" smtClean="0">
                <a:solidFill>
                  <a:schemeClr val="tx2">
                    <a:lumMod val="75000"/>
                  </a:schemeClr>
                </a:solidFill>
              </a:rPr>
              <a:t>asm</a:t>
            </a:r>
            <a:r>
              <a:rPr lang="en-US" sz="2000" b="1" dirty="0" smtClean="0">
                <a:solidFill>
                  <a:schemeClr val="tx2">
                    <a:lumMod val="75000"/>
                  </a:schemeClr>
                </a:solidFill>
              </a:rPr>
              <a:t>/</a:t>
            </a:r>
            <a:r>
              <a:rPr lang="en-US" sz="2000" b="1" dirty="0" err="1" smtClean="0">
                <a:solidFill>
                  <a:schemeClr val="tx2">
                    <a:lumMod val="75000"/>
                  </a:schemeClr>
                </a:solidFill>
              </a:rPr>
              <a:t>a.final</a:t>
            </a:r>
            <a:r>
              <a:rPr lang="en-US" sz="2000" b="1" dirty="0" smtClean="0">
                <a:solidFill>
                  <a:schemeClr val="tx2">
                    <a:lumMod val="75000"/>
                  </a:schemeClr>
                </a:solidFill>
              </a:rPr>
              <a:t>/</a:t>
            </a:r>
            <a:endParaRPr lang="en-US" sz="2000" b="1" dirty="0">
              <a:solidFill>
                <a:schemeClr val="tx2">
                  <a:lumMod val="75000"/>
                </a:schemeClr>
              </a:solidFill>
            </a:endParaRPr>
          </a:p>
        </p:txBody>
      </p:sp>
    </p:spTree>
    <p:extLst>
      <p:ext uri="{BB962C8B-B14F-4D97-AF65-F5344CB8AC3E}">
        <p14:creationId xmlns:p14="http://schemas.microsoft.com/office/powerpoint/2010/main" val="3325437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Lab</a:t>
            </a:r>
            <a:endParaRPr lang="en-US" dirty="0"/>
          </a:p>
        </p:txBody>
      </p:sp>
      <p:sp>
        <p:nvSpPr>
          <p:cNvPr id="3" name="Content Placeholder 2"/>
          <p:cNvSpPr>
            <a:spLocks noGrp="1"/>
          </p:cNvSpPr>
          <p:nvPr>
            <p:ph idx="1"/>
          </p:nvPr>
        </p:nvSpPr>
        <p:spPr>
          <a:xfrm>
            <a:off x="1360720" y="1542730"/>
            <a:ext cx="6555161" cy="3297166"/>
          </a:xfrm>
        </p:spPr>
        <p:txBody>
          <a:bodyPr/>
          <a:lstStyle/>
          <a:p>
            <a:r>
              <a:rPr lang="en-US" dirty="0" smtClean="0"/>
              <a:t>Genome assemblies using two assemblers:</a:t>
            </a:r>
          </a:p>
          <a:p>
            <a:pPr marL="857250" indent="-400050">
              <a:buFont typeface="+mj-lt"/>
              <a:buAutoNum type="arabicPeriod"/>
            </a:pPr>
            <a:r>
              <a:rPr lang="en-US" dirty="0" smtClean="0"/>
              <a:t>SOAPdenovo2</a:t>
            </a:r>
          </a:p>
          <a:p>
            <a:pPr marL="857250" indent="-400050">
              <a:buFont typeface="+mj-lt"/>
              <a:buAutoNum type="arabicPeriod"/>
            </a:pPr>
            <a:r>
              <a:rPr lang="en-US" dirty="0" smtClean="0"/>
              <a:t>DISCOVAR de novo</a:t>
            </a:r>
          </a:p>
          <a:p>
            <a:pPr marL="0" indent="0">
              <a:buNone/>
            </a:pPr>
            <a:endParaRPr lang="en-US" dirty="0" smtClean="0"/>
          </a:p>
        </p:txBody>
      </p:sp>
    </p:spTree>
    <p:extLst>
      <p:ext uri="{BB962C8B-B14F-4D97-AF65-F5344CB8AC3E}">
        <p14:creationId xmlns:p14="http://schemas.microsoft.com/office/powerpoint/2010/main" val="6806367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Directories</a:t>
            </a:r>
            <a:endParaRPr lang="en-US" dirty="0"/>
          </a:p>
        </p:txBody>
      </p:sp>
      <p:sp>
        <p:nvSpPr>
          <p:cNvPr id="3" name="Content Placeholder 2"/>
          <p:cNvSpPr>
            <a:spLocks noGrp="1"/>
          </p:cNvSpPr>
          <p:nvPr>
            <p:ph idx="1"/>
          </p:nvPr>
        </p:nvSpPr>
        <p:spPr>
          <a:xfrm>
            <a:off x="1683456" y="1603865"/>
            <a:ext cx="6155823" cy="3783260"/>
          </a:xfrm>
        </p:spPr>
        <p:txBody>
          <a:bodyPr/>
          <a:lstStyle/>
          <a:p>
            <a:pPr marL="0" indent="0">
              <a:lnSpc>
                <a:spcPct val="120000"/>
              </a:lnSpc>
              <a:buNone/>
            </a:pPr>
            <a:r>
              <a:rPr lang="fr-FR" dirty="0"/>
              <a:t># </a:t>
            </a:r>
            <a:r>
              <a:rPr lang="fr-FR" dirty="0" err="1"/>
              <a:t>create</a:t>
            </a:r>
            <a:r>
              <a:rPr lang="fr-FR" dirty="0"/>
              <a:t> </a:t>
            </a:r>
            <a:r>
              <a:rPr lang="fr-FR" dirty="0" smtClean="0"/>
              <a:t>new directories </a:t>
            </a:r>
            <a:r>
              <a:rPr lang="fr-FR" dirty="0"/>
              <a:t>for </a:t>
            </a:r>
            <a:r>
              <a:rPr lang="fr-FR" dirty="0" err="1"/>
              <a:t>today's</a:t>
            </a:r>
            <a:r>
              <a:rPr lang="fr-FR" dirty="0"/>
              <a:t> practice</a:t>
            </a:r>
          </a:p>
          <a:p>
            <a:pPr marL="0" indent="0">
              <a:lnSpc>
                <a:spcPct val="120000"/>
              </a:lnSpc>
              <a:buNone/>
            </a:pPr>
            <a:endParaRPr lang="fr-FR" sz="2000" dirty="0" smtClean="0">
              <a:latin typeface="Courier"/>
              <a:cs typeface="Courier"/>
            </a:endParaRPr>
          </a:p>
          <a:p>
            <a:pPr marL="0" indent="0">
              <a:lnSpc>
                <a:spcPct val="120000"/>
              </a:lnSpc>
              <a:buNone/>
            </a:pPr>
            <a:r>
              <a:rPr lang="fr-FR" sz="3600" dirty="0" smtClean="0">
                <a:latin typeface="Courier"/>
                <a:cs typeface="Courier"/>
              </a:rPr>
              <a:t>Lab10_asm</a:t>
            </a:r>
            <a:r>
              <a:rPr lang="fr-FR" sz="3600" dirty="0">
                <a:latin typeface="Courier"/>
                <a:cs typeface="Courier"/>
              </a:rPr>
              <a:t>/</a:t>
            </a:r>
          </a:p>
          <a:p>
            <a:pPr marL="0" indent="0">
              <a:lnSpc>
                <a:spcPct val="120000"/>
              </a:lnSpc>
              <a:buNone/>
            </a:pPr>
            <a:r>
              <a:rPr lang="fr-FR" sz="3600" dirty="0">
                <a:latin typeface="Courier"/>
                <a:cs typeface="Courier"/>
              </a:rPr>
              <a:t>├── </a:t>
            </a:r>
            <a:r>
              <a:rPr lang="fr-FR" sz="3600" dirty="0" err="1">
                <a:latin typeface="Courier"/>
                <a:cs typeface="Courier"/>
              </a:rPr>
              <a:t>discovar</a:t>
            </a:r>
            <a:endParaRPr lang="fr-FR" sz="3600" dirty="0">
              <a:latin typeface="Courier"/>
              <a:cs typeface="Courier"/>
            </a:endParaRPr>
          </a:p>
          <a:p>
            <a:pPr marL="0" indent="0">
              <a:lnSpc>
                <a:spcPct val="120000"/>
              </a:lnSpc>
              <a:buNone/>
            </a:pPr>
            <a:r>
              <a:rPr lang="fr-FR" sz="3600" dirty="0" smtClean="0">
                <a:latin typeface="Courier"/>
                <a:cs typeface="Courier"/>
              </a:rPr>
              <a:t>└</a:t>
            </a:r>
            <a:r>
              <a:rPr lang="fr-FR" sz="3600" dirty="0">
                <a:latin typeface="Courier"/>
                <a:cs typeface="Courier"/>
              </a:rPr>
              <a:t>── </a:t>
            </a:r>
            <a:r>
              <a:rPr lang="fr-FR" sz="3600" dirty="0" err="1">
                <a:latin typeface="Courier"/>
                <a:cs typeface="Courier"/>
              </a:rPr>
              <a:t>soapdn</a:t>
            </a:r>
            <a:endParaRPr lang="fr-FR" sz="3600" dirty="0">
              <a:latin typeface="Courier"/>
              <a:cs typeface="Courier"/>
            </a:endParaRPr>
          </a:p>
          <a:p>
            <a:pPr marL="0" indent="0">
              <a:buNone/>
            </a:pPr>
            <a:endParaRPr lang="en-US" dirty="0"/>
          </a:p>
        </p:txBody>
      </p:sp>
    </p:spTree>
    <p:extLst>
      <p:ext uri="{BB962C8B-B14F-4D97-AF65-F5344CB8AC3E}">
        <p14:creationId xmlns:p14="http://schemas.microsoft.com/office/powerpoint/2010/main" val="41453256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smtClean="0"/>
              <a:t>reference genome and sequencing data</a:t>
            </a:r>
            <a:endParaRPr lang="en-US" dirty="0"/>
          </a:p>
        </p:txBody>
      </p:sp>
      <p:sp>
        <p:nvSpPr>
          <p:cNvPr id="3" name="Content Placeholder 2"/>
          <p:cNvSpPr>
            <a:spLocks noGrp="1"/>
          </p:cNvSpPr>
          <p:nvPr>
            <p:ph idx="1"/>
          </p:nvPr>
        </p:nvSpPr>
        <p:spPr>
          <a:xfrm>
            <a:off x="186662" y="1708728"/>
            <a:ext cx="8830338" cy="3488608"/>
          </a:xfrm>
        </p:spPr>
        <p:txBody>
          <a:bodyPr>
            <a:normAutofit/>
          </a:bodyPr>
          <a:lstStyle/>
          <a:p>
            <a:pPr>
              <a:lnSpc>
                <a:spcPct val="120000"/>
              </a:lnSpc>
            </a:pPr>
            <a:r>
              <a:rPr lang="en-US" dirty="0" err="1" smtClean="0"/>
              <a:t>E.coli</a:t>
            </a:r>
            <a:r>
              <a:rPr lang="en-US" dirty="0" smtClean="0"/>
              <a:t> K-12 </a:t>
            </a:r>
            <a:r>
              <a:rPr lang="fr-FR" dirty="0" smtClean="0"/>
              <a:t>MG1655 </a:t>
            </a:r>
            <a:r>
              <a:rPr lang="fr-FR" dirty="0" err="1" smtClean="0"/>
              <a:t>reference</a:t>
            </a:r>
            <a:r>
              <a:rPr lang="fr-FR" dirty="0" smtClean="0"/>
              <a:t> </a:t>
            </a:r>
            <a:r>
              <a:rPr lang="fr-FR" dirty="0" err="1" smtClean="0"/>
              <a:t>genome</a:t>
            </a:r>
            <a:r>
              <a:rPr lang="fr-FR" dirty="0" smtClean="0"/>
              <a:t> </a:t>
            </a:r>
            <a:r>
              <a:rPr lang="fr-FR" dirty="0" err="1" smtClean="0"/>
              <a:t>sequence</a:t>
            </a:r>
            <a:endParaRPr lang="fr-FR" dirty="0" smtClean="0"/>
          </a:p>
          <a:p>
            <a:pPr marL="0" indent="0">
              <a:lnSpc>
                <a:spcPct val="120000"/>
              </a:lnSpc>
              <a:buNone/>
            </a:pPr>
            <a:endParaRPr lang="en-US" sz="1800" dirty="0" smtClean="0">
              <a:latin typeface="Courier"/>
              <a:cs typeface="Courier"/>
            </a:endParaRPr>
          </a:p>
          <a:p>
            <a:pPr>
              <a:lnSpc>
                <a:spcPct val="120000"/>
              </a:lnSpc>
            </a:pPr>
            <a:r>
              <a:rPr lang="en-US" dirty="0" err="1" smtClean="0">
                <a:solidFill>
                  <a:prstClr val="black"/>
                </a:solidFill>
              </a:rPr>
              <a:t>Illumina</a:t>
            </a:r>
            <a:r>
              <a:rPr lang="en-US" dirty="0" smtClean="0">
                <a:solidFill>
                  <a:prstClr val="black"/>
                </a:solidFill>
              </a:rPr>
              <a:t> data</a:t>
            </a:r>
            <a:r>
              <a:rPr lang="en-US" sz="1800" dirty="0" smtClean="0">
                <a:latin typeface="Courier"/>
                <a:cs typeface="Courier"/>
              </a:rPr>
              <a:t>: </a:t>
            </a:r>
            <a:r>
              <a:rPr lang="en-US" sz="1800" dirty="0">
                <a:latin typeface="Courier"/>
                <a:cs typeface="Courier"/>
              </a:rPr>
              <a:t>/homes/liu3zhen/teaching/BA19/Lab10_asm/data</a:t>
            </a:r>
            <a:endParaRPr lang="en-US" sz="1400" dirty="0" smtClean="0">
              <a:latin typeface="Courier"/>
              <a:cs typeface="Courier"/>
            </a:endParaRPr>
          </a:p>
          <a:p>
            <a:pPr>
              <a:lnSpc>
                <a:spcPct val="120000"/>
              </a:lnSpc>
            </a:pPr>
            <a:r>
              <a:rPr lang="en-US" sz="1800" dirty="0" smtClean="0">
                <a:latin typeface="Courier"/>
                <a:cs typeface="Courier"/>
              </a:rPr>
              <a:t>export </a:t>
            </a:r>
            <a:r>
              <a:rPr lang="en-US" sz="1800" dirty="0" err="1" smtClean="0">
                <a:latin typeface="Courier"/>
                <a:cs typeface="Courier"/>
              </a:rPr>
              <a:t>datapath</a:t>
            </a:r>
            <a:r>
              <a:rPr lang="en-US" sz="1800" dirty="0" smtClean="0">
                <a:latin typeface="Courier"/>
                <a:cs typeface="Courier"/>
              </a:rPr>
              <a:t>=</a:t>
            </a:r>
            <a:r>
              <a:rPr lang="en-US" sz="1400" dirty="0">
                <a:latin typeface="Courier"/>
                <a:cs typeface="Courier"/>
              </a:rPr>
              <a:t>/homes/liu3zhen/teaching/BA19/Lab10_asm/data</a:t>
            </a:r>
          </a:p>
          <a:p>
            <a:pPr>
              <a:buFont typeface="+mj-lt"/>
              <a:buAutoNum type="arabicPeriod"/>
            </a:pPr>
            <a:r>
              <a:rPr lang="en-US" sz="1800" dirty="0" smtClean="0"/>
              <a:t>DH10B_1.5M_R1</a:t>
            </a:r>
            <a:r>
              <a:rPr lang="en-US" sz="1800" dirty="0"/>
              <a:t>.fastq</a:t>
            </a:r>
          </a:p>
          <a:p>
            <a:pPr>
              <a:buFont typeface="+mj-lt"/>
              <a:buAutoNum type="arabicPeriod"/>
            </a:pPr>
            <a:r>
              <a:rPr lang="en-US" sz="1800" dirty="0" smtClean="0"/>
              <a:t>DH10B_1.5M_R2</a:t>
            </a:r>
            <a:r>
              <a:rPr lang="en-US" sz="1800" dirty="0"/>
              <a:t>.fastq</a:t>
            </a:r>
          </a:p>
          <a:p>
            <a:pPr>
              <a:buFont typeface="+mj-lt"/>
              <a:buAutoNum type="arabicPeriod"/>
            </a:pPr>
            <a:r>
              <a:rPr lang="en-US" sz="1800" dirty="0"/>
              <a:t>MG1655_1.5M_R1.fastq</a:t>
            </a:r>
          </a:p>
          <a:p>
            <a:pPr>
              <a:buFont typeface="+mj-lt"/>
              <a:buAutoNum type="arabicPeriod"/>
            </a:pPr>
            <a:r>
              <a:rPr lang="en-US" sz="1800" dirty="0"/>
              <a:t>MG1655_1.5M_R2.fastq</a:t>
            </a:r>
            <a:endParaRPr lang="en-US" sz="1800" dirty="0">
              <a:latin typeface="Courier"/>
              <a:cs typeface="Courier"/>
            </a:endParaRPr>
          </a:p>
        </p:txBody>
      </p:sp>
    </p:spTree>
    <p:extLst>
      <p:ext uri="{BB962C8B-B14F-4D97-AF65-F5344CB8AC3E}">
        <p14:creationId xmlns:p14="http://schemas.microsoft.com/office/powerpoint/2010/main" val="20007647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229600" cy="649974"/>
          </a:xfrm>
        </p:spPr>
        <p:txBody>
          <a:bodyPr/>
          <a:lstStyle/>
          <a:p>
            <a:r>
              <a:rPr lang="en-US" dirty="0" smtClean="0"/>
              <a:t>SOAPdenovo</a:t>
            </a:r>
            <a:r>
              <a:rPr lang="en-US" dirty="0"/>
              <a:t>2</a:t>
            </a:r>
          </a:p>
        </p:txBody>
      </p:sp>
      <p:sp>
        <p:nvSpPr>
          <p:cNvPr id="4" name="TextBox 3"/>
          <p:cNvSpPr txBox="1"/>
          <p:nvPr/>
        </p:nvSpPr>
        <p:spPr>
          <a:xfrm>
            <a:off x="286017" y="1133215"/>
            <a:ext cx="8717833" cy="4893647"/>
          </a:xfrm>
          <a:prstGeom prst="rect">
            <a:avLst/>
          </a:prstGeom>
          <a:noFill/>
        </p:spPr>
        <p:txBody>
          <a:bodyPr wrap="square" rtlCol="0">
            <a:spAutoFit/>
          </a:bodyPr>
          <a:lstStyle/>
          <a:p>
            <a:pPr marL="342900" indent="-342900">
              <a:buFont typeface="+mj-lt"/>
              <a:buAutoNum type="arabicPeriod"/>
            </a:pPr>
            <a:r>
              <a:rPr lang="en-US" sz="2400" dirty="0" smtClean="0"/>
              <a:t>De </a:t>
            </a:r>
            <a:r>
              <a:rPr lang="en-US" sz="2400" dirty="0" err="1" smtClean="0"/>
              <a:t>Bruijn</a:t>
            </a:r>
            <a:r>
              <a:rPr lang="en-US" sz="2400" dirty="0" smtClean="0"/>
              <a:t> graph assembler</a:t>
            </a:r>
          </a:p>
          <a:p>
            <a:pPr marL="342900" indent="-342900">
              <a:buFont typeface="+mj-lt"/>
              <a:buAutoNum type="arabicPeriod"/>
            </a:pPr>
            <a:endParaRPr lang="en-US" sz="2400" dirty="0" smtClean="0"/>
          </a:p>
          <a:p>
            <a:pPr marL="342900" indent="-342900">
              <a:buFont typeface="+mj-lt"/>
              <a:buAutoNum type="arabicPeriod"/>
            </a:pPr>
            <a:r>
              <a:rPr lang="en-US" sz="2400" b="1" dirty="0" err="1">
                <a:solidFill>
                  <a:srgbClr val="17375E"/>
                </a:solidFill>
              </a:rPr>
              <a:t>SOAPdenovo</a:t>
            </a:r>
            <a:r>
              <a:rPr lang="en-US" sz="2400" dirty="0"/>
              <a:t> is a novel short-read </a:t>
            </a:r>
            <a:r>
              <a:rPr lang="en-US" sz="2400" dirty="0" smtClean="0"/>
              <a:t>assembler </a:t>
            </a:r>
            <a:r>
              <a:rPr lang="en-US" sz="2400" dirty="0"/>
              <a:t>that can build a </a:t>
            </a:r>
            <a:r>
              <a:rPr lang="en-US" sz="2400" i="1" dirty="0"/>
              <a:t>de novo </a:t>
            </a:r>
            <a:r>
              <a:rPr lang="en-US" sz="2400" dirty="0"/>
              <a:t>draft assembly for the human-sized genomes. </a:t>
            </a:r>
            <a:endParaRPr lang="en-US" sz="2400" dirty="0" smtClean="0"/>
          </a:p>
          <a:p>
            <a:pPr marL="342900" indent="-342900">
              <a:buFont typeface="+mj-lt"/>
              <a:buAutoNum type="arabicPeriod"/>
            </a:pPr>
            <a:endParaRPr lang="en-US" sz="2400" dirty="0"/>
          </a:p>
          <a:p>
            <a:pPr marL="342900" indent="-342900">
              <a:buFont typeface="+mj-lt"/>
              <a:buAutoNum type="arabicPeriod"/>
            </a:pPr>
            <a:r>
              <a:rPr lang="en-US" sz="2400" b="1" dirty="0" smtClean="0">
                <a:solidFill>
                  <a:srgbClr val="17375E"/>
                </a:solidFill>
              </a:rPr>
              <a:t>SOAPdenovo2</a:t>
            </a:r>
            <a:r>
              <a:rPr lang="en-US" sz="2400" dirty="0" smtClean="0"/>
              <a:t> uses a </a:t>
            </a:r>
            <a:r>
              <a:rPr lang="en-US" sz="2400" dirty="0"/>
              <a:t>new algorithm design that reduces memory consumption in graph construction, resolves more repeat regions in </a:t>
            </a:r>
            <a:r>
              <a:rPr lang="en-US" sz="2400" dirty="0" err="1"/>
              <a:t>contig</a:t>
            </a:r>
            <a:r>
              <a:rPr lang="en-US" sz="2400" dirty="0"/>
              <a:t> assembly, increases coverage and length in scaffold construction, improves gap closing, and optimizes for large genome.</a:t>
            </a:r>
          </a:p>
          <a:p>
            <a:pPr marL="342900" indent="-342900">
              <a:buFont typeface="+mj-lt"/>
              <a:buAutoNum type="arabicPeriod"/>
            </a:pPr>
            <a:endParaRPr lang="en-US" sz="2400" dirty="0"/>
          </a:p>
          <a:p>
            <a:pPr marL="342900" indent="-342900">
              <a:buFont typeface="+mj-lt"/>
              <a:buAutoNum type="arabicPeriod"/>
            </a:pPr>
            <a:r>
              <a:rPr lang="en-US" sz="2400" dirty="0" smtClean="0"/>
              <a:t>Two modules in SOAPdenovo2: SOAPdenovo-63mer and SOAPdenovo-127mer</a:t>
            </a:r>
          </a:p>
        </p:txBody>
      </p:sp>
    </p:spTree>
    <p:extLst>
      <p:ext uri="{BB962C8B-B14F-4D97-AF65-F5344CB8AC3E}">
        <p14:creationId xmlns:p14="http://schemas.microsoft.com/office/powerpoint/2010/main" val="8058155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dirty="0" smtClean="0"/>
              <a:t>MG1655 assembly</a:t>
            </a:r>
            <a:br>
              <a:rPr lang="en-US" dirty="0" smtClean="0"/>
            </a:br>
            <a:r>
              <a:rPr lang="en-US" dirty="0" smtClean="0"/>
              <a:t>step1: SOAPdenovo2 configure file</a:t>
            </a:r>
            <a:endParaRPr lang="en-US" dirty="0"/>
          </a:p>
        </p:txBody>
      </p:sp>
      <p:sp>
        <p:nvSpPr>
          <p:cNvPr id="3" name="Content Placeholder 2"/>
          <p:cNvSpPr>
            <a:spLocks noGrp="1"/>
          </p:cNvSpPr>
          <p:nvPr>
            <p:ph idx="1"/>
          </p:nvPr>
        </p:nvSpPr>
        <p:spPr>
          <a:xfrm>
            <a:off x="200539" y="1481607"/>
            <a:ext cx="8843192" cy="4188601"/>
          </a:xfrm>
        </p:spPr>
        <p:txBody>
          <a:bodyPr>
            <a:normAutofit/>
          </a:bodyPr>
          <a:lstStyle/>
          <a:p>
            <a:pPr marL="0" indent="0">
              <a:lnSpc>
                <a:spcPct val="80000"/>
              </a:lnSpc>
              <a:buNone/>
            </a:pPr>
            <a:r>
              <a:rPr lang="en-US" sz="1400" dirty="0" smtClean="0">
                <a:latin typeface="Courier"/>
                <a:cs typeface="Courier"/>
              </a:rPr>
              <a:t>#</a:t>
            </a: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smtClean="0">
                <a:latin typeface="Courier"/>
                <a:cs typeface="Courier"/>
              </a:rPr>
              <a:t>contigs</a:t>
            </a:r>
            <a:r>
              <a:rPr lang="sv-SE" sz="1400" dirty="0" smtClean="0">
                <a:latin typeface="Courier"/>
                <a:cs typeface="Courier"/>
              </a:rPr>
              <a:t> for </a:t>
            </a:r>
            <a:r>
              <a:rPr lang="sv-SE" sz="1400" dirty="0">
                <a:latin typeface="Courier"/>
                <a:cs typeface="Courier"/>
              </a:rPr>
              <a:t>a </a:t>
            </a:r>
            <a:r>
              <a:rPr lang="sv-SE" sz="1400" dirty="0" err="1">
                <a:latin typeface="Courier"/>
                <a:cs typeface="Courier"/>
              </a:rPr>
              <a:t>reliable</a:t>
            </a:r>
            <a:r>
              <a:rPr lang="sv-SE" sz="1400" dirty="0">
                <a:latin typeface="Courier"/>
                <a:cs typeface="Courier"/>
              </a:rPr>
              <a:t> read </a:t>
            </a:r>
            <a:r>
              <a:rPr lang="sv-SE" sz="1400" dirty="0" err="1" smtClean="0">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smtClean="0">
                <a:latin typeface="Courier"/>
                <a:cs typeface="Courier"/>
              </a:rPr>
              <a:t>file</a:t>
            </a:r>
            <a:r>
              <a:rPr lang="sv-SE" sz="1400" dirty="0" smtClean="0">
                <a:latin typeface="Courier"/>
                <a:cs typeface="Courier"/>
              </a:rPr>
              <a:t> </a:t>
            </a:r>
            <a:r>
              <a:rPr lang="sv-SE" sz="1400" dirty="0" err="1">
                <a:latin typeface="Courier"/>
                <a:cs typeface="Courier"/>
              </a:rPr>
              <a:t>s</a:t>
            </a:r>
            <a:r>
              <a:rPr lang="sv-SE" sz="1400" dirty="0" err="1" smtClean="0">
                <a:latin typeface="Courier"/>
                <a:cs typeface="Courier"/>
              </a:rPr>
              <a:t>hould</a:t>
            </a:r>
            <a:r>
              <a:rPr lang="sv-SE" sz="1400" dirty="0" smtClean="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/BA19/Lab10_asm/</a:t>
            </a:r>
            <a:r>
              <a:rPr lang="sv-SE" sz="1400" dirty="0" smtClean="0">
                <a:solidFill>
                  <a:srgbClr val="17375E"/>
                </a:solidFill>
                <a:latin typeface="Courier"/>
                <a:cs typeface="Courier"/>
              </a:rPr>
              <a:t>data/</a:t>
            </a:r>
            <a:r>
              <a:rPr lang="sv-SE" sz="1400" dirty="0">
                <a:solidFill>
                  <a:srgbClr val="17375E"/>
                </a:solidFill>
                <a:latin typeface="Courier"/>
                <a:cs typeface="Courier"/>
              </a:rPr>
              <a:t>MG1655_1.5M_R1.fastq</a:t>
            </a:r>
          </a:p>
          <a:p>
            <a:pPr marL="0" indent="0">
              <a:lnSpc>
                <a:spcPct val="80000"/>
              </a:lnSpc>
              <a:buNone/>
            </a:pPr>
            <a:r>
              <a:rPr lang="sv-SE" sz="1400" dirty="0">
                <a:solidFill>
                  <a:srgbClr val="17375E"/>
                </a:solidFill>
                <a:latin typeface="Courier"/>
                <a:cs typeface="Courier"/>
              </a:rPr>
              <a:t>q2=/</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/BA19/Lab10_asm/data/MG1655_1.5M_R2.</a:t>
            </a:r>
            <a:r>
              <a:rPr lang="sv-SE" sz="1400" dirty="0" smtClean="0">
                <a:solidFill>
                  <a:srgbClr val="17375E"/>
                </a:solidFill>
                <a:latin typeface="Courier"/>
                <a:cs typeface="Courier"/>
              </a:rPr>
              <a:t>fastq</a:t>
            </a:r>
            <a:endParaRPr lang="sv-SE" sz="1400" dirty="0">
              <a:solidFill>
                <a:srgbClr val="17375E"/>
              </a:solidFill>
              <a:latin typeface="Courier"/>
              <a:cs typeface="Courier"/>
            </a:endParaRPr>
          </a:p>
        </p:txBody>
      </p:sp>
      <p:sp>
        <p:nvSpPr>
          <p:cNvPr id="4" name="TextBox 3"/>
          <p:cNvSpPr txBox="1"/>
          <p:nvPr/>
        </p:nvSpPr>
        <p:spPr>
          <a:xfrm>
            <a:off x="3175193" y="5930675"/>
            <a:ext cx="2484850" cy="400110"/>
          </a:xfrm>
          <a:prstGeom prst="rect">
            <a:avLst/>
          </a:prstGeom>
          <a:noFill/>
        </p:spPr>
        <p:txBody>
          <a:bodyPr wrap="none" rtlCol="0">
            <a:spAutoFit/>
          </a:bodyPr>
          <a:lstStyle/>
          <a:p>
            <a:r>
              <a:rPr lang="en-US" sz="2000" dirty="0" smtClean="0">
                <a:latin typeface="+mj-lt"/>
              </a:rPr>
              <a:t>configure.</a:t>
            </a:r>
            <a:r>
              <a:rPr lang="sv-SE" sz="2000" dirty="0" smtClean="0">
                <a:solidFill>
                  <a:srgbClr val="17375E"/>
                </a:solidFill>
                <a:latin typeface="+mj-lt"/>
                <a:cs typeface="Courier"/>
              </a:rPr>
              <a:t>MG1655.</a:t>
            </a:r>
            <a:r>
              <a:rPr lang="en-US" sz="2000" dirty="0" smtClean="0">
                <a:latin typeface="+mj-lt"/>
              </a:rPr>
              <a:t>txt</a:t>
            </a:r>
            <a:endParaRPr lang="en-US" sz="2000" dirty="0">
              <a:latin typeface="+mj-lt"/>
            </a:endParaRPr>
          </a:p>
        </p:txBody>
      </p:sp>
    </p:spTree>
    <p:extLst>
      <p:ext uri="{BB962C8B-B14F-4D97-AF65-F5344CB8AC3E}">
        <p14:creationId xmlns:p14="http://schemas.microsoft.com/office/powerpoint/2010/main" val="15336724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dirty="0"/>
              <a:t>MG1655 assembly</a:t>
            </a:r>
            <a:r>
              <a:rPr lang="en-US" dirty="0" smtClean="0"/>
              <a:t/>
            </a:r>
            <a:br>
              <a:rPr lang="en-US" dirty="0" smtClean="0"/>
            </a:br>
            <a:r>
              <a:rPr lang="en-US" dirty="0" smtClean="0"/>
              <a:t>Step 2: Run SOAPdenovo2</a:t>
            </a:r>
            <a:endParaRPr lang="en-US" dirty="0"/>
          </a:p>
        </p:txBody>
      </p:sp>
      <p:sp>
        <p:nvSpPr>
          <p:cNvPr id="4" name="TextBox 3"/>
          <p:cNvSpPr txBox="1"/>
          <p:nvPr/>
        </p:nvSpPr>
        <p:spPr>
          <a:xfrm>
            <a:off x="3197476" y="4699534"/>
            <a:ext cx="2664937" cy="400110"/>
          </a:xfrm>
          <a:prstGeom prst="rect">
            <a:avLst/>
          </a:prstGeom>
          <a:noFill/>
        </p:spPr>
        <p:txBody>
          <a:bodyPr wrap="none" rtlCol="0">
            <a:spAutoFit/>
          </a:bodyPr>
          <a:lstStyle/>
          <a:p>
            <a:r>
              <a:rPr lang="en-US" sz="2000" dirty="0"/>
              <a:t>MG1655.</a:t>
            </a:r>
            <a:r>
              <a:rPr lang="en-US" sz="2000" dirty="0" smtClean="0"/>
              <a:t>soapdn.sbatch </a:t>
            </a:r>
            <a:endParaRPr lang="en-US" sz="2000" dirty="0"/>
          </a:p>
        </p:txBody>
      </p:sp>
      <p:sp>
        <p:nvSpPr>
          <p:cNvPr id="5" name="TextBox 4"/>
          <p:cNvSpPr txBox="1"/>
          <p:nvPr/>
        </p:nvSpPr>
        <p:spPr>
          <a:xfrm>
            <a:off x="902803" y="1614539"/>
            <a:ext cx="7669697" cy="2800766"/>
          </a:xfrm>
          <a:prstGeom prst="rect">
            <a:avLst/>
          </a:prstGeom>
          <a:noFill/>
        </p:spPr>
        <p:txBody>
          <a:bodyPr wrap="square" rtlCol="0">
            <a:spAutoFit/>
          </a:bodyPr>
          <a:lstStyle/>
          <a:p>
            <a:r>
              <a:rPr lang="en-US" sz="1600" dirty="0">
                <a:latin typeface="Courier"/>
                <a:cs typeface="Courier"/>
              </a:rPr>
              <a:t>#!/bin/bash -</a:t>
            </a:r>
            <a:r>
              <a:rPr lang="en-US" sz="1600" dirty="0" smtClean="0">
                <a:latin typeface="Courier"/>
                <a:cs typeface="Courier"/>
              </a:rPr>
              <a:t>l</a:t>
            </a:r>
            <a:endParaRPr lang="en-US" sz="1600" dirty="0">
              <a:latin typeface="Courier"/>
              <a:cs typeface="Courier"/>
            </a:endParaRPr>
          </a:p>
          <a:p>
            <a:r>
              <a:rPr lang="en-US" sz="1600" dirty="0" smtClean="0">
                <a:latin typeface="Courier"/>
                <a:cs typeface="Courier"/>
              </a:rPr>
              <a:t>#</a:t>
            </a:r>
            <a:r>
              <a:rPr lang="en-US" sz="1600" dirty="0">
                <a:latin typeface="Courier"/>
                <a:cs typeface="Courier"/>
              </a:rPr>
              <a:t>SBATCH --</a:t>
            </a:r>
            <a:r>
              <a:rPr lang="en-US" sz="1600" dirty="0" err="1">
                <a:latin typeface="Courier"/>
                <a:cs typeface="Courier"/>
              </a:rPr>
              <a:t>mem</a:t>
            </a:r>
            <a:r>
              <a:rPr lang="en-US" sz="1600" dirty="0">
                <a:latin typeface="Courier"/>
                <a:cs typeface="Courier"/>
              </a:rPr>
              <a:t>-per-</a:t>
            </a:r>
            <a:r>
              <a:rPr lang="en-US" sz="1600" dirty="0" err="1">
                <a:latin typeface="Courier"/>
                <a:cs typeface="Courier"/>
              </a:rPr>
              <a:t>cpu</a:t>
            </a:r>
            <a:r>
              <a:rPr lang="en-US" sz="1600" dirty="0" smtClean="0">
                <a:latin typeface="Courier"/>
                <a:cs typeface="Courier"/>
              </a:rPr>
              <a:t>=24g</a:t>
            </a:r>
            <a:endParaRPr lang="en-US" sz="1600" dirty="0">
              <a:latin typeface="Courier"/>
              <a:cs typeface="Courier"/>
            </a:endParaRPr>
          </a:p>
          <a:p>
            <a:r>
              <a:rPr lang="en-US" sz="1600" dirty="0">
                <a:latin typeface="Courier"/>
                <a:cs typeface="Courier"/>
              </a:rPr>
              <a:t>#SBATCH </a:t>
            </a:r>
            <a:r>
              <a:rPr lang="en-US" sz="1600" dirty="0" smtClean="0">
                <a:latin typeface="Courier"/>
                <a:cs typeface="Courier"/>
              </a:rPr>
              <a:t>--time=</a:t>
            </a:r>
            <a:r>
              <a:rPr lang="en-US" sz="1600" dirty="0">
                <a:latin typeface="Courier"/>
                <a:cs typeface="Courier"/>
              </a:rPr>
              <a:t>0</a:t>
            </a:r>
            <a:r>
              <a:rPr lang="en-US" sz="1600" dirty="0" smtClean="0">
                <a:latin typeface="Courier"/>
                <a:cs typeface="Courier"/>
              </a:rPr>
              <a:t>-23:</a:t>
            </a:r>
            <a:r>
              <a:rPr lang="en-US" sz="1600" dirty="0">
                <a:latin typeface="Courier"/>
                <a:cs typeface="Courier"/>
              </a:rPr>
              <a:t>00:00</a:t>
            </a:r>
          </a:p>
          <a:p>
            <a:r>
              <a:rPr lang="en-US" sz="1600" dirty="0">
                <a:latin typeface="Courier"/>
                <a:cs typeface="Courier"/>
              </a:rPr>
              <a:t>#SBATCH --</a:t>
            </a:r>
            <a:r>
              <a:rPr lang="en-US" sz="1600" dirty="0" err="1">
                <a:latin typeface="Courier"/>
                <a:cs typeface="Courier"/>
              </a:rPr>
              <a:t>cpus</a:t>
            </a:r>
            <a:r>
              <a:rPr lang="en-US" sz="1600" dirty="0">
                <a:latin typeface="Courier"/>
                <a:cs typeface="Courier"/>
              </a:rPr>
              <a:t>-per-task</a:t>
            </a:r>
            <a:r>
              <a:rPr lang="en-US" sz="1600" dirty="0" smtClean="0">
                <a:latin typeface="Courier"/>
                <a:cs typeface="Courier"/>
              </a:rPr>
              <a:t>=1</a:t>
            </a:r>
          </a:p>
          <a:p>
            <a:r>
              <a:rPr lang="en-US" sz="1600" dirty="0">
                <a:latin typeface="Courier"/>
                <a:cs typeface="Courier"/>
              </a:rPr>
              <a:t>/homes/liu3zhen/local/bin/</a:t>
            </a:r>
            <a:r>
              <a:rPr lang="es-ES_tradnl" sz="1600" dirty="0">
                <a:latin typeface="Courier"/>
                <a:cs typeface="Courier"/>
              </a:rPr>
              <a:t>SOAPdenovo-63mer </a:t>
            </a:r>
            <a:r>
              <a:rPr lang="es-ES_tradnl" sz="1600" dirty="0" err="1">
                <a:latin typeface="Courier"/>
                <a:cs typeface="Courier"/>
              </a:rPr>
              <a:t>all</a:t>
            </a:r>
            <a:r>
              <a:rPr lang="es-ES_tradnl" sz="1600" dirty="0">
                <a:latin typeface="Courier"/>
                <a:cs typeface="Courier"/>
              </a:rPr>
              <a:t> \</a:t>
            </a:r>
          </a:p>
          <a:p>
            <a:r>
              <a:rPr lang="es-ES_tradnl" sz="1600" dirty="0">
                <a:latin typeface="Courier"/>
                <a:cs typeface="Courier"/>
              </a:rPr>
              <a:t>	-s configure.MG1655.txt \</a:t>
            </a:r>
          </a:p>
          <a:p>
            <a:r>
              <a:rPr lang="es-ES_tradnl" sz="1600" dirty="0">
                <a:latin typeface="Courier"/>
                <a:cs typeface="Courier"/>
              </a:rPr>
              <a:t>	-K 31 -d 2 -R -o MG1655kmer31 \</a:t>
            </a:r>
          </a:p>
          <a:p>
            <a:r>
              <a:rPr lang="es-ES_tradnl" sz="1600" dirty="0">
                <a:latin typeface="Courier"/>
                <a:cs typeface="Courier"/>
              </a:rPr>
              <a:t>	-p 1 -F -L 200 -b 800 -N 5000000 \</a:t>
            </a:r>
          </a:p>
          <a:p>
            <a:r>
              <a:rPr lang="es-ES_tradnl" sz="1600" dirty="0">
                <a:latin typeface="Courier"/>
                <a:cs typeface="Courier"/>
              </a:rPr>
              <a:t>	1&gt;MG1655kmer31.log \</a:t>
            </a:r>
          </a:p>
          <a:p>
            <a:r>
              <a:rPr lang="es-ES_tradnl" sz="1600" dirty="0">
                <a:latin typeface="Courier"/>
                <a:cs typeface="Courier"/>
              </a:rPr>
              <a:t>	2&gt;MG1655kmer31.err</a:t>
            </a:r>
            <a:endParaRPr lang="en-US" sz="1600" dirty="0">
              <a:latin typeface="Courier"/>
              <a:cs typeface="Courier"/>
            </a:endParaRPr>
          </a:p>
          <a:p>
            <a:endParaRPr lang="nl-NL" sz="1600" dirty="0">
              <a:latin typeface="Courier"/>
              <a:cs typeface="Courier"/>
            </a:endParaRPr>
          </a:p>
        </p:txBody>
      </p:sp>
      <p:sp>
        <p:nvSpPr>
          <p:cNvPr id="8" name="TextBox 7"/>
          <p:cNvSpPr txBox="1"/>
          <p:nvPr/>
        </p:nvSpPr>
        <p:spPr>
          <a:xfrm>
            <a:off x="457200" y="5980410"/>
            <a:ext cx="5171458" cy="461665"/>
          </a:xfrm>
          <a:prstGeom prst="rect">
            <a:avLst/>
          </a:prstGeom>
          <a:noFill/>
        </p:spPr>
        <p:txBody>
          <a:bodyPr wrap="none" rtlCol="0">
            <a:spAutoFit/>
          </a:bodyPr>
          <a:lstStyle/>
          <a:p>
            <a:r>
              <a:rPr lang="en-US" sz="2400" dirty="0" err="1" smtClean="0">
                <a:latin typeface="Courier"/>
                <a:cs typeface="Courier"/>
              </a:rPr>
              <a:t>sbatch</a:t>
            </a:r>
            <a:r>
              <a:rPr lang="en-US" sz="2400" dirty="0" smtClean="0">
                <a:latin typeface="Courier"/>
                <a:cs typeface="Courier"/>
              </a:rPr>
              <a:t> MG1655.soapdn.sbatch</a:t>
            </a:r>
            <a:endParaRPr lang="en-US" sz="2400" dirty="0">
              <a:latin typeface="Courier"/>
              <a:cs typeface="Courier"/>
            </a:endParaRPr>
          </a:p>
        </p:txBody>
      </p:sp>
    </p:spTree>
    <p:extLst>
      <p:ext uri="{BB962C8B-B14F-4D97-AF65-F5344CB8AC3E}">
        <p14:creationId xmlns:p14="http://schemas.microsoft.com/office/powerpoint/2010/main" val="4235196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lstStyle/>
          <a:p>
            <a:r>
              <a:rPr lang="en-US" dirty="0" smtClean="0"/>
              <a:t>MG1655 k-mer31 assembling result</a:t>
            </a:r>
            <a:endParaRPr lang="en-US" dirty="0"/>
          </a:p>
        </p:txBody>
      </p:sp>
      <p:sp>
        <p:nvSpPr>
          <p:cNvPr id="3" name="Content Placeholder 2"/>
          <p:cNvSpPr>
            <a:spLocks noGrp="1"/>
          </p:cNvSpPr>
          <p:nvPr>
            <p:ph idx="1"/>
          </p:nvPr>
        </p:nvSpPr>
        <p:spPr>
          <a:xfrm>
            <a:off x="1660430" y="1808193"/>
            <a:ext cx="6294265" cy="2770306"/>
          </a:xfrm>
        </p:spPr>
        <p:txBody>
          <a:bodyPr/>
          <a:lstStyle/>
          <a:p>
            <a:r>
              <a:rPr lang="en-US" dirty="0" smtClean="0"/>
              <a:t>MG1655kmer31</a:t>
            </a:r>
            <a:r>
              <a:rPr lang="en-US" dirty="0"/>
              <a:t>.</a:t>
            </a:r>
            <a:r>
              <a:rPr lang="en-US" dirty="0" smtClean="0"/>
              <a:t>contig</a:t>
            </a:r>
          </a:p>
          <a:p>
            <a:r>
              <a:rPr lang="en-US" dirty="0" smtClean="0"/>
              <a:t>MG1655kmer31</a:t>
            </a:r>
            <a:r>
              <a:rPr lang="en-US" dirty="0"/>
              <a:t>.scafSeq</a:t>
            </a:r>
            <a:endParaRPr lang="en-US" dirty="0" smtClean="0"/>
          </a:p>
          <a:p>
            <a:r>
              <a:rPr lang="en-US" dirty="0" smtClean="0"/>
              <a:t>MG1655kmer31</a:t>
            </a:r>
            <a:r>
              <a:rPr lang="en-US" dirty="0"/>
              <a:t>.</a:t>
            </a:r>
            <a:r>
              <a:rPr lang="en-US" dirty="0" smtClean="0"/>
              <a:t>scafStatistics</a:t>
            </a:r>
          </a:p>
          <a:p>
            <a:endParaRPr lang="en-US" dirty="0"/>
          </a:p>
          <a:p>
            <a:pPr marL="0" indent="0">
              <a:buNone/>
            </a:pPr>
            <a:r>
              <a:rPr lang="en-US" dirty="0" smtClean="0">
                <a:latin typeface="Courier"/>
                <a:cs typeface="Courier"/>
              </a:rPr>
              <a:t>more MG1655kmer31.scafStatistics</a:t>
            </a:r>
            <a:endParaRPr lang="en-US" dirty="0">
              <a:latin typeface="Courier"/>
              <a:cs typeface="Courier"/>
            </a:endParaRPr>
          </a:p>
        </p:txBody>
      </p:sp>
    </p:spTree>
    <p:extLst>
      <p:ext uri="{BB962C8B-B14F-4D97-AF65-F5344CB8AC3E}">
        <p14:creationId xmlns:p14="http://schemas.microsoft.com/office/powerpoint/2010/main" val="12775165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smtClean="0"/>
              <a:t>DH10B </a:t>
            </a:r>
            <a:r>
              <a:rPr lang="en-US" dirty="0" smtClean="0"/>
              <a:t>assembly</a:t>
            </a:r>
            <a:br>
              <a:rPr lang="en-US" dirty="0" smtClean="0"/>
            </a:br>
            <a:r>
              <a:rPr lang="en-US" dirty="0" smtClean="0"/>
              <a:t>step1: SOAPdenovo2 configure file</a:t>
            </a:r>
            <a:endParaRPr lang="en-US" dirty="0"/>
          </a:p>
        </p:txBody>
      </p:sp>
      <p:sp>
        <p:nvSpPr>
          <p:cNvPr id="3" name="Content Placeholder 2"/>
          <p:cNvSpPr>
            <a:spLocks noGrp="1"/>
          </p:cNvSpPr>
          <p:nvPr>
            <p:ph idx="1"/>
          </p:nvPr>
        </p:nvSpPr>
        <p:spPr>
          <a:xfrm>
            <a:off x="200539" y="1481607"/>
            <a:ext cx="8843192" cy="4188601"/>
          </a:xfrm>
        </p:spPr>
        <p:txBody>
          <a:bodyPr>
            <a:normAutofit/>
          </a:bodyPr>
          <a:lstStyle/>
          <a:p>
            <a:pPr marL="0" indent="0">
              <a:lnSpc>
                <a:spcPct val="80000"/>
              </a:lnSpc>
              <a:buNone/>
            </a:pPr>
            <a:r>
              <a:rPr lang="en-US" sz="1400" dirty="0" smtClean="0">
                <a:latin typeface="Courier"/>
                <a:cs typeface="Courier"/>
              </a:rPr>
              <a:t>#</a:t>
            </a: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smtClean="0">
                <a:latin typeface="Courier"/>
                <a:cs typeface="Courier"/>
              </a:rPr>
              <a:t>contigs</a:t>
            </a:r>
            <a:r>
              <a:rPr lang="sv-SE" sz="1400" dirty="0" smtClean="0">
                <a:latin typeface="Courier"/>
                <a:cs typeface="Courier"/>
              </a:rPr>
              <a:t> for </a:t>
            </a:r>
            <a:r>
              <a:rPr lang="sv-SE" sz="1400" dirty="0">
                <a:latin typeface="Courier"/>
                <a:cs typeface="Courier"/>
              </a:rPr>
              <a:t>a </a:t>
            </a:r>
            <a:r>
              <a:rPr lang="sv-SE" sz="1400" dirty="0" err="1">
                <a:latin typeface="Courier"/>
                <a:cs typeface="Courier"/>
              </a:rPr>
              <a:t>reliable</a:t>
            </a:r>
            <a:r>
              <a:rPr lang="sv-SE" sz="1400" dirty="0">
                <a:latin typeface="Courier"/>
                <a:cs typeface="Courier"/>
              </a:rPr>
              <a:t> read </a:t>
            </a:r>
            <a:r>
              <a:rPr lang="sv-SE" sz="1400" dirty="0" err="1" smtClean="0">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smtClean="0">
                <a:latin typeface="Courier"/>
                <a:cs typeface="Courier"/>
              </a:rPr>
              <a:t>file</a:t>
            </a:r>
            <a:r>
              <a:rPr lang="sv-SE" sz="1400" dirty="0" smtClean="0">
                <a:latin typeface="Courier"/>
                <a:cs typeface="Courier"/>
              </a:rPr>
              <a:t> </a:t>
            </a:r>
            <a:r>
              <a:rPr lang="sv-SE" sz="1400" dirty="0" err="1">
                <a:latin typeface="Courier"/>
                <a:cs typeface="Courier"/>
              </a:rPr>
              <a:t>s</a:t>
            </a:r>
            <a:r>
              <a:rPr lang="sv-SE" sz="1400" dirty="0" err="1" smtClean="0">
                <a:latin typeface="Courier"/>
                <a:cs typeface="Courier"/>
              </a:rPr>
              <a:t>hould</a:t>
            </a:r>
            <a:r>
              <a:rPr lang="sv-SE" sz="1400" dirty="0" smtClean="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/BA19/Lab10_asm/data/DH10B_1.5M_R1.fastq</a:t>
            </a:r>
          </a:p>
          <a:p>
            <a:pPr marL="0" indent="0">
              <a:lnSpc>
                <a:spcPct val="80000"/>
              </a:lnSpc>
              <a:buNone/>
            </a:pPr>
            <a:r>
              <a:rPr lang="sv-SE" sz="1400" dirty="0">
                <a:solidFill>
                  <a:srgbClr val="17375E"/>
                </a:solidFill>
                <a:latin typeface="Courier"/>
                <a:cs typeface="Courier"/>
              </a:rPr>
              <a:t>q2=/</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/BA19/Lab10_asm/data/DH10B_1.5M_R2.</a:t>
            </a:r>
            <a:r>
              <a:rPr lang="sv-SE" sz="1400" dirty="0" smtClean="0">
                <a:solidFill>
                  <a:srgbClr val="17375E"/>
                </a:solidFill>
                <a:latin typeface="Courier"/>
                <a:cs typeface="Courier"/>
              </a:rPr>
              <a:t>fastq</a:t>
            </a:r>
            <a:endParaRPr lang="sv-SE" sz="1400" dirty="0">
              <a:solidFill>
                <a:srgbClr val="17375E"/>
              </a:solidFill>
              <a:latin typeface="Courier"/>
              <a:cs typeface="Courier"/>
            </a:endParaRPr>
          </a:p>
        </p:txBody>
      </p:sp>
      <p:sp>
        <p:nvSpPr>
          <p:cNvPr id="4" name="TextBox 3"/>
          <p:cNvSpPr txBox="1"/>
          <p:nvPr/>
        </p:nvSpPr>
        <p:spPr>
          <a:xfrm>
            <a:off x="3175193" y="5930675"/>
            <a:ext cx="2300880" cy="400110"/>
          </a:xfrm>
          <a:prstGeom prst="rect">
            <a:avLst/>
          </a:prstGeom>
          <a:noFill/>
        </p:spPr>
        <p:txBody>
          <a:bodyPr wrap="none" rtlCol="0">
            <a:spAutoFit/>
          </a:bodyPr>
          <a:lstStyle/>
          <a:p>
            <a:r>
              <a:rPr lang="en-US" sz="2000" smtClean="0">
                <a:latin typeface="+mj-lt"/>
              </a:rPr>
              <a:t>configure.</a:t>
            </a:r>
            <a:r>
              <a:rPr lang="sv-SE" sz="2000" smtClean="0">
                <a:solidFill>
                  <a:srgbClr val="17375E"/>
                </a:solidFill>
                <a:latin typeface="+mj-lt"/>
                <a:cs typeface="Courier"/>
              </a:rPr>
              <a:t>DH10B.</a:t>
            </a:r>
            <a:r>
              <a:rPr lang="en-US" sz="2000" smtClean="0">
                <a:latin typeface="+mj-lt"/>
              </a:rPr>
              <a:t>txt</a:t>
            </a:r>
            <a:endParaRPr lang="en-US" sz="2000" dirty="0">
              <a:latin typeface="+mj-lt"/>
            </a:endParaRPr>
          </a:p>
        </p:txBody>
      </p:sp>
    </p:spTree>
    <p:extLst>
      <p:ext uri="{BB962C8B-B14F-4D97-AF65-F5344CB8AC3E}">
        <p14:creationId xmlns:p14="http://schemas.microsoft.com/office/powerpoint/2010/main" val="23714770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15578</TotalTime>
  <Words>1883</Words>
  <Application>Microsoft Macintosh PowerPoint</Application>
  <PresentationFormat>On-screen Show (4:3)</PresentationFormat>
  <Paragraphs>201</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Genomic Assembly (lab)  Bioinformatics Applications (PLPTH813)</vt:lpstr>
      <vt:lpstr>Today's Lab</vt:lpstr>
      <vt:lpstr>Directories</vt:lpstr>
      <vt:lpstr>reference genome and sequencing data</vt:lpstr>
      <vt:lpstr>SOAPdenovo2</vt:lpstr>
      <vt:lpstr>MG1655 assembly step1: SOAPdenovo2 configure file</vt:lpstr>
      <vt:lpstr>MG1655 assembly Step 2: Run SOAPdenovo2</vt:lpstr>
      <vt:lpstr>MG1655 k-mer31 assembling result</vt:lpstr>
      <vt:lpstr>DH10B assembly step1: SOAPdenovo2 configure file</vt:lpstr>
      <vt:lpstr>DH10B assembly Step 2: Run SOAPdenovo2</vt:lpstr>
      <vt:lpstr>SOAPdenovo guide</vt:lpstr>
      <vt:lpstr>DH10B k-mer31 assembling result</vt:lpstr>
      <vt:lpstr>Your turn</vt:lpstr>
      <vt:lpstr>New sample sequencing data</vt:lpstr>
      <vt:lpstr>DISCOVAR de novo</vt:lpstr>
      <vt:lpstr>How to convert FASTQ to BAM?</vt:lpstr>
      <vt:lpstr>DiscovarDeNovo assembly</vt:lpstr>
      <vt:lpstr>Discovar output</vt:lpstr>
    </vt:vector>
  </TitlesOfParts>
  <Company>Kansas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183</cp:revision>
  <dcterms:created xsi:type="dcterms:W3CDTF">2014-12-15T18:58:14Z</dcterms:created>
  <dcterms:modified xsi:type="dcterms:W3CDTF">2019-04-12T00:00:54Z</dcterms:modified>
</cp:coreProperties>
</file>