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1" r:id="rId4"/>
    <p:sldId id="310" r:id="rId5"/>
    <p:sldId id="308" r:id="rId6"/>
    <p:sldId id="291" r:id="rId7"/>
    <p:sldId id="292" r:id="rId8"/>
    <p:sldId id="301" r:id="rId9"/>
    <p:sldId id="314" r:id="rId10"/>
    <p:sldId id="313" r:id="rId11"/>
    <p:sldId id="302" r:id="rId12"/>
    <p:sldId id="315" r:id="rId13"/>
    <p:sldId id="304" r:id="rId14"/>
    <p:sldId id="311" r:id="rId15"/>
    <p:sldId id="303" r:id="rId16"/>
    <p:sldId id="316" r:id="rId17"/>
    <p:sldId id="312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90580" autoAdjust="0"/>
  </p:normalViewPr>
  <p:slideViewPr>
    <p:cSldViewPr snapToGrid="0" snapToObjects="1">
      <p:cViewPr varScale="1">
        <p:scale>
          <a:sx n="83" d="100"/>
          <a:sy n="83" d="100"/>
        </p:scale>
        <p:origin x="-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 smtClean="0"/>
          </a:p>
          <a:p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 smtClean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 smtClean="0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fields,-F:String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The name of a standard VCF field or an INFO field to include in the output table 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argument may be specified 0 or more times. Default value: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Genomic variants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/21/2019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HaplotypeCaller</a:t>
            </a:r>
            <a:r>
              <a:rPr lang="en-US" dirty="0" smtClean="0"/>
              <a:t> of GATK4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888" y="1472063"/>
            <a:ext cx="7297738" cy="4219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USAGE: </a:t>
            </a:r>
            <a:r>
              <a:rPr lang="en-US" sz="2000" dirty="0" err="1"/>
              <a:t>HaplotypeCaller</a:t>
            </a:r>
            <a:r>
              <a:rPr lang="en-US" sz="2000" dirty="0"/>
              <a:t> [arguments]</a:t>
            </a:r>
          </a:p>
          <a:p>
            <a:pPr marL="0" indent="0">
              <a:buNone/>
            </a:pPr>
            <a:r>
              <a:rPr lang="en-US" sz="2000" dirty="0" smtClean="0"/>
              <a:t>Call </a:t>
            </a:r>
            <a:r>
              <a:rPr lang="en-US" sz="2000" dirty="0" err="1"/>
              <a:t>germline</a:t>
            </a:r>
            <a:r>
              <a:rPr lang="en-US" sz="2000" dirty="0"/>
              <a:t> SNPs and </a:t>
            </a:r>
            <a:r>
              <a:rPr lang="en-US" sz="2000" dirty="0" err="1"/>
              <a:t>indels</a:t>
            </a:r>
            <a:r>
              <a:rPr lang="en-US" sz="2000" dirty="0"/>
              <a:t> via local re-assembly of haplotypes</a:t>
            </a:r>
          </a:p>
          <a:p>
            <a:pPr marL="0" indent="0">
              <a:buNone/>
            </a:pPr>
            <a:r>
              <a:rPr lang="de-DE" sz="2000" dirty="0" smtClean="0"/>
              <a:t>Version:4.1.0.0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 smtClean="0"/>
              <a:t>Required</a:t>
            </a:r>
            <a:r>
              <a:rPr lang="de-DE" sz="2000" dirty="0" smtClean="0"/>
              <a:t> </a:t>
            </a:r>
            <a:r>
              <a:rPr lang="de-DE" sz="2000" dirty="0"/>
              <a:t>Arguments:</a:t>
            </a:r>
          </a:p>
          <a:p>
            <a:pPr marL="0" indent="0">
              <a:buNone/>
            </a:pPr>
            <a:r>
              <a:rPr lang="de-DE" sz="2000" dirty="0" smtClean="0"/>
              <a:t>-</a:t>
            </a:r>
            <a:r>
              <a:rPr lang="de-DE" sz="2000" dirty="0" err="1" smtClean="0"/>
              <a:t>I:String</a:t>
            </a:r>
            <a:r>
              <a:rPr lang="de-DE" sz="2000" dirty="0"/>
              <a:t>	</a:t>
            </a:r>
            <a:r>
              <a:rPr lang="de-DE" sz="2000" dirty="0" smtClean="0"/>
              <a:t>  BAM</a:t>
            </a:r>
            <a:r>
              <a:rPr lang="de-DE" sz="2000" dirty="0"/>
              <a:t>/SAM/CRAM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containing</a:t>
            </a:r>
            <a:r>
              <a:rPr lang="de-DE" sz="2000" dirty="0"/>
              <a:t> </a:t>
            </a:r>
            <a:r>
              <a:rPr lang="de-DE" sz="2000" dirty="0" err="1" smtClean="0"/>
              <a:t>reads</a:t>
            </a:r>
            <a:r>
              <a:rPr lang="de-DE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O:String</a:t>
            </a:r>
            <a:r>
              <a:rPr lang="en-US" sz="2000" dirty="0" smtClean="0"/>
              <a:t>  File </a:t>
            </a:r>
            <a:r>
              <a:rPr lang="en-US" sz="2000" dirty="0"/>
              <a:t>to which variants should be </a:t>
            </a:r>
            <a:r>
              <a:rPr lang="en-US" sz="2000" dirty="0" smtClean="0"/>
              <a:t>written.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R:String</a:t>
            </a:r>
            <a:r>
              <a:rPr lang="en-US" sz="2000" dirty="0"/>
              <a:t>	</a:t>
            </a:r>
            <a:r>
              <a:rPr lang="en-US" sz="2000" dirty="0" smtClean="0"/>
              <a:t>  Reference </a:t>
            </a:r>
            <a:r>
              <a:rPr lang="en-US" sz="2000" dirty="0"/>
              <a:t>sequence </a:t>
            </a:r>
            <a:r>
              <a:rPr lang="en-US" sz="2000" dirty="0" smtClean="0"/>
              <a:t>file.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GATK to SNP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66" y="1874597"/>
            <a:ext cx="7745272" cy="3705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using </a:t>
            </a:r>
            <a:r>
              <a:rPr lang="en-US" sz="1600" dirty="0" err="1" smtClean="0"/>
              <a:t>HaplotypeCaller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"/>
                <a:cs typeface="Courier"/>
              </a:rPr>
              <a:t>from GATK to call </a:t>
            </a:r>
            <a:r>
              <a:rPr lang="en-US" sz="1600" dirty="0" err="1" smtClean="0">
                <a:latin typeface="Courier"/>
                <a:cs typeface="Courier"/>
              </a:rPr>
              <a:t>SNPs&amp;INDELs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ro-RO" sz="1600" dirty="0">
                <a:latin typeface="Courier"/>
                <a:cs typeface="Courier"/>
              </a:rPr>
              <a:t>module load Java/1.8.0_192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gatk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ro-RO" sz="1600" dirty="0">
                <a:latin typeface="Courier"/>
                <a:cs typeface="Courier"/>
              </a:rPr>
              <a:t>HaplotypeCaller </a:t>
            </a:r>
            <a:r>
              <a:rPr lang="en-US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fr-FR" sz="1600" dirty="0" smtClean="0">
                <a:latin typeface="Courier"/>
                <a:cs typeface="Courier"/>
              </a:rPr>
              <a:t>-</a:t>
            </a:r>
            <a:r>
              <a:rPr lang="fr-FR" sz="1600" dirty="0">
                <a:latin typeface="Courier"/>
                <a:cs typeface="Courier"/>
              </a:rPr>
              <a:t>-java-options '-</a:t>
            </a:r>
            <a:r>
              <a:rPr lang="fr-FR" sz="1600" dirty="0" smtClean="0">
                <a:latin typeface="Courier"/>
                <a:cs typeface="Courier"/>
              </a:rPr>
              <a:t>Xmx8G</a:t>
            </a:r>
            <a:r>
              <a:rPr lang="fr-FR" sz="1600" dirty="0">
                <a:latin typeface="Courier"/>
                <a:cs typeface="Courier"/>
              </a:rPr>
              <a:t>' </a:t>
            </a:r>
            <a:r>
              <a:rPr lang="fr-FR" sz="1600" dirty="0" smtClean="0">
                <a:latin typeface="Courier"/>
                <a:cs typeface="Courier"/>
              </a:rPr>
              <a:t>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-R </a:t>
            </a:r>
            <a:r>
              <a:rPr lang="en-US" sz="1600" dirty="0">
                <a:latin typeface="Courier"/>
                <a:cs typeface="Courier"/>
              </a:rPr>
              <a:t>../</a:t>
            </a:r>
            <a:r>
              <a:rPr lang="en-US" sz="1600" dirty="0" smtClean="0">
                <a:latin typeface="Courier"/>
                <a:cs typeface="Courier"/>
              </a:rPr>
              <a:t>references/</a:t>
            </a:r>
            <a:r>
              <a:rPr lang="en-US" sz="1600" dirty="0">
                <a:latin typeface="Courier"/>
                <a:cs typeface="Courier"/>
              </a:rPr>
              <a:t>Ecoli_k12_MG1655.</a:t>
            </a:r>
            <a:r>
              <a:rPr lang="en-US" sz="1600" dirty="0" smtClean="0">
                <a:latin typeface="Courier"/>
                <a:cs typeface="Courier"/>
              </a:rPr>
              <a:t>fasta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-I ../data/DH10B.parse.bam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-I ../data/MG1655.parse.bam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fr-FR" sz="1600" dirty="0" smtClean="0">
                <a:latin typeface="Courier"/>
                <a:cs typeface="Courier"/>
              </a:rPr>
              <a:t>-</a:t>
            </a:r>
            <a:r>
              <a:rPr lang="fr-FR" sz="1600" dirty="0" err="1">
                <a:latin typeface="Courier"/>
                <a:cs typeface="Courier"/>
              </a:rPr>
              <a:t>ploidy</a:t>
            </a:r>
            <a:r>
              <a:rPr lang="fr-FR" sz="1600" dirty="0">
                <a:latin typeface="Courier"/>
                <a:cs typeface="Courier"/>
              </a:rPr>
              <a:t> 1 </a:t>
            </a:r>
            <a:r>
              <a:rPr lang="fr-FR" sz="1600" dirty="0" smtClean="0">
                <a:latin typeface="Courier"/>
                <a:cs typeface="Courier"/>
              </a:rPr>
              <a:t>\</a:t>
            </a:r>
            <a:endParaRPr lang="fr-FR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-O </a:t>
            </a:r>
            <a:r>
              <a:rPr lang="en-US" sz="1600" dirty="0" err="1" smtClean="0">
                <a:latin typeface="Courier"/>
                <a:cs typeface="Courier"/>
              </a:rPr>
              <a:t>variants.raw.vcf</a:t>
            </a:r>
            <a:r>
              <a:rPr lang="en-US" sz="1600" dirty="0" smtClean="0">
                <a:latin typeface="Courier"/>
                <a:cs typeface="Courier"/>
              </a:rPr>
              <a:t> &amp;&gt;</a:t>
            </a:r>
            <a:r>
              <a:rPr lang="en-US" sz="1600" dirty="0" err="1" smtClean="0">
                <a:latin typeface="Courier"/>
                <a:cs typeface="Courier"/>
              </a:rPr>
              <a:t>variants.log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042" y="121736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86" y="1384876"/>
            <a:ext cx="847791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9 ##INFO=&lt;ID=</a:t>
            </a:r>
            <a:r>
              <a:rPr lang="en-US" sz="1200" dirty="0" err="1"/>
              <a:t>AC,Number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Integer,Description</a:t>
            </a:r>
            <a:r>
              <a:rPr lang="en-US" sz="1200" dirty="0"/>
              <a:t>="Allele count in genotypes,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10 ##INFO=&lt;ID=</a:t>
            </a:r>
            <a:r>
              <a:rPr lang="en-US" sz="1200" dirty="0" err="1"/>
              <a:t>AF,Number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Float,Description</a:t>
            </a:r>
            <a:r>
              <a:rPr lang="en-US" sz="1200" dirty="0"/>
              <a:t>="Allele Frequency,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11 ##INFO=&lt;ID=</a:t>
            </a:r>
            <a:r>
              <a:rPr lang="en-US" sz="1200" dirty="0" err="1"/>
              <a:t>AN,Number</a:t>
            </a:r>
            <a:r>
              <a:rPr lang="en-US" sz="1200" dirty="0"/>
              <a:t>=1,Type=</a:t>
            </a:r>
            <a:r>
              <a:rPr lang="en-US" sz="1200" dirty="0" err="1"/>
              <a:t>Integer,Description</a:t>
            </a:r>
            <a:r>
              <a:rPr lang="en-US" sz="1200" dirty="0"/>
              <a:t>="Total number of alleles in called genotypes"&gt; </a:t>
            </a:r>
          </a:p>
          <a:p>
            <a:pPr marL="0" indent="0">
              <a:buNone/>
            </a:pPr>
            <a:r>
              <a:rPr lang="en-US" sz="1200" dirty="0"/>
              <a:t> 12 ##INFO=&lt;ID=</a:t>
            </a:r>
            <a:r>
              <a:rPr lang="en-US" sz="1200" dirty="0" err="1"/>
              <a:t>BaseQRankSum,Number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="Z-score from Wilcoxon rank sum test of Alt Vs. Ref base qualities"&gt; </a:t>
            </a:r>
          </a:p>
          <a:p>
            <a:pPr marL="0" indent="0">
              <a:buNone/>
            </a:pPr>
            <a:r>
              <a:rPr lang="en-US" sz="1200" dirty="0"/>
              <a:t> 13 ##INFO=&lt;ID=</a:t>
            </a:r>
            <a:r>
              <a:rPr lang="en-US" sz="1200" dirty="0" err="1"/>
              <a:t>DP,Number</a:t>
            </a:r>
            <a:r>
              <a:rPr lang="en-US" sz="1200" dirty="0"/>
              <a:t>=1,Type=</a:t>
            </a:r>
            <a:r>
              <a:rPr lang="en-US" sz="1200" dirty="0" err="1"/>
              <a:t>Integer,Description</a:t>
            </a:r>
            <a:r>
              <a:rPr lang="en-US" sz="1200" dirty="0"/>
              <a:t>="Approximate read depth; some reads may have been filtered"&gt; </a:t>
            </a:r>
          </a:p>
          <a:p>
            <a:pPr marL="0" indent="0">
              <a:buNone/>
            </a:pPr>
            <a:r>
              <a:rPr lang="en-US" sz="1200" dirty="0"/>
              <a:t> 14 ##INFO=&lt;ID=</a:t>
            </a:r>
            <a:r>
              <a:rPr lang="en-US" sz="1200" dirty="0" err="1"/>
              <a:t>DS,Number</a:t>
            </a:r>
            <a:r>
              <a:rPr lang="en-US" sz="1200" dirty="0"/>
              <a:t>=0,Type=</a:t>
            </a:r>
            <a:r>
              <a:rPr lang="en-US" sz="1200" dirty="0" err="1"/>
              <a:t>Flag,Description</a:t>
            </a:r>
            <a:r>
              <a:rPr lang="en-US" sz="1200" dirty="0"/>
              <a:t>="Were any of the samples </a:t>
            </a:r>
            <a:r>
              <a:rPr lang="en-US" sz="1200" dirty="0" err="1"/>
              <a:t>downsampled</a:t>
            </a:r>
            <a:r>
              <a:rPr lang="en-US" sz="1200" dirty="0"/>
              <a:t>?"&gt; </a:t>
            </a:r>
          </a:p>
          <a:p>
            <a:pPr marL="0" indent="0">
              <a:buNone/>
            </a:pPr>
            <a:r>
              <a:rPr lang="en-US" sz="1200" dirty="0"/>
              <a:t> 15 ##INFO=&lt;ID=</a:t>
            </a:r>
            <a:r>
              <a:rPr lang="en-US" sz="1200" dirty="0" err="1"/>
              <a:t>ExcessHet,Number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</a:t>
            </a:r>
            <a:r>
              <a:rPr lang="en-US" sz="1200" dirty="0" err="1"/>
              <a:t>Phred</a:t>
            </a:r>
            <a:r>
              <a:rPr lang="en-US" sz="1200" dirty="0"/>
              <a:t>-scaled p-value for exact test of excess </a:t>
            </a:r>
            <a:r>
              <a:rPr lang="en-US" sz="1200" dirty="0" err="1"/>
              <a:t>heterozygosity</a:t>
            </a:r>
            <a:r>
              <a:rPr lang="en-US" sz="1200" dirty="0"/>
              <a:t>"&gt; </a:t>
            </a:r>
          </a:p>
          <a:p>
            <a:pPr marL="0" indent="0">
              <a:buNone/>
            </a:pPr>
            <a:r>
              <a:rPr lang="en-US" sz="1200" dirty="0"/>
              <a:t> 16 ##INFO=&lt;ID=</a:t>
            </a:r>
            <a:r>
              <a:rPr lang="en-US" sz="1200" dirty="0" err="1"/>
              <a:t>FS,Number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</a:t>
            </a:r>
            <a:r>
              <a:rPr lang="en-US" sz="1200" dirty="0" err="1"/>
              <a:t>Phred</a:t>
            </a:r>
            <a:r>
              <a:rPr lang="en-US" sz="1200" dirty="0"/>
              <a:t>-scaled p-value using Fisher's exact test to detect strand bias"&gt; </a:t>
            </a:r>
          </a:p>
          <a:p>
            <a:pPr marL="0" indent="0">
              <a:buNone/>
            </a:pPr>
            <a:r>
              <a:rPr lang="en-US" sz="1200" dirty="0"/>
              <a:t> 17 ##INFO=&lt;ID=</a:t>
            </a:r>
            <a:r>
              <a:rPr lang="en-US" sz="1200" dirty="0" err="1"/>
              <a:t>InbreedingCoeff,Number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="Inbreeding coefficient as estimated from the genotype likelihoods per-sample when compared against the Hardy-Weinberg expectation"&gt; </a:t>
            </a:r>
          </a:p>
          <a:p>
            <a:pPr marL="0" indent="0">
              <a:buNone/>
            </a:pPr>
            <a:r>
              <a:rPr lang="en-US" sz="1200" dirty="0"/>
              <a:t> 18 ##INFO=&lt;ID=</a:t>
            </a:r>
            <a:r>
              <a:rPr lang="en-US" sz="1200" dirty="0" err="1"/>
              <a:t>MLEAC,Number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Integer,Description</a:t>
            </a:r>
            <a:r>
              <a:rPr lang="en-US" sz="1200" dirty="0"/>
              <a:t>="Maximum likelihood expectation (MLE) for the allele counts (not necessarily the same as the AC),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19 ##INFO=&lt;ID=</a:t>
            </a:r>
            <a:r>
              <a:rPr lang="en-US" sz="1200" dirty="0" err="1"/>
              <a:t>MLEAF,Number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Float,Description</a:t>
            </a:r>
            <a:r>
              <a:rPr lang="en-US" sz="1200" dirty="0"/>
              <a:t>="Maximum likelihood expectation (MLE) for the allele frequency (not necessarily the same as the AF),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20 ##INFO=&lt;ID=</a:t>
            </a:r>
            <a:r>
              <a:rPr lang="en-US" sz="1200" dirty="0" err="1"/>
              <a:t>MQ,Number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="RMS Mapping Quality"&gt; </a:t>
            </a:r>
          </a:p>
          <a:p>
            <a:pPr marL="0" indent="0">
              <a:buNone/>
            </a:pPr>
            <a:r>
              <a:rPr lang="en-US" sz="1200" dirty="0"/>
              <a:t> 21 ##INFO=&lt;ID=</a:t>
            </a:r>
            <a:r>
              <a:rPr lang="en-US" sz="1200" dirty="0" err="1"/>
              <a:t>MQRankSum,Number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="Z-score From Wilcoxon rank sum test of Alt vs. Ref read mapping qualities"&gt; </a:t>
            </a:r>
          </a:p>
          <a:p>
            <a:pPr marL="0" indent="0">
              <a:buNone/>
            </a:pPr>
            <a:r>
              <a:rPr lang="en-US" sz="1200" dirty="0"/>
              <a:t> 22 ##INFO=&lt;ID=</a:t>
            </a:r>
            <a:r>
              <a:rPr lang="en-US" sz="1200" dirty="0" err="1"/>
              <a:t>QD,Number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="Variant Confidence/Quality by Depth"&gt; </a:t>
            </a:r>
          </a:p>
          <a:p>
            <a:pPr marL="0" indent="0">
              <a:buNone/>
            </a:pPr>
            <a:r>
              <a:rPr lang="en-US" sz="1200" dirty="0"/>
              <a:t> 23 ##INFO=&lt;ID=</a:t>
            </a:r>
            <a:r>
              <a:rPr lang="en-US" sz="1200" dirty="0" err="1"/>
              <a:t>ReadPosRankSum,Number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="Z-score from Wilcoxon rank sum test of Alt vs. Ref read position bias"&gt; </a:t>
            </a:r>
          </a:p>
          <a:p>
            <a:pPr marL="0" indent="0">
              <a:buNone/>
            </a:pPr>
            <a:r>
              <a:rPr lang="en-US" sz="1200" dirty="0"/>
              <a:t> 24 ##INFO=&lt;ID=</a:t>
            </a:r>
            <a:r>
              <a:rPr lang="en-US" sz="1200" dirty="0" err="1"/>
              <a:t>SOR,Number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="Symmetric Odds Ratio of 2x2 contingency table to detect strand bias"&gt; </a:t>
            </a:r>
          </a:p>
        </p:txBody>
      </p:sp>
    </p:spTree>
    <p:extLst>
      <p:ext uri="{BB962C8B-B14F-4D97-AF65-F5344CB8AC3E}">
        <p14:creationId xmlns:p14="http://schemas.microsoft.com/office/powerpoint/2010/main" val="243754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3596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 err="1" smtClean="0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SelectVariants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R ../</a:t>
            </a:r>
            <a:r>
              <a:rPr lang="en-US" sz="2000" dirty="0" smtClean="0">
                <a:latin typeface="Courier"/>
                <a:cs typeface="Courier"/>
              </a:rPr>
              <a:t>references/</a:t>
            </a:r>
            <a:r>
              <a:rPr lang="en-US" sz="2000" dirty="0">
                <a:latin typeface="Courier"/>
                <a:cs typeface="Courier"/>
              </a:rPr>
              <a:t>Ecoli_k12_MG1655.</a:t>
            </a:r>
            <a:r>
              <a:rPr lang="en-US" sz="2000" dirty="0" smtClean="0">
                <a:latin typeface="Courier"/>
                <a:cs typeface="Courier"/>
              </a:rPr>
              <a:t>fasta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V </a:t>
            </a:r>
            <a:r>
              <a:rPr lang="en-US" sz="2000" dirty="0" err="1" smtClean="0">
                <a:latin typeface="Courier"/>
                <a:cs typeface="Courier"/>
              </a:rPr>
              <a:t>variants.raw.vcf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select 'QD &gt;=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 smtClean="0">
                <a:latin typeface="Courier"/>
                <a:cs typeface="Courier"/>
              </a:rPr>
              <a:t>'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select 'DP &gt;=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 smtClean="0">
                <a:latin typeface="Courier"/>
                <a:cs typeface="Courier"/>
              </a:rPr>
              <a:t>'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-</a:t>
            </a:r>
            <a:r>
              <a:rPr lang="en-US" sz="2000" dirty="0" smtClean="0">
                <a:latin typeface="Courier"/>
                <a:cs typeface="Courier"/>
              </a:rPr>
              <a:t>restrict-alleles-to </a:t>
            </a:r>
            <a:r>
              <a:rPr lang="en-US" sz="2000" dirty="0">
                <a:latin typeface="Courier"/>
                <a:cs typeface="Courier"/>
              </a:rPr>
              <a:t>BIALLELIC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-select-type SNP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-O </a:t>
            </a:r>
            <a:r>
              <a:rPr lang="en-US" sz="2000" dirty="0" err="1" smtClean="0">
                <a:latin typeface="Courier"/>
                <a:cs typeface="Courier"/>
              </a:rPr>
              <a:t>selected.snp.vcf</a:t>
            </a:r>
            <a:r>
              <a:rPr lang="en-US" sz="2000" dirty="0" smtClean="0">
                <a:latin typeface="Courier"/>
                <a:cs typeface="Courier"/>
              </a:rPr>
              <a:t> &amp;&gt;</a:t>
            </a:r>
            <a:r>
              <a:rPr lang="en-US" sz="2000" dirty="0" err="1" smtClean="0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634379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INFO</a:t>
            </a:r>
            <a:r>
              <a:rPr lang="en-US" dirty="0" smtClean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 QD: Variant </a:t>
            </a:r>
            <a:r>
              <a:rPr lang="en-US" dirty="0"/>
              <a:t>Confidence/Quality by Depth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-V </a:t>
            </a:r>
            <a:r>
              <a:rPr lang="en-US" dirty="0" err="1" smtClean="0">
                <a:latin typeface="Courier"/>
                <a:cs typeface="Courier"/>
              </a:rPr>
              <a:t>selected.snp.vcf</a:t>
            </a:r>
            <a:r>
              <a:rPr lang="en-US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R ../</a:t>
            </a:r>
            <a:r>
              <a:rPr lang="en-US" dirty="0" smtClean="0">
                <a:latin typeface="Courier"/>
                <a:cs typeface="Courier"/>
              </a:rPr>
              <a:t>references/Ecoli_k12_MG1655</a:t>
            </a:r>
            <a:r>
              <a:rPr lang="en-US" dirty="0">
                <a:latin typeface="Courier"/>
                <a:cs typeface="Courier"/>
              </a:rPr>
              <a:t>.fasta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F CHROM -F POS -F REF -F ALT -F AC -F AF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</a:t>
            </a:r>
            <a:r>
              <a:rPr lang="en-US" dirty="0" smtClean="0">
                <a:latin typeface="Courier"/>
                <a:cs typeface="Courier"/>
              </a:rPr>
              <a:t>fields "GT"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-O </a:t>
            </a:r>
            <a:r>
              <a:rPr lang="en-US" dirty="0" err="1" smtClean="0">
                <a:latin typeface="Courier"/>
                <a:cs typeface="Courier"/>
              </a:rPr>
              <a:t>selected.snp.txt</a:t>
            </a:r>
            <a:r>
              <a:rPr lang="en-US" dirty="0" smtClean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546424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# Working directory: xxx/Lab08_variants</a:t>
            </a:r>
            <a:r>
              <a:rPr lang="fr-FR" sz="2000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GATK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Input: VCF</a:t>
            </a:r>
          </a:p>
          <a:p>
            <a:r>
              <a:rPr lang="en-US" dirty="0" smtClean="0"/>
              <a:t># Output: a table format</a:t>
            </a:r>
          </a:p>
          <a:p>
            <a:r>
              <a:rPr lang="en-US" dirty="0" smtClean="0"/>
              <a:t># Fields: CHROM</a:t>
            </a:r>
            <a:r>
              <a:rPr lang="en-US" dirty="0"/>
              <a:t>	POS	REF	ALT	AC	AF	DH10B.GT	MG1655.</a:t>
            </a:r>
            <a:r>
              <a:rPr lang="en-US" dirty="0" smtClean="0"/>
              <a:t>GT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AC</a:t>
            </a:r>
            <a:r>
              <a:rPr lang="en-US" dirty="0">
                <a:latin typeface="Courier"/>
                <a:cs typeface="Courier"/>
              </a:rPr>
              <a:t>(allele counts) AF(Allele frequency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tview</a:t>
            </a:r>
            <a:r>
              <a:rPr lang="en-US" dirty="0" smtClean="0"/>
              <a:t> to check 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992" y="1377483"/>
            <a:ext cx="6853772" cy="3942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samtools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tview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./data/DH10B.parse.bam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.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references/</a:t>
            </a:r>
            <a:r>
              <a:rPr lang="en-US" sz="1800" dirty="0">
                <a:latin typeface="Courier"/>
                <a:cs typeface="Courier"/>
              </a:rPr>
              <a:t>Ecoli_k12_MG1655.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-p </a:t>
            </a:r>
            <a:r>
              <a:rPr lang="en-US" sz="1800" dirty="0">
                <a:latin typeface="Courier"/>
                <a:cs typeface="Courier"/>
              </a:rPr>
              <a:t>U00096:1643679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tview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./</a:t>
            </a:r>
            <a:r>
              <a:rPr lang="en-US" sz="1800" dirty="0">
                <a:latin typeface="Courier"/>
                <a:cs typeface="Courier"/>
              </a:rPr>
              <a:t>data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>
                <a:latin typeface="Courier"/>
                <a:cs typeface="Courier"/>
              </a:rPr>
              <a:t>MG1655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>
                <a:latin typeface="Courier"/>
                <a:cs typeface="Courier"/>
              </a:rPr>
              <a:t>parse.bam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references/</a:t>
            </a:r>
            <a:r>
              <a:rPr lang="en-US" sz="1800" dirty="0">
                <a:latin typeface="Courier"/>
                <a:cs typeface="Courier"/>
              </a:rPr>
              <a:t>Ecoli_k12_MG1655.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-p </a:t>
            </a:r>
            <a:r>
              <a:rPr lang="en-US" sz="1800" dirty="0">
                <a:latin typeface="Courier"/>
                <a:cs typeface="Courier"/>
              </a:rPr>
              <a:t>U00096:1643679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try  more sites: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1. U00096:1357202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2. U00096:</a:t>
            </a:r>
            <a:r>
              <a:rPr lang="en-US" sz="1800" dirty="0" smtClean="0">
                <a:latin typeface="Courier"/>
                <a:cs typeface="Courier"/>
              </a:rPr>
              <a:t>4296380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00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Beocat</a:t>
            </a:r>
            <a:r>
              <a:rPr lang="en-US" dirty="0" smtClean="0"/>
              <a:t> version's </a:t>
            </a:r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1" y="1340914"/>
            <a:ext cx="8483136" cy="32776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module load  </a:t>
            </a: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/1.8-foss-2017beocatb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st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>
                <a:latin typeface="Courier"/>
                <a:cs typeface="Courier"/>
              </a:rPr>
              <a:t>opt/software/software/</a:t>
            </a: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/1.8-foss-2017beocatb/bin/</a:t>
            </a:r>
            <a:r>
              <a:rPr lang="en-US" sz="1600" dirty="0" err="1" smtClean="0">
                <a:latin typeface="Courier"/>
                <a:cs typeface="Courier"/>
              </a:rPr>
              <a:t>samtools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 err="1" smtClean="0">
                <a:latin typeface="Courier"/>
                <a:cs typeface="Courier"/>
              </a:rPr>
              <a:t>tview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st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tview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-p U00096:1643679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333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dirty="0" smtClean="0"/>
              <a:t>Download the software: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</a:t>
            </a:r>
            <a:r>
              <a:rPr lang="en-US" dirty="0" smtClean="0"/>
              <a:t>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5109091" cy="2146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- bam (</a:t>
            </a:r>
            <a:r>
              <a:rPr lang="en-US" sz="2800" dirty="0" err="1" smtClean="0"/>
              <a:t>bam.bai</a:t>
            </a:r>
            <a:r>
              <a:rPr lang="en-US" sz="2800" dirty="0" smtClean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- </a:t>
            </a:r>
            <a:r>
              <a:rPr lang="en-US" sz="2800" dirty="0" err="1" smtClean="0"/>
              <a:t>vcf</a:t>
            </a:r>
            <a:r>
              <a:rPr lang="en-US" sz="2800" dirty="0" smtClean="0"/>
              <a:t>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 to check SNPs</a:t>
            </a:r>
            <a:endParaRPr lang="en-US" dirty="0"/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725731" y="1192320"/>
            <a:ext cx="59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U00096:xxxxxx U00096: </a:t>
            </a:r>
            <a:r>
              <a:rPr lang="en-US" dirty="0" err="1" smtClean="0"/>
              <a:t>xxxxxxx</a:t>
            </a:r>
            <a:r>
              <a:rPr lang="en-US" dirty="0" smtClean="0"/>
              <a:t> (separated by a blank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58" y="1935039"/>
            <a:ext cx="6634496" cy="25060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GATK: variant discovery</a:t>
            </a:r>
          </a:p>
          <a:p>
            <a:r>
              <a:rPr lang="en-US" sz="2800" dirty="0" err="1" smtClean="0"/>
              <a:t>tview</a:t>
            </a:r>
            <a:r>
              <a:rPr lang="en-US" sz="2800" dirty="0" smtClean="0"/>
              <a:t> to visualize variants</a:t>
            </a:r>
          </a:p>
          <a:p>
            <a:r>
              <a:rPr lang="en-US" sz="2800" dirty="0" err="1" smtClean="0"/>
              <a:t>Cyberduck</a:t>
            </a:r>
            <a:r>
              <a:rPr lang="en-US" sz="2800" dirty="0" smtClean="0"/>
              <a:t> </a:t>
            </a:r>
            <a:r>
              <a:rPr lang="en-US" sz="2800" dirty="0"/>
              <a:t>for data </a:t>
            </a:r>
            <a:r>
              <a:rPr lang="en-US" sz="2800" dirty="0" smtClean="0"/>
              <a:t>transferring</a:t>
            </a:r>
          </a:p>
          <a:p>
            <a:r>
              <a:rPr lang="en-US" sz="2800" dirty="0"/>
              <a:t>IGV to visualize SNPs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74" y="1450798"/>
            <a:ext cx="7213204" cy="3332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 smtClean="0"/>
              <a:t># </a:t>
            </a:r>
            <a:r>
              <a:rPr lang="fr-FR" dirty="0" err="1" smtClean="0"/>
              <a:t>create</a:t>
            </a:r>
            <a:r>
              <a:rPr lang="fr-FR" dirty="0" smtClean="0"/>
              <a:t> a new directory for </a:t>
            </a:r>
            <a:r>
              <a:rPr lang="fr-FR" dirty="0" err="1" smtClean="0"/>
              <a:t>today's</a:t>
            </a:r>
            <a:r>
              <a:rPr lang="fr-FR" dirty="0" smtClean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err="1" smtClean="0">
                <a:latin typeface="Courier"/>
                <a:cs typeface="Courier"/>
              </a:rPr>
              <a:t>mkdir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Lab08_variants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latin typeface="Courier"/>
                <a:cs typeface="Courier"/>
              </a:rPr>
              <a:t>cd </a:t>
            </a:r>
            <a:r>
              <a:rPr lang="en-US" dirty="0"/>
              <a:t>Lab08_variants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dirty="0" smtClean="0"/>
              <a:t>Discover variants of two </a:t>
            </a:r>
            <a:r>
              <a:rPr lang="en-US" dirty="0" err="1" smtClean="0"/>
              <a:t>E.coli</a:t>
            </a:r>
            <a:r>
              <a:rPr lang="en-US" dirty="0" smtClean="0"/>
              <a:t> strains </a:t>
            </a:r>
            <a:r>
              <a:rPr lang="en-US" dirty="0"/>
              <a:t>DH10B and </a:t>
            </a:r>
            <a:r>
              <a:rPr lang="en-US" dirty="0" smtClean="0"/>
              <a:t>MG1655 relative to a reference genome</a:t>
            </a:r>
            <a:endParaRPr lang="en-US" sz="1800" dirty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/>
              <a:t>Reference genome: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links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# </a:t>
            </a:r>
            <a:r>
              <a:rPr lang="en-US" dirty="0" err="1" smtClean="0"/>
              <a:t>E.coli</a:t>
            </a:r>
            <a:r>
              <a:rPr lang="en-US" dirty="0" smtClean="0"/>
              <a:t> K-12 </a:t>
            </a:r>
            <a:r>
              <a:rPr lang="fr-FR" dirty="0" smtClean="0"/>
              <a:t>MG1655 </a:t>
            </a:r>
            <a:r>
              <a:rPr lang="fr-FR" dirty="0" err="1" smtClean="0"/>
              <a:t>reference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cd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latin typeface="Courier"/>
                <a:cs typeface="Courier"/>
              </a:rPr>
              <a:t>ln</a:t>
            </a:r>
            <a:r>
              <a:rPr lang="en-US" sz="1600" dirty="0" smtClean="0">
                <a:latin typeface="Courier"/>
                <a:cs typeface="Courier"/>
              </a:rPr>
              <a:t> -s </a:t>
            </a:r>
            <a:r>
              <a:rPr lang="en-US" sz="1600" dirty="0">
                <a:latin typeface="Courier"/>
                <a:cs typeface="Courier"/>
              </a:rPr>
              <a:t>/homes/liu3zhen/teaching/datasets/variants/</a:t>
            </a:r>
            <a:r>
              <a:rPr lang="en-US" sz="1600" dirty="0" smtClean="0">
                <a:latin typeface="Courier"/>
                <a:cs typeface="Courier"/>
              </a:rPr>
              <a:t>references/*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</a:t>
            </a:r>
            <a:r>
              <a:rPr lang="en-US" sz="1800" dirty="0" smtClean="0">
                <a:latin typeface="Courier"/>
                <a:cs typeface="Courier"/>
              </a:rPr>
              <a:t>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prstClr val="black"/>
                </a:solidFill>
              </a:rPr>
              <a:t># Alignment data</a:t>
            </a:r>
            <a:r>
              <a:rPr lang="en-US" sz="1800" dirty="0" smtClean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ln</a:t>
            </a:r>
            <a:r>
              <a:rPr lang="en-US" sz="1800" dirty="0" smtClean="0">
                <a:latin typeface="Courier"/>
                <a:cs typeface="Courier"/>
              </a:rPr>
              <a:t> -s </a:t>
            </a:r>
            <a:r>
              <a:rPr lang="en-US" sz="1800" dirty="0">
                <a:latin typeface="Courier"/>
                <a:cs typeface="Courier"/>
              </a:rPr>
              <a:t>/homes/liu3zhen/teaching/datasets/variants/</a:t>
            </a:r>
            <a:r>
              <a:rPr lang="en-US" sz="1800" dirty="0" smtClean="0">
                <a:latin typeface="Courier"/>
                <a:cs typeface="Courier"/>
              </a:rPr>
              <a:t>data/* </a:t>
            </a:r>
            <a:r>
              <a:rPr lang="en-US" sz="1800" b="1" dirty="0" smtClean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</a:t>
            </a:r>
            <a:r>
              <a:rPr lang="en-US" sz="1800" dirty="0" smtClean="0">
                <a:latin typeface="Courier"/>
                <a:cs typeface="Courier"/>
              </a:rPr>
              <a:t>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DH10B.parse.bam.bai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 (show scripts)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172378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ref=MG1655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fasta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</a:t>
            </a:r>
            <a:r>
              <a:rPr lang="en-US" sz="1800" dirty="0" smtClean="0">
                <a:latin typeface="Courier New"/>
                <a:cs typeface="Courier New"/>
              </a:rPr>
              <a:t>=x.pair1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fq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</a:t>
            </a:r>
            <a:r>
              <a:rPr lang="en-US" sz="1800" dirty="0" smtClean="0">
                <a:latin typeface="Courier New"/>
                <a:cs typeface="Courier New"/>
              </a:rPr>
              <a:t>=x.pair2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fq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alignment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</a:t>
            </a:r>
            <a:r>
              <a:rPr lang="en-US" sz="1800" dirty="0" err="1" smtClean="0">
                <a:latin typeface="Courier New"/>
                <a:cs typeface="Courier New"/>
              </a:rPr>
              <a:t>bwa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aln.sam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2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aln.log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alignments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13" y="1313016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/1.8-foss-</a:t>
            </a:r>
            <a:r>
              <a:rPr lang="en-US" sz="2000" dirty="0" smtClean="0">
                <a:latin typeface="Courier"/>
                <a:cs typeface="Courier"/>
              </a:rPr>
              <a:t>2017beocatb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samtools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./data/MG1655</a:t>
            </a:r>
            <a:r>
              <a:rPr lang="en-US" sz="2000" dirty="0">
                <a:latin typeface="Courier New"/>
                <a:cs typeface="Courier New"/>
              </a:rPr>
              <a:t>.</a:t>
            </a:r>
            <a:r>
              <a:rPr lang="en-US" sz="2000" dirty="0" smtClean="0">
                <a:latin typeface="Courier New"/>
                <a:cs typeface="Courier New"/>
              </a:rPr>
              <a:t>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492328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5887597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 smtClean="0"/>
              <a:t>samtools</a:t>
            </a:r>
            <a:r>
              <a:rPr lang="en-US" dirty="0" smtClean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274638"/>
            <a:ext cx="8771849" cy="772987"/>
          </a:xfrm>
        </p:spPr>
        <p:txBody>
          <a:bodyPr/>
          <a:lstStyle/>
          <a:p>
            <a:r>
              <a:rPr lang="en-US" dirty="0" smtClean="0"/>
              <a:t>Prior to GATK, the reference genome needs to be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32" y="1794247"/>
            <a:ext cx="7774615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index 1</a:t>
            </a:r>
          </a:p>
          <a:p>
            <a:pPr marL="0" indent="0">
              <a:buNone/>
            </a:pPr>
            <a:r>
              <a:rPr lang="ro-RO" sz="2000" dirty="0">
                <a:latin typeface="Courier"/>
                <a:cs typeface="Courier"/>
              </a:rPr>
              <a:t>module load Java/</a:t>
            </a:r>
            <a:r>
              <a:rPr lang="ro-RO" sz="2000" dirty="0" smtClean="0">
                <a:latin typeface="Courier"/>
                <a:cs typeface="Courier"/>
              </a:rPr>
              <a:t>1.8.0_192 # load java module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java </a:t>
            </a:r>
            <a:r>
              <a:rPr lang="en-US" sz="2000" dirty="0">
                <a:latin typeface="Courier"/>
                <a:cs typeface="Courier"/>
              </a:rPr>
              <a:t>-jar /homes/liu3zhen/local/jars/</a:t>
            </a:r>
            <a:r>
              <a:rPr lang="en-US" sz="2000" dirty="0" err="1" smtClean="0">
                <a:latin typeface="Courier"/>
                <a:cs typeface="Courier"/>
              </a:rPr>
              <a:t>picard.jar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CreateSequenceDictionary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R=Ecoli_k12_MG1655</a:t>
            </a:r>
            <a:r>
              <a:rPr lang="en-US" sz="2000" dirty="0">
                <a:latin typeface="Courier"/>
                <a:cs typeface="Courier"/>
              </a:rPr>
              <a:t>.</a:t>
            </a:r>
            <a:r>
              <a:rPr lang="en-US" sz="20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O=Ecoli_k12_MG1655</a:t>
            </a:r>
            <a:r>
              <a:rPr lang="en-US" sz="2000" dirty="0">
                <a:latin typeface="Courier"/>
                <a:cs typeface="Courier"/>
              </a:rPr>
              <a:t>.</a:t>
            </a:r>
            <a:r>
              <a:rPr lang="en-US" sz="2000" dirty="0" smtClean="0">
                <a:latin typeface="Courier"/>
                <a:cs typeface="Courier"/>
              </a:rPr>
              <a:t>dict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index 2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/1.8-foss-2017beocatb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faidx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Ecoli_k12_MG1655</a:t>
            </a:r>
            <a:r>
              <a:rPr lang="en-US" sz="2000" dirty="0">
                <a:latin typeface="Courier"/>
                <a:cs typeface="Courier"/>
              </a:rPr>
              <a:t>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93372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Check the output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89"/>
            <a:ext cx="8229600" cy="194887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gatk</a:t>
            </a:r>
            <a:r>
              <a:rPr lang="en-US" sz="1800" dirty="0">
                <a:latin typeface="Courier"/>
                <a:cs typeface="Courier"/>
              </a:rPr>
              <a:t>=/homes/liu3zhen/software/GATK/gatk4/gatk-4.1.0.0/</a:t>
            </a:r>
            <a:r>
              <a:rPr lang="en-US" sz="1800" dirty="0" err="1">
                <a:latin typeface="Courier"/>
                <a:cs typeface="Courier"/>
              </a:rPr>
              <a:t>gatk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"/>
                <a:cs typeface="Courier"/>
              </a:rPr>
              <a:t>$</a:t>
            </a:r>
            <a:r>
              <a:rPr lang="en-US" sz="3600" dirty="0" err="1" smtClean="0">
                <a:latin typeface="Courier"/>
                <a:cs typeface="Courier"/>
              </a:rPr>
              <a:t>gatk</a:t>
            </a:r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--list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805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14153</TotalTime>
  <Words>1850</Words>
  <Application>Microsoft Macintosh PowerPoint</Application>
  <PresentationFormat>On-screen Show (4:3)</PresentationFormat>
  <Paragraphs>204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Genomic variants  Bioinformatics Applications (PLPTH813)</vt:lpstr>
      <vt:lpstr>Goal of today’s lab</vt:lpstr>
      <vt:lpstr>directories</vt:lpstr>
      <vt:lpstr>To-do analysis</vt:lpstr>
      <vt:lpstr>Make links to data</vt:lpstr>
      <vt:lpstr>BWA alignment (show scripts)</vt:lpstr>
      <vt:lpstr>Examine alignments</vt:lpstr>
      <vt:lpstr>Prior to GATK, the reference genome needs to be indexed</vt:lpstr>
      <vt:lpstr>GATK</vt:lpstr>
      <vt:lpstr>HaplotypeCaller of GATK4</vt:lpstr>
      <vt:lpstr>GATK to SNP discovery</vt:lpstr>
      <vt:lpstr>Notes</vt:lpstr>
      <vt:lpstr>Variant filtering</vt:lpstr>
      <vt:lpstr>VCF to table</vt:lpstr>
      <vt:lpstr>tview to check SNPs</vt:lpstr>
      <vt:lpstr>use Beocat version's samtools</vt:lpstr>
      <vt:lpstr>IGV installation</vt:lpstr>
      <vt:lpstr>IGV to check SNPs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176</cp:revision>
  <dcterms:created xsi:type="dcterms:W3CDTF">2014-12-15T18:58:14Z</dcterms:created>
  <dcterms:modified xsi:type="dcterms:W3CDTF">2019-03-25T22:05:27Z</dcterms:modified>
</cp:coreProperties>
</file>