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11" r:id="rId3"/>
    <p:sldId id="274" r:id="rId4"/>
    <p:sldId id="271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6" r:id="rId13"/>
    <p:sldId id="332" r:id="rId14"/>
    <p:sldId id="322" r:id="rId15"/>
    <p:sldId id="323" r:id="rId16"/>
    <p:sldId id="328" r:id="rId17"/>
    <p:sldId id="329" r:id="rId18"/>
    <p:sldId id="330" r:id="rId19"/>
    <p:sldId id="331" r:id="rId20"/>
    <p:sldId id="282" r:id="rId21"/>
    <p:sldId id="285" r:id="rId22"/>
    <p:sldId id="284" r:id="rId23"/>
    <p:sldId id="334" r:id="rId24"/>
    <p:sldId id="335" r:id="rId25"/>
    <p:sldId id="310" r:id="rId26"/>
    <p:sldId id="28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9" autoAdjust="0"/>
    <p:restoredTop sz="94677" autoAdjust="0"/>
  </p:normalViewPr>
  <p:slideViewPr>
    <p:cSldViewPr snapToGrid="0" snapToObjects="1">
      <p:cViewPr varScale="1">
        <p:scale>
          <a:sx n="172" d="100"/>
          <a:sy n="172" d="100"/>
        </p:scale>
        <p:origin x="18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paste </a:t>
            </a:r>
            <a:r>
              <a:rPr lang="en-US" dirty="0" err="1"/>
              <a:t>adult.txt</a:t>
            </a:r>
            <a:r>
              <a:rPr lang="en-US" dirty="0"/>
              <a:t> </a:t>
            </a:r>
            <a:r>
              <a:rPr lang="en-US" dirty="0" err="1"/>
              <a:t>youth.txt</a:t>
            </a:r>
            <a:r>
              <a:rPr lang="en-US" dirty="0"/>
              <a:t> &gt; </a:t>
            </a:r>
            <a:r>
              <a:rPr lang="en-US" dirty="0" err="1"/>
              <a:t>two.merge.txt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less </a:t>
            </a:r>
            <a:r>
              <a:rPr lang="en-US" dirty="0" err="1"/>
              <a:t>two.merge.txt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35625"/>
            <a:ext cx="7772400" cy="209134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UNIX</a:t>
            </a:r>
            <a:br>
              <a:rPr lang="en-US" sz="4000" dirty="0"/>
            </a:br>
            <a:r>
              <a:rPr lang="en-US" sz="4000" dirty="0"/>
              <a:t>(Lab practice)</a:t>
            </a:r>
            <a:br>
              <a:rPr lang="en-US" sz="3200" dirty="0"/>
            </a:br>
            <a:br>
              <a:rPr lang="en-US" sz="3200" dirty="0"/>
            </a:br>
            <a:r>
              <a:rPr lang="en-US" sz="27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2/4/2021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grep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213" y="1460022"/>
            <a:ext cx="7596908" cy="4656852"/>
          </a:xfrm>
        </p:spPr>
        <p:txBody>
          <a:bodyPr>
            <a:normAutofit/>
          </a:bodyPr>
          <a:lstStyle/>
          <a:p>
            <a:r>
              <a:rPr lang="en-US" dirty="0" err="1"/>
              <a:t>grep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"Kansas"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"#"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"^#"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"^#" -c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"#" -v </a:t>
            </a:r>
            <a:r>
              <a:rPr lang="en-US" dirty="0" err="1"/>
              <a:t>adult.txt</a:t>
            </a:r>
            <a:r>
              <a:rPr lang="en-US" dirty="0"/>
              <a:t> &gt; </a:t>
            </a:r>
            <a:r>
              <a:rPr lang="en-US" dirty="0" err="1"/>
              <a:t>adult.cig.nocomments.txt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78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Pipe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ls</a:t>
            </a:r>
            <a:r>
              <a:rPr lang="en-US" dirty="0"/>
              <a:t>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"Kansas" </a:t>
            </a:r>
            <a:r>
              <a:rPr lang="en-US" dirty="0" err="1"/>
              <a:t>adult.txt</a:t>
            </a:r>
            <a:r>
              <a:rPr lang="en-US" dirty="0"/>
              <a:t> | cut -f 2 |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"#" -v </a:t>
            </a:r>
            <a:r>
              <a:rPr lang="en-US" dirty="0" err="1"/>
              <a:t>two.merge.txt</a:t>
            </a:r>
            <a:r>
              <a:rPr lang="en-US" dirty="0"/>
              <a:t> | cut -f 1,2,4 |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paste </a:t>
            </a:r>
            <a:r>
              <a:rPr lang="en-US" dirty="0" err="1"/>
              <a:t>adult.txt</a:t>
            </a:r>
            <a:r>
              <a:rPr lang="en-US" dirty="0"/>
              <a:t> </a:t>
            </a:r>
            <a:r>
              <a:rPr lang="en-US" dirty="0" err="1"/>
              <a:t>youth.txt</a:t>
            </a:r>
            <a:r>
              <a:rPr lang="en-US" dirty="0"/>
              <a:t> | </a:t>
            </a:r>
            <a:r>
              <a:rPr lang="en-US" dirty="0" err="1"/>
              <a:t>grep</a:t>
            </a:r>
            <a:r>
              <a:rPr lang="en-US" dirty="0"/>
              <a:t> "#" -v | cut -f 1,2,4 |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"#" -v </a:t>
            </a:r>
            <a:r>
              <a:rPr lang="en-US" dirty="0" err="1"/>
              <a:t>adult.txt</a:t>
            </a:r>
            <a:r>
              <a:rPr lang="en-US" dirty="0"/>
              <a:t> | cut -f 2 | sort | head</a:t>
            </a:r>
          </a:p>
        </p:txBody>
      </p:sp>
    </p:spTree>
    <p:extLst>
      <p:ext uri="{BB962C8B-B14F-4D97-AF65-F5344CB8AC3E}">
        <p14:creationId xmlns:p14="http://schemas.microsoft.com/office/powerpoint/2010/main" val="106281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Pipe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380" y="1567888"/>
            <a:ext cx="8305409" cy="2786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cat </a:t>
            </a:r>
            <a:r>
              <a:rPr lang="en-US" sz="2800" dirty="0" err="1"/>
              <a:t>adult.txt</a:t>
            </a:r>
            <a:r>
              <a:rPr lang="en-US" sz="2800" dirty="0"/>
              <a:t> </a:t>
            </a:r>
            <a:r>
              <a:rPr lang="en-US" sz="2800" dirty="0" err="1"/>
              <a:t>youth.txt</a:t>
            </a:r>
            <a:r>
              <a:rPr lang="en-US" sz="2800" dirty="0"/>
              <a:t> &gt; </a:t>
            </a:r>
            <a:r>
              <a:rPr lang="en-US" sz="2800" dirty="0" err="1"/>
              <a:t>two.cat.txt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less </a:t>
            </a:r>
            <a:r>
              <a:rPr lang="en-US" sz="2800" dirty="0" err="1"/>
              <a:t>two.cat.txt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cut </a:t>
            </a:r>
            <a:r>
              <a:rPr lang="en-US" sz="2800" dirty="0" err="1"/>
              <a:t>two.cat.txt</a:t>
            </a:r>
            <a:r>
              <a:rPr lang="en-US" sz="2800" dirty="0"/>
              <a:t> -f 2 | sort | </a:t>
            </a:r>
            <a:r>
              <a:rPr lang="en-US" sz="2800" dirty="0" err="1"/>
              <a:t>uniq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889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file: </a:t>
            </a:r>
            <a:r>
              <a:rPr lang="en-US" dirty="0" err="1"/>
              <a:t>fruit.txt</a:t>
            </a:r>
            <a:r>
              <a:rPr lang="en-US" dirty="0"/>
              <a:t> (tab separated flat file)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3945" y="2189498"/>
            <a:ext cx="3294084" cy="2479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banana	5</a:t>
            </a:r>
          </a:p>
        </p:txBody>
      </p:sp>
    </p:spTree>
    <p:extLst>
      <p:ext uri="{BB962C8B-B14F-4D97-AF65-F5344CB8AC3E}">
        <p14:creationId xmlns:p14="http://schemas.microsoft.com/office/powerpoint/2010/main" val="296380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sort</a:t>
            </a:r>
            <a:r>
              <a:rPr lang="en-US" dirty="0"/>
              <a:t> - sort lines of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355" y="1171014"/>
            <a:ext cx="2857500" cy="52128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cat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6448" y="1171014"/>
            <a:ext cx="3265715" cy="518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>
                <a:latin typeface="Courier New"/>
                <a:cs typeface="Courier New"/>
              </a:rPr>
              <a:t>sort -k 2n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b="1" dirty="0">
                <a:latin typeface="Courier New"/>
                <a:cs typeface="Courier New"/>
              </a:rPr>
              <a:t>sort -k 2nr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1,2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9542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76092"/>
                </a:solidFill>
              </a:rPr>
              <a:t>find</a:t>
            </a:r>
            <a:r>
              <a:rPr lang="en-US" dirty="0"/>
              <a:t> - search for files in a directory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700" y="1397576"/>
            <a:ext cx="6527800" cy="4533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find [pathnames] [conditions]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Finding files &gt;10M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-size +10M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Finding files &lt;10M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-size -10M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 a file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-name "</a:t>
            </a:r>
            <a:r>
              <a:rPr lang="en-US" sz="1800" dirty="0" err="1">
                <a:latin typeface="Courier New"/>
                <a:cs typeface="Courier New"/>
              </a:rPr>
              <a:t>fruit.txt</a:t>
            </a:r>
            <a:r>
              <a:rPr lang="en-US" sz="18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 a file in the current directory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</a:t>
            </a:r>
            <a:r>
              <a:rPr lang="en-US" sz="1800" dirty="0" err="1">
                <a:latin typeface="Courier New"/>
                <a:cs typeface="Courier New"/>
              </a:rPr>
              <a:t>maxdepth</a:t>
            </a:r>
            <a:r>
              <a:rPr lang="en-US" sz="1800" dirty="0">
                <a:latin typeface="Courier New"/>
                <a:cs typeface="Courier New"/>
              </a:rPr>
              <a:t> 1 -name "</a:t>
            </a:r>
            <a:r>
              <a:rPr lang="en-US" sz="1800" dirty="0" err="1">
                <a:latin typeface="Courier New"/>
                <a:cs typeface="Courier New"/>
              </a:rPr>
              <a:t>fruit.txt</a:t>
            </a:r>
            <a:r>
              <a:rPr lang="en-US" sz="18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93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sed</a:t>
            </a:r>
            <a:r>
              <a:rPr lang="en-US" dirty="0"/>
              <a:t> -  a stream editor used for modifying files in </a:t>
            </a:r>
            <a:r>
              <a:rPr lang="en-US" dirty="0" err="1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8576"/>
            <a:ext cx="6146800" cy="3923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's/apple/strawberry/g'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0" y="1280326"/>
            <a:ext cx="1981200" cy="165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</p:txBody>
      </p:sp>
    </p:spTree>
    <p:extLst>
      <p:ext uri="{BB962C8B-B14F-4D97-AF65-F5344CB8AC3E}">
        <p14:creationId xmlns:p14="http://schemas.microsoft.com/office/powerpoint/2010/main" val="145501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sed</a:t>
            </a:r>
            <a:r>
              <a:rPr lang="en-US" dirty="0"/>
              <a:t>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6176"/>
            <a:ext cx="8229600" cy="3860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's/apple/{&amp;}/'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{apple}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'/12/ s/peach/kiwi/'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kiwi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0" y="797726"/>
            <a:ext cx="1981200" cy="165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</p:txBody>
      </p:sp>
    </p:spTree>
    <p:extLst>
      <p:ext uri="{BB962C8B-B14F-4D97-AF65-F5344CB8AC3E}">
        <p14:creationId xmlns:p14="http://schemas.microsoft.com/office/powerpoint/2010/main" val="1456325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wget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562676"/>
            <a:ext cx="9004300" cy="32887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</a:t>
            </a:r>
            <a:r>
              <a:rPr lang="en-US" dirty="0" err="1">
                <a:latin typeface="Courier New"/>
                <a:cs typeface="Courier New"/>
              </a:rPr>
              <a:t>url</a:t>
            </a:r>
            <a:r>
              <a:rPr lang="en-US" dirty="0">
                <a:latin typeface="Courier New"/>
                <a:cs typeface="Courier New"/>
              </a:rPr>
              <a:t> link to a file&gt;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&lt;a ftp link&gt;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example: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wget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 http://129.130.89.83/</a:t>
            </a: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tmp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/public/</a:t>
            </a: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sequence.cost.png</a:t>
            </a:r>
            <a:endParaRPr lang="en-US" sz="20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91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scp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385452"/>
            <a:ext cx="8229600" cy="2615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scp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user@hostname:directory</a:t>
            </a:r>
            <a:r>
              <a:rPr lang="en-US" sz="2000" dirty="0">
                <a:latin typeface="Courier New"/>
                <a:cs typeface="Courier New"/>
              </a:rPr>
              <a:t>/</a:t>
            </a:r>
            <a:r>
              <a:rPr lang="en-US" sz="2000" dirty="0" err="1">
                <a:latin typeface="Courier New"/>
                <a:cs typeface="Courier New"/>
              </a:rPr>
              <a:t>remotefile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localfile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scp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 &lt;</a:t>
            </a: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eid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&gt;@</a:t>
            </a: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beocat.cis.ksu.edu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:&lt;path/files&gt;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3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401" y="1445746"/>
            <a:ext cx="8171103" cy="4835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Familiar to the UNIX environment and basic commands</a:t>
            </a:r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r>
              <a:rPr lang="en-US" sz="3200" dirty="0" err="1"/>
              <a:t>ssh</a:t>
            </a:r>
            <a:r>
              <a:rPr lang="en-US" sz="3200" dirty="0"/>
              <a:t> -l &lt;</a:t>
            </a:r>
            <a:r>
              <a:rPr lang="en-US" sz="3200" dirty="0" err="1"/>
              <a:t>eID</a:t>
            </a:r>
            <a:r>
              <a:rPr lang="en-US" sz="3200" dirty="0"/>
              <a:t>&gt; </a:t>
            </a:r>
            <a:r>
              <a:rPr lang="en-US" sz="3200" dirty="0" err="1"/>
              <a:t>beocat.cis.ksu.edu</a:t>
            </a:r>
            <a:endParaRPr lang="en-US" sz="3200" dirty="0"/>
          </a:p>
          <a:p>
            <a:pPr marL="0" indent="0">
              <a:buFont typeface="Arial"/>
              <a:buNone/>
            </a:pPr>
            <a:r>
              <a:rPr lang="en-US" sz="3200" dirty="0"/>
              <a:t>Password</a:t>
            </a:r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r>
              <a:rPr lang="en-US" sz="3200" dirty="0"/>
              <a:t>*Putty login is different</a:t>
            </a:r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r>
              <a:rPr lang="en-US" sz="3200" dirty="0"/>
              <a:t>Login through </a:t>
            </a:r>
            <a:r>
              <a:rPr lang="en-US" sz="3200" dirty="0" err="1"/>
              <a:t>Opendemand</a:t>
            </a:r>
            <a:endParaRPr lang="en-US" sz="3200" dirty="0"/>
          </a:p>
          <a:p>
            <a:pPr marL="0" indent="0">
              <a:buFont typeface="Arial"/>
              <a:buNone/>
            </a:pPr>
            <a:endParaRPr lang="en-US" sz="3200" dirty="0"/>
          </a:p>
          <a:p>
            <a:pPr>
              <a:buFontTx/>
              <a:buChar char="•"/>
            </a:pPr>
            <a:endParaRPr lang="en-US" sz="3200" dirty="0"/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890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633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date</a:t>
            </a:r>
            <a:r>
              <a:rPr lang="en-US" sz="3200" dirty="0"/>
              <a:t> and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cal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5324" y="1513876"/>
            <a:ext cx="3522190" cy="4331753"/>
          </a:xfrm>
        </p:spPr>
        <p:txBody>
          <a:bodyPr>
            <a:noAutofit/>
          </a:bodyPr>
          <a:lstStyle/>
          <a:p>
            <a:r>
              <a:rPr lang="en-US" sz="2800" dirty="0"/>
              <a:t>date</a:t>
            </a:r>
          </a:p>
          <a:p>
            <a:pPr marL="0" indent="0">
              <a:buNone/>
            </a:pPr>
            <a:r>
              <a:rPr lang="en-US" sz="2800" dirty="0"/>
              <a:t>date</a:t>
            </a:r>
          </a:p>
          <a:p>
            <a:pPr marL="0" indent="0">
              <a:buNone/>
            </a:pPr>
            <a:r>
              <a:rPr lang="en-US" sz="2800" dirty="0"/>
              <a:t>date -I</a:t>
            </a:r>
          </a:p>
          <a:p>
            <a:pPr marL="0" indent="0">
              <a:buNone/>
            </a:pPr>
            <a:r>
              <a:rPr lang="en-US" sz="2800" dirty="0"/>
              <a:t>date -R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cal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cal</a:t>
            </a:r>
            <a:r>
              <a:rPr lang="en-US" sz="2800" dirty="0"/>
              <a:t> 2 2016</a:t>
            </a:r>
          </a:p>
          <a:p>
            <a:pPr marL="0" indent="0">
              <a:buNone/>
            </a:pPr>
            <a:r>
              <a:rPr lang="en-US" sz="2800" dirty="0" err="1"/>
              <a:t>cal</a:t>
            </a:r>
            <a:r>
              <a:rPr lang="en-US" sz="2800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82744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5207" y="1386421"/>
            <a:ext cx="2917080" cy="3086303"/>
          </a:xfrm>
        </p:spPr>
        <p:txBody>
          <a:bodyPr>
            <a:normAutofit/>
          </a:bodyPr>
          <a:lstStyle/>
          <a:p>
            <a:r>
              <a:rPr lang="en-US" sz="2800" dirty="0"/>
              <a:t>sleep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/>
              <a:t>sleep 3s</a:t>
            </a:r>
          </a:p>
          <a:p>
            <a:pPr marL="0" indent="0">
              <a:buNone/>
            </a:pPr>
            <a:r>
              <a:rPr lang="en-US" sz="2800" dirty="0"/>
              <a:t>sleep 3</a:t>
            </a:r>
          </a:p>
          <a:p>
            <a:pPr marL="0" indent="0">
              <a:buNone/>
            </a:pPr>
            <a:r>
              <a:rPr lang="en-US" sz="2800" dirty="0"/>
              <a:t>sleep 1m</a:t>
            </a:r>
          </a:p>
        </p:txBody>
      </p:sp>
    </p:spTree>
    <p:extLst>
      <p:ext uri="{BB962C8B-B14F-4D97-AF65-F5344CB8AC3E}">
        <p14:creationId xmlns:p14="http://schemas.microsoft.com/office/powerpoint/2010/main" val="445269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clear,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644" y="1307498"/>
            <a:ext cx="7713156" cy="4810274"/>
          </a:xfrm>
        </p:spPr>
        <p:txBody>
          <a:bodyPr>
            <a:noAutofit/>
          </a:bodyPr>
          <a:lstStyle/>
          <a:p>
            <a:r>
              <a:rPr lang="en-US" sz="2800" dirty="0"/>
              <a:t>clear: clean the screen</a:t>
            </a:r>
          </a:p>
          <a:p>
            <a:r>
              <a:rPr lang="en-US" sz="2800" dirty="0"/>
              <a:t>history: display previous input command lines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clear</a:t>
            </a:r>
          </a:p>
          <a:p>
            <a:pPr marL="0" indent="0">
              <a:buNone/>
            </a:pPr>
            <a:r>
              <a:rPr lang="en-US" sz="2800" dirty="0"/>
              <a:t>history</a:t>
            </a:r>
          </a:p>
          <a:p>
            <a:pPr marL="0" indent="0">
              <a:buNone/>
            </a:pPr>
            <a:r>
              <a:rPr lang="en-US" sz="2800" dirty="0"/>
              <a:t>history | more</a:t>
            </a:r>
          </a:p>
          <a:p>
            <a:pPr marL="0" indent="0">
              <a:buNone/>
            </a:pPr>
            <a:r>
              <a:rPr lang="en-US" sz="2800" dirty="0"/>
              <a:t>history | </a:t>
            </a:r>
            <a:r>
              <a:rPr lang="en-US" sz="2800" dirty="0" err="1"/>
              <a:t>grep</a:t>
            </a:r>
            <a:r>
              <a:rPr lang="en-US" sz="2800" dirty="0"/>
              <a:t> “paste”</a:t>
            </a:r>
          </a:p>
          <a:p>
            <a:pPr marL="0" indent="0">
              <a:buNone/>
            </a:pPr>
            <a:r>
              <a:rPr lang="en-US" sz="2800" dirty="0"/>
              <a:t>history &gt; practice01282016.sh</a:t>
            </a:r>
          </a:p>
          <a:p>
            <a:pPr marL="0" indent="0">
              <a:buNone/>
            </a:pPr>
            <a:r>
              <a:rPr lang="en-US" sz="2800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3647090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sharing in </a:t>
            </a:r>
            <a:r>
              <a:rPr lang="en-US" sz="3200" dirty="0" err="1"/>
              <a:t>Beocat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1892"/>
            <a:ext cx="8229600" cy="1894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work with your neighbors and see if you can see your neighbor's data</a:t>
            </a:r>
          </a:p>
        </p:txBody>
      </p:sp>
    </p:spTree>
    <p:extLst>
      <p:ext uri="{BB962C8B-B14F-4D97-AF65-F5344CB8AC3E}">
        <p14:creationId xmlns:p14="http://schemas.microsoft.com/office/powerpoint/2010/main" val="1199034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of file/directory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0066"/>
            <a:ext cx="8229600" cy="880533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chmod</a:t>
            </a:r>
            <a:r>
              <a:rPr lang="en-US" dirty="0"/>
              <a:t> - change the access permissions to files and directories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2800" y="2780950"/>
            <a:ext cx="4432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g+w</a:t>
            </a:r>
            <a:r>
              <a:rPr lang="en-US" sz="2400" dirty="0">
                <a:latin typeface="Courier"/>
                <a:cs typeface="Courier"/>
              </a:rPr>
              <a:t> &lt;file name&gt;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812800" y="3804919"/>
            <a:ext cx="4617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ug</a:t>
            </a:r>
            <a:r>
              <a:rPr lang="en-US" sz="2400" dirty="0">
                <a:latin typeface="Courier"/>
                <a:cs typeface="Courier"/>
              </a:rPr>
              <a:t>-w &lt;file name&gt;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2800" y="4968218"/>
            <a:ext cx="535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u+w,go-r</a:t>
            </a:r>
            <a:r>
              <a:rPr lang="en-US" sz="2400" dirty="0">
                <a:latin typeface="Courier"/>
                <a:cs typeface="Courier"/>
              </a:rPr>
              <a:t> &lt;file name&gt;</a:t>
            </a:r>
          </a:p>
        </p:txBody>
      </p:sp>
    </p:spTree>
    <p:extLst>
      <p:ext uri="{BB962C8B-B14F-4D97-AF65-F5344CB8AC3E}">
        <p14:creationId xmlns:p14="http://schemas.microsoft.com/office/powerpoint/2010/main" val="1820539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290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rgbClr val="17375E"/>
                </a:solidFill>
              </a:rPr>
              <a:t>man</a:t>
            </a:r>
            <a:r>
              <a:rPr lang="en-US" dirty="0"/>
              <a:t> to understand more about each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763" y="2587210"/>
            <a:ext cx="4254769" cy="8319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man xxx</a:t>
            </a:r>
          </a:p>
        </p:txBody>
      </p:sp>
    </p:spTree>
    <p:extLst>
      <p:ext uri="{BB962C8B-B14F-4D97-AF65-F5344CB8AC3E}">
        <p14:creationId xmlns:p14="http://schemas.microsoft.com/office/powerpoint/2010/main" val="3107738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 your </a:t>
            </a:r>
            <a:r>
              <a:rPr lang="en-US" dirty="0" err="1"/>
              <a:t>Beocat</a:t>
            </a:r>
            <a:r>
              <a:rPr lang="en-US" dirty="0"/>
              <a:t>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029" y="1253449"/>
            <a:ext cx="5903577" cy="14250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~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|---PLPTH813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   |---labs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        |---lab02unix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27988" y="3071091"/>
            <a:ext cx="26554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cd ~</a:t>
            </a:r>
          </a:p>
          <a:p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PLPTH813</a:t>
            </a:r>
          </a:p>
          <a:p>
            <a:r>
              <a:rPr lang="en-US" sz="2000" dirty="0">
                <a:latin typeface="Courier"/>
                <a:cs typeface="Courier"/>
              </a:rPr>
              <a:t>cd PLPTH813</a:t>
            </a:r>
          </a:p>
          <a:p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labs</a:t>
            </a:r>
          </a:p>
          <a:p>
            <a:r>
              <a:rPr lang="en-US" sz="2000" dirty="0">
                <a:latin typeface="Courier"/>
                <a:cs typeface="Courier"/>
              </a:rPr>
              <a:t>cd labs</a:t>
            </a:r>
          </a:p>
          <a:p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lab02unix</a:t>
            </a:r>
          </a:p>
          <a:p>
            <a:r>
              <a:rPr lang="en-US" sz="2000" dirty="0">
                <a:latin typeface="Courier"/>
                <a:cs typeface="Courier"/>
              </a:rPr>
              <a:t>cd lab02unix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mv ~/*.txt .</a:t>
            </a:r>
          </a:p>
          <a:p>
            <a:r>
              <a:rPr lang="en-US" sz="2000" dirty="0">
                <a:latin typeface="Courier"/>
                <a:cs typeface="Courier"/>
              </a:rPr>
              <a:t>mv ~/*.</a:t>
            </a:r>
            <a:r>
              <a:rPr lang="en-US" sz="2000" dirty="0" err="1">
                <a:latin typeface="Courier"/>
                <a:cs typeface="Courier"/>
              </a:rPr>
              <a:t>sh</a:t>
            </a:r>
            <a:r>
              <a:rPr lang="en-US" sz="2000" dirty="0">
                <a:latin typeface="Courier"/>
                <a:cs typeface="Courier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19559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ls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pwd</a:t>
            </a:r>
            <a:r>
              <a:rPr lang="en-US" sz="3200" dirty="0"/>
              <a:t>, and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mkdir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313" y="1417126"/>
            <a:ext cx="6181301" cy="4436737"/>
          </a:xfrm>
        </p:spPr>
        <p:txBody>
          <a:bodyPr>
            <a:noAutofit/>
          </a:bodyPr>
          <a:lstStyle/>
          <a:p>
            <a:r>
              <a:rPr lang="en-US" sz="3200" dirty="0"/>
              <a:t>Display contents (</a:t>
            </a:r>
            <a:r>
              <a:rPr lang="en-US" sz="3200" dirty="0" err="1"/>
              <a:t>ls</a:t>
            </a:r>
            <a:r>
              <a:rPr lang="en-US" sz="3200" dirty="0"/>
              <a:t>)</a:t>
            </a:r>
          </a:p>
          <a:p>
            <a:r>
              <a:rPr lang="en-US" sz="3200" dirty="0"/>
              <a:t>Show working directory (</a:t>
            </a:r>
            <a:r>
              <a:rPr lang="en-US" sz="3200" dirty="0" err="1"/>
              <a:t>pwd</a:t>
            </a:r>
            <a:r>
              <a:rPr lang="en-US" sz="3200" dirty="0"/>
              <a:t>)</a:t>
            </a:r>
          </a:p>
          <a:p>
            <a:r>
              <a:rPr lang="en-US" sz="3200" dirty="0"/>
              <a:t>Create a new directory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ls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pwd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mkdir</a:t>
            </a:r>
            <a:r>
              <a:rPr lang="en-US" sz="3200" dirty="0"/>
              <a:t> </a:t>
            </a:r>
            <a:r>
              <a:rPr lang="en-US" sz="3200" dirty="0" err="1"/>
              <a:t>unixp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072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Generate data through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6707" y="1140200"/>
            <a:ext cx="6368869" cy="537913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your laptop</a:t>
            </a:r>
          </a:p>
          <a:p>
            <a:pPr marL="457200" indent="-457200">
              <a:lnSpc>
                <a:spcPct val="150000"/>
              </a:lnSpc>
              <a:buFont typeface="Arial"/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adult.xlxs</a:t>
            </a:r>
            <a:r>
              <a:rPr lang="en-US" dirty="0"/>
              <a:t> from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/>
              <a:t>https://</a:t>
            </a:r>
            <a:r>
              <a:rPr lang="en-US" sz="1300" dirty="0" err="1"/>
              <a:t>github.com</a:t>
            </a:r>
            <a:r>
              <a:rPr lang="en-US" sz="1300" dirty="0"/>
              <a:t>/liu3zhenlab/teaching/raw/master/PLPTH813Bioinformatis/2021/data/</a:t>
            </a:r>
            <a:r>
              <a:rPr lang="en-US" sz="1300" dirty="0" err="1"/>
              <a:t>adult.xlsx</a:t>
            </a:r>
            <a:endParaRPr lang="en-US" sz="13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dirty="0"/>
              <a:t>Open Excel file </a:t>
            </a:r>
            <a:r>
              <a:rPr lang="en-US" dirty="0" err="1"/>
              <a:t>adult.xlxs</a:t>
            </a:r>
            <a:endParaRPr lang="en-US" dirty="0"/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dirty="0"/>
              <a:t>Select data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dirty="0"/>
              <a:t>Copy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In your terminal or putty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vi adult1.txt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paste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043" y="1895866"/>
            <a:ext cx="6616500" cy="3394591"/>
          </a:xfrm>
        </p:spPr>
        <p:txBody>
          <a:bodyPr>
            <a:noAutofit/>
          </a:bodyPr>
          <a:lstStyle/>
          <a:p>
            <a:r>
              <a:rPr lang="en-US" sz="2800" dirty="0"/>
              <a:t>cd ..</a:t>
            </a:r>
          </a:p>
          <a:p>
            <a:r>
              <a:rPr lang="en-US" sz="2800" dirty="0"/>
              <a:t>cd </a:t>
            </a:r>
            <a:r>
              <a:rPr lang="en-US" sz="2800" dirty="0" err="1"/>
              <a:t>unixp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jump to user home directory</a:t>
            </a:r>
          </a:p>
          <a:p>
            <a:r>
              <a:rPr lang="en-US" sz="2800" dirty="0"/>
              <a:t>cd ~</a:t>
            </a:r>
          </a:p>
          <a:p>
            <a:r>
              <a:rPr lang="en-US" sz="2800" dirty="0"/>
              <a:t>cd </a:t>
            </a:r>
            <a:r>
              <a:rPr lang="en-US" sz="2800" dirty="0" err="1"/>
              <a:t>unixp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1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cp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mv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rm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087" y="4296808"/>
            <a:ext cx="7056506" cy="93713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cp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adult.txt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adult.tmp.txt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mv </a:t>
            </a:r>
            <a:r>
              <a:rPr lang="en-US" sz="1800" dirty="0" err="1">
                <a:latin typeface="Courier"/>
                <a:cs typeface="Courier"/>
              </a:rPr>
              <a:t>adult.tmp.txt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adult.second.txt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8242" y="1330043"/>
            <a:ext cx="7165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were stored at:</a:t>
            </a:r>
          </a:p>
          <a:p>
            <a:r>
              <a:rPr lang="en-US" sz="2400" dirty="0"/>
              <a:t>/homes/liu3zhen/teaching/datasets/</a:t>
            </a:r>
            <a:r>
              <a:rPr lang="en-US" sz="2400" dirty="0" err="1"/>
              <a:t>cigarette_usage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4087" y="2609096"/>
            <a:ext cx="8495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cp</a:t>
            </a:r>
            <a:r>
              <a:rPr lang="en-US" dirty="0">
                <a:latin typeface="Courier"/>
                <a:cs typeface="Courier"/>
              </a:rPr>
              <a:t>  /homes/liu3zhen/teaching/datasets/</a:t>
            </a:r>
            <a:r>
              <a:rPr lang="en-US" dirty="0" err="1">
                <a:latin typeface="Courier"/>
                <a:cs typeface="Courier"/>
              </a:rPr>
              <a:t>cigarette_usage</a:t>
            </a:r>
            <a:r>
              <a:rPr lang="en-US" dirty="0">
                <a:latin typeface="Courier"/>
                <a:cs typeface="Courier"/>
              </a:rPr>
              <a:t>/*txt .</a:t>
            </a:r>
          </a:p>
          <a:p>
            <a:r>
              <a:rPr lang="en-US" dirty="0" err="1">
                <a:latin typeface="Courier"/>
                <a:cs typeface="Courier"/>
              </a:rPr>
              <a:t>ls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1023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Display content: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more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less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647" y="1299445"/>
            <a:ext cx="6351482" cy="2510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more </a:t>
            </a:r>
            <a:r>
              <a:rPr lang="en-US" b="1" dirty="0" err="1"/>
              <a:t>adult.txt</a:t>
            </a:r>
            <a:endParaRPr lang="en-US" b="1" dirty="0"/>
          </a:p>
          <a:p>
            <a:pPr marL="0" indent="0">
              <a:buNone/>
            </a:pPr>
            <a:r>
              <a:rPr lang="en-US" sz="4000" b="1" dirty="0">
                <a:solidFill>
                  <a:srgbClr val="17375E"/>
                </a:solidFill>
              </a:rPr>
              <a:t>q</a:t>
            </a:r>
            <a:r>
              <a:rPr lang="en-US" dirty="0"/>
              <a:t> to quit if too many pages to show</a:t>
            </a:r>
          </a:p>
          <a:p>
            <a:pPr marL="0" indent="0">
              <a:buNone/>
            </a:pPr>
            <a:r>
              <a:rPr lang="en-US" dirty="0"/>
              <a:t>&lt;space&gt; to display next page</a:t>
            </a:r>
          </a:p>
          <a:p>
            <a:pPr marL="0" indent="0">
              <a:buNone/>
            </a:pPr>
            <a:r>
              <a:rPr lang="en-US" dirty="0"/>
              <a:t>&lt;return&gt; to display next 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92647" y="4113244"/>
            <a:ext cx="6351482" cy="2098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less </a:t>
            </a:r>
            <a:r>
              <a:rPr lang="en-US" b="1" dirty="0" err="1"/>
              <a:t>adult.txt</a:t>
            </a:r>
            <a:endParaRPr lang="en-US" b="1" dirty="0"/>
          </a:p>
          <a:p>
            <a:pPr marL="0" indent="0">
              <a:buNone/>
            </a:pPr>
            <a:r>
              <a:rPr lang="en-US" sz="4000" b="1" dirty="0">
                <a:solidFill>
                  <a:srgbClr val="17375E"/>
                </a:solidFill>
              </a:rPr>
              <a:t>/</a:t>
            </a:r>
            <a:r>
              <a:rPr lang="en-US" dirty="0"/>
              <a:t> to search forward</a:t>
            </a:r>
          </a:p>
          <a:p>
            <a:pPr marL="0" indent="0">
              <a:buNone/>
            </a:pPr>
            <a:r>
              <a:rPr lang="en-US" sz="4800" b="1" dirty="0">
                <a:solidFill>
                  <a:srgbClr val="17375E"/>
                </a:solidFill>
              </a:rPr>
              <a:t>?</a:t>
            </a:r>
            <a:r>
              <a:rPr lang="en-US" dirty="0"/>
              <a:t> to search backward</a:t>
            </a:r>
          </a:p>
        </p:txBody>
      </p:sp>
    </p:spTree>
    <p:extLst>
      <p:ext uri="{BB962C8B-B14F-4D97-AF65-F5344CB8AC3E}">
        <p14:creationId xmlns:p14="http://schemas.microsoft.com/office/powerpoint/2010/main" val="92256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cat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paste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662" y="1148350"/>
            <a:ext cx="7922138" cy="2814050"/>
          </a:xfrm>
        </p:spPr>
        <p:txBody>
          <a:bodyPr>
            <a:normAutofit/>
          </a:bodyPr>
          <a:lstStyle/>
          <a:p>
            <a:r>
              <a:rPr lang="en-US" dirty="0"/>
              <a:t>cat and "&gt;"</a:t>
            </a:r>
          </a:p>
          <a:p>
            <a:pPr marL="0" indent="0">
              <a:buNone/>
            </a:pPr>
            <a:r>
              <a:rPr lang="en-US" dirty="0"/>
              <a:t>cat </a:t>
            </a:r>
            <a:r>
              <a:rPr lang="en-US" dirty="0" err="1"/>
              <a:t>adult.txt</a:t>
            </a:r>
            <a:r>
              <a:rPr lang="en-US" dirty="0"/>
              <a:t> </a:t>
            </a:r>
            <a:r>
              <a:rPr lang="en-US" dirty="0" err="1"/>
              <a:t>youth.txt</a:t>
            </a:r>
            <a:r>
              <a:rPr lang="en-US" dirty="0"/>
              <a:t> &gt; </a:t>
            </a:r>
            <a:r>
              <a:rPr lang="en-US" dirty="0" err="1"/>
              <a:t>two.cat.txt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less </a:t>
            </a:r>
            <a:r>
              <a:rPr lang="en-US" dirty="0" err="1"/>
              <a:t>two.cat.txt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paste: concatenate data side by side from files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A53F0-5FAF-D543-A975-75D5C5EBE4B3}"/>
              </a:ext>
            </a:extLst>
          </p:cNvPr>
          <p:cNvSpPr txBox="1"/>
          <p:nvPr/>
        </p:nvSpPr>
        <p:spPr>
          <a:xfrm>
            <a:off x="660583" y="4063125"/>
            <a:ext cx="7598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</a:t>
            </a:r>
            <a:r>
              <a:rPr lang="en-US" sz="2400" dirty="0"/>
              <a:t>:</a:t>
            </a:r>
          </a:p>
          <a:p>
            <a:r>
              <a:rPr lang="en-US" sz="2400" dirty="0"/>
              <a:t>use “paste” to put “</a:t>
            </a:r>
            <a:r>
              <a:rPr lang="en-US" sz="2400" dirty="0" err="1"/>
              <a:t>adult.txt</a:t>
            </a:r>
            <a:r>
              <a:rPr lang="en-US" sz="2400" dirty="0"/>
              <a:t>” and ”</a:t>
            </a:r>
            <a:r>
              <a:rPr lang="en-US" sz="2400" dirty="0" err="1"/>
              <a:t>youth.txt</a:t>
            </a:r>
            <a:r>
              <a:rPr lang="en-US" sz="2400" dirty="0"/>
              <a:t>” side by side</a:t>
            </a:r>
          </a:p>
        </p:txBody>
      </p:sp>
    </p:spTree>
    <p:extLst>
      <p:ext uri="{BB962C8B-B14F-4D97-AF65-F5344CB8AC3E}">
        <p14:creationId xmlns:p14="http://schemas.microsoft.com/office/powerpoint/2010/main" val="147893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wc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888" y="1571803"/>
            <a:ext cx="5742759" cy="2748147"/>
          </a:xfrm>
        </p:spPr>
        <p:txBody>
          <a:bodyPr>
            <a:normAutofit/>
          </a:bodyPr>
          <a:lstStyle/>
          <a:p>
            <a:r>
              <a:rPr lang="pl-PL" dirty="0" err="1"/>
              <a:t>wc</a:t>
            </a:r>
            <a:r>
              <a:rPr lang="pl-PL" dirty="0"/>
              <a:t> (lines, </a:t>
            </a:r>
            <a:r>
              <a:rPr lang="pl-PL" dirty="0" err="1"/>
              <a:t>words</a:t>
            </a:r>
            <a:r>
              <a:rPr lang="pl-PL" dirty="0"/>
              <a:t>, </a:t>
            </a:r>
            <a:r>
              <a:rPr lang="pl-PL" dirty="0" err="1"/>
              <a:t>bytes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</a:t>
            </a:r>
            <a:r>
              <a:rPr lang="pl-PL" dirty="0" err="1"/>
              <a:t>adult.txt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-l </a:t>
            </a:r>
            <a:r>
              <a:rPr lang="pl-PL" dirty="0" err="1"/>
              <a:t>adult.txt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-l </a:t>
            </a:r>
            <a:r>
              <a:rPr lang="pl-PL" dirty="0" err="1"/>
              <a:t>two.cat.txt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–L (</a:t>
            </a:r>
            <a:r>
              <a:rPr lang="en-US" dirty="0"/>
              <a:t>print the length of the longest line</a:t>
            </a:r>
            <a:r>
              <a:rPr lang="pl-PL" dirty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1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6847</TotalTime>
  <Words>1091</Words>
  <Application>Microsoft Macintosh PowerPoint</Application>
  <PresentationFormat>On-screen Show (4:3)</PresentationFormat>
  <Paragraphs>260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</vt:lpstr>
      <vt:lpstr>Courier New</vt:lpstr>
      <vt:lpstr>Office Theme</vt:lpstr>
      <vt:lpstr>UNIX (Lab practice)  Bioinformatics Applications (PLPTH813)</vt:lpstr>
      <vt:lpstr>Goal of today’s lab</vt:lpstr>
      <vt:lpstr>ls, pwd, and mkdir</vt:lpstr>
      <vt:lpstr>Generate data through vi</vt:lpstr>
      <vt:lpstr>cd</vt:lpstr>
      <vt:lpstr>cp, mv, rm</vt:lpstr>
      <vt:lpstr>Display content: more, less, vi</vt:lpstr>
      <vt:lpstr>cat, paste</vt:lpstr>
      <vt:lpstr>wc</vt:lpstr>
      <vt:lpstr>grep</vt:lpstr>
      <vt:lpstr>Pipe (1)</vt:lpstr>
      <vt:lpstr>Pipe (2)</vt:lpstr>
      <vt:lpstr>Create a file: fruit.txt (tab separated flat file)</vt:lpstr>
      <vt:lpstr>sort - sort lines of text files</vt:lpstr>
      <vt:lpstr>find - search for files in a directory hierarchy</vt:lpstr>
      <vt:lpstr>sed -  a stream editor used for modifying files in unix</vt:lpstr>
      <vt:lpstr>sed - II</vt:lpstr>
      <vt:lpstr>wget</vt:lpstr>
      <vt:lpstr>scp</vt:lpstr>
      <vt:lpstr>date and cal</vt:lpstr>
      <vt:lpstr>sleep</vt:lpstr>
      <vt:lpstr>clear, history</vt:lpstr>
      <vt:lpstr>data sharing in Beocat</vt:lpstr>
      <vt:lpstr>Modification of file/directory permissions</vt:lpstr>
      <vt:lpstr>Use man to understand more about each command</vt:lpstr>
      <vt:lpstr>Organize your Beocat home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102</cp:revision>
  <dcterms:created xsi:type="dcterms:W3CDTF">2014-12-15T18:58:14Z</dcterms:created>
  <dcterms:modified xsi:type="dcterms:W3CDTF">2021-02-04T03:33:25Z</dcterms:modified>
</cp:coreProperties>
</file>