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01" r:id="rId2"/>
    <p:sldId id="269" r:id="rId3"/>
    <p:sldId id="314" r:id="rId4"/>
    <p:sldId id="324" r:id="rId5"/>
    <p:sldId id="325" r:id="rId6"/>
    <p:sldId id="317" r:id="rId7"/>
    <p:sldId id="319" r:id="rId8"/>
    <p:sldId id="320" r:id="rId9"/>
    <p:sldId id="321" r:id="rId10"/>
    <p:sldId id="334" r:id="rId11"/>
    <p:sldId id="322" r:id="rId12"/>
    <p:sldId id="323" r:id="rId13"/>
    <p:sldId id="333" r:id="rId14"/>
    <p:sldId id="326" r:id="rId15"/>
    <p:sldId id="339" r:id="rId16"/>
    <p:sldId id="335" r:id="rId17"/>
    <p:sldId id="327" r:id="rId18"/>
    <p:sldId id="338" r:id="rId19"/>
    <p:sldId id="340" r:id="rId20"/>
    <p:sldId id="337" r:id="rId21"/>
    <p:sldId id="336" r:id="rId22"/>
    <p:sldId id="33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D3EF"/>
    <a:srgbClr val="FFB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3" autoAdjust="0"/>
    <p:restoredTop sz="94745" autoAdjust="0"/>
  </p:normalViewPr>
  <p:slideViewPr>
    <p:cSldViewPr snapToGrid="0" snapToObjects="1">
      <p:cViewPr varScale="1">
        <p:scale>
          <a:sx n="100" d="100"/>
          <a:sy n="100" d="100"/>
        </p:scale>
        <p:origin x="-992" y="-104"/>
      </p:cViewPr>
      <p:guideLst>
        <p:guide orient="horz" pos="2875"/>
        <p:guide pos="4565"/>
      </p:guideLst>
    </p:cSldViewPr>
  </p:slideViewPr>
  <p:outlineViewPr>
    <p:cViewPr>
      <p:scale>
        <a:sx n="33" d="100"/>
        <a:sy n="33" d="100"/>
      </p:scale>
      <p:origin x="0" y="16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package" Target="../embeddings/Microsoft_Excel_Sheet1.xlsx"/><Relationship Id="rId5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QTL mapping and GWAS</a:t>
            </a:r>
            <a:br>
              <a:rPr lang="en-US" sz="36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 smtClean="0"/>
          </a:p>
          <a:p>
            <a:r>
              <a:rPr lang="en-US" sz="2800" dirty="0" smtClean="0"/>
              <a:t>4/2/2019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7968" y="1584379"/>
            <a:ext cx="7672646" cy="21867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# Calculate the error LOD score</a:t>
            </a:r>
          </a:p>
          <a:p>
            <a:pPr algn="l"/>
            <a:r>
              <a:rPr lang="en-US" dirty="0" err="1"/>
              <a:t>qtld</a:t>
            </a:r>
            <a:r>
              <a:rPr lang="en-US" dirty="0"/>
              <a:t> &lt;- </a:t>
            </a:r>
            <a:r>
              <a:rPr lang="en-US" dirty="0" err="1"/>
              <a:t>calc.errorlod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</a:t>
            </a:r>
            <a:r>
              <a:rPr lang="en-US" dirty="0" err="1"/>
              <a:t>error.prob</a:t>
            </a:r>
            <a:r>
              <a:rPr lang="en-US" dirty="0"/>
              <a:t>=0.01</a:t>
            </a:r>
            <a:r>
              <a:rPr lang="en-US" dirty="0" smtClean="0"/>
              <a:t>)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# List the genotypes </a:t>
            </a:r>
            <a:r>
              <a:rPr lang="en-US" dirty="0"/>
              <a:t>that </a:t>
            </a:r>
            <a:r>
              <a:rPr lang="en-US" dirty="0" smtClean="0"/>
              <a:t>are likely error</a:t>
            </a:r>
            <a:endParaRPr lang="en-US" dirty="0"/>
          </a:p>
          <a:p>
            <a:pPr algn="l"/>
            <a:r>
              <a:rPr lang="en-US" dirty="0" err="1"/>
              <a:t>top.errorlod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genotypes that are likely wrong</a:t>
            </a:r>
            <a:endParaRPr lang="en-US" dirty="0"/>
          </a:p>
        </p:txBody>
      </p:sp>
      <p:pic>
        <p:nvPicPr>
          <p:cNvPr id="13" name="Picture 12" descr="Screenshot 2016-04-06 23.49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03" y="4093733"/>
            <a:ext cx="3405773" cy="21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1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3935"/>
            <a:ext cx="8495409" cy="38789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determine probability of genotypes using multiple points data</a:t>
            </a:r>
          </a:p>
          <a:p>
            <a:pPr marL="0" indent="0">
              <a:buNone/>
            </a:pPr>
            <a:r>
              <a:rPr lang="en-US" dirty="0" err="1" smtClean="0"/>
              <a:t>qtld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calc.genoprob</a:t>
            </a:r>
            <a:r>
              <a:rPr lang="en-US" dirty="0" smtClean="0"/>
              <a:t>(</a:t>
            </a:r>
            <a:r>
              <a:rPr lang="en-US" dirty="0" err="1" smtClean="0"/>
              <a:t>qtld</a:t>
            </a:r>
            <a:r>
              <a:rPr lang="en-US" dirty="0" smtClean="0"/>
              <a:t>, </a:t>
            </a:r>
            <a:r>
              <a:rPr lang="en-US" dirty="0"/>
              <a:t>step=2, </a:t>
            </a:r>
            <a:r>
              <a:rPr lang="en-US" dirty="0" err="1" smtClean="0"/>
              <a:t>map.function</a:t>
            </a:r>
            <a:r>
              <a:rPr lang="en-US" dirty="0"/>
              <a:t>="</a:t>
            </a:r>
            <a:r>
              <a:rPr lang="en-US" dirty="0" err="1" smtClean="0"/>
              <a:t>haldane</a:t>
            </a:r>
            <a:r>
              <a:rPr lang="en-US" dirty="0" smtClean="0"/>
              <a:t>"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interval mapping</a:t>
            </a:r>
          </a:p>
          <a:p>
            <a:pPr marL="0" indent="0">
              <a:buNone/>
            </a:pPr>
            <a:r>
              <a:rPr lang="en-US" dirty="0" err="1" smtClean="0"/>
              <a:t>imqtl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scanone</a:t>
            </a:r>
            <a:r>
              <a:rPr lang="en-US" dirty="0" smtClean="0"/>
              <a:t>(</a:t>
            </a:r>
            <a:r>
              <a:rPr lang="en-US" dirty="0" err="1" smtClean="0"/>
              <a:t>qtld</a:t>
            </a:r>
            <a:r>
              <a:rPr lang="en-US" dirty="0" smtClean="0"/>
              <a:t>, </a:t>
            </a:r>
            <a:r>
              <a:rPr lang="en-US" dirty="0" err="1"/>
              <a:t>pheno.col</a:t>
            </a:r>
            <a:r>
              <a:rPr lang="en-US" dirty="0"/>
              <a:t>=1</a:t>
            </a:r>
            <a:r>
              <a:rPr lang="en-US" dirty="0" smtClean="0"/>
              <a:t>, method</a:t>
            </a:r>
            <a:r>
              <a:rPr lang="en-US" dirty="0"/>
              <a:t>="</a:t>
            </a:r>
            <a:r>
              <a:rPr lang="en-US" dirty="0" err="1"/>
              <a:t>hk</a:t>
            </a:r>
            <a:r>
              <a:rPr lang="en-US" dirty="0" smtClean="0"/>
              <a:t>"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plot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plot</a:t>
            </a:r>
            <a:r>
              <a:rPr lang="en-US" dirty="0" smtClean="0"/>
              <a:t>(</a:t>
            </a:r>
            <a:r>
              <a:rPr lang="en-US" dirty="0" err="1" smtClean="0"/>
              <a:t>imqtl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QTL mapping (interval mapping)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143" y="3533892"/>
            <a:ext cx="3997420" cy="319793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212761" y="4526002"/>
            <a:ext cx="2144467" cy="2175577"/>
            <a:chOff x="2212761" y="4526002"/>
            <a:chExt cx="2144467" cy="2175577"/>
          </a:xfrm>
        </p:grpSpPr>
        <p:pic>
          <p:nvPicPr>
            <p:cNvPr id="7" name="Picture 6" descr="Screenshot 2016-04-07 09.15.0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761" y="4526002"/>
              <a:ext cx="2012382" cy="192935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25853" y="6455358"/>
              <a:ext cx="21313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Nature Genetics  27, 259 - 260 (2001)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9723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625"/>
            <a:ext cx="8407400" cy="4438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# QTL with permutation</a:t>
            </a:r>
          </a:p>
          <a:p>
            <a:pPr marL="0" indent="0">
              <a:buNone/>
            </a:pPr>
            <a:r>
              <a:rPr lang="en-US" dirty="0" err="1"/>
              <a:t>imqtl.perm</a:t>
            </a:r>
            <a:r>
              <a:rPr lang="en-US" dirty="0"/>
              <a:t> &lt;- </a:t>
            </a:r>
            <a:r>
              <a:rPr lang="en-US" dirty="0" err="1"/>
              <a:t>scanone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method = "</a:t>
            </a:r>
            <a:r>
              <a:rPr lang="en-US" dirty="0" err="1"/>
              <a:t>hk</a:t>
            </a:r>
            <a:r>
              <a:rPr lang="en-US" dirty="0"/>
              <a:t>", </a:t>
            </a:r>
            <a:r>
              <a:rPr lang="en-US" dirty="0" err="1"/>
              <a:t>n.perm</a:t>
            </a:r>
            <a:r>
              <a:rPr lang="en-US" dirty="0"/>
              <a:t> = 1000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thresh1 &lt;- summary(</a:t>
            </a:r>
            <a:r>
              <a:rPr lang="en-US" dirty="0" err="1"/>
              <a:t>imqtl.perm</a:t>
            </a:r>
            <a:r>
              <a:rPr lang="en-US" dirty="0"/>
              <a:t> , alpha = 0.05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plot and highlight thresholds</a:t>
            </a:r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imqtl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abline</a:t>
            </a:r>
            <a:r>
              <a:rPr lang="en-US" dirty="0"/>
              <a:t>(h = thresh1, </a:t>
            </a:r>
            <a:r>
              <a:rPr lang="en-US" dirty="0" err="1"/>
              <a:t>lty</a:t>
            </a:r>
            <a:r>
              <a:rPr lang="en-US" dirty="0"/>
              <a:t> = "dotted", col = "red")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summary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summary(</a:t>
            </a:r>
            <a:r>
              <a:rPr lang="en-US" dirty="0" err="1" smtClean="0"/>
              <a:t>imqtl</a:t>
            </a:r>
            <a:r>
              <a:rPr lang="en-US" dirty="0" smtClean="0"/>
              <a:t>, perm = </a:t>
            </a:r>
            <a:r>
              <a:rPr lang="en-US" dirty="0" err="1" smtClean="0"/>
              <a:t>imqtl.perm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smtClean="0"/>
              <a:t>alpha = 0.05)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to determine a threshold</a:t>
            </a:r>
            <a:endParaRPr lang="en-US" dirty="0"/>
          </a:p>
        </p:txBody>
      </p:sp>
      <p:pic>
        <p:nvPicPr>
          <p:cNvPr id="6" name="Picture 5" descr="Screenshot 2016-04-07 00.13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298" y="5564964"/>
            <a:ext cx="2750266" cy="9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91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0908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Goal of today’s lab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380" y="2084377"/>
            <a:ext cx="6764869" cy="15980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Perform QTL analysis with R/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qtl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 smtClean="0"/>
              <a:t>Perform GWAS analysis with GAPIT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6987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GAPIT and related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252" y="1585871"/>
            <a:ext cx="7598548" cy="43196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# install GAPIT related </a:t>
            </a:r>
            <a:r>
              <a:rPr lang="en-US" dirty="0" smtClean="0"/>
              <a:t>packages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source("http://</a:t>
            </a:r>
            <a:r>
              <a:rPr lang="en-US" dirty="0" err="1"/>
              <a:t>www.bioconductor.org</a:t>
            </a:r>
            <a:r>
              <a:rPr lang="en-US" dirty="0"/>
              <a:t>/</a:t>
            </a:r>
            <a:r>
              <a:rPr lang="en-US" dirty="0" err="1"/>
              <a:t>biocLite.R</a:t>
            </a:r>
            <a:r>
              <a:rPr lang="en-US" dirty="0"/>
              <a:t>"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biocLite</a:t>
            </a:r>
            <a:r>
              <a:rPr lang="en-US" dirty="0"/>
              <a:t>("</a:t>
            </a:r>
            <a:r>
              <a:rPr lang="en-US" dirty="0" err="1"/>
              <a:t>multtest</a:t>
            </a:r>
            <a:r>
              <a:rPr lang="en-US" dirty="0"/>
              <a:t>"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/>
              <a:t>biocLite</a:t>
            </a:r>
            <a:r>
              <a:rPr lang="en-US" dirty="0"/>
              <a:t>("chopsticks")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gplots</a:t>
            </a:r>
            <a:r>
              <a:rPr lang="en-US" dirty="0"/>
              <a:t>"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LDheatmap</a:t>
            </a:r>
            <a:r>
              <a:rPr lang="en-US" dirty="0"/>
              <a:t>"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("scatterplot3d"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("genetics")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smtClean="0"/>
              <a:t>EMMREML</a:t>
            </a:r>
            <a:r>
              <a:rPr lang="en-US" dirty="0"/>
              <a:t>"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03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related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252" y="1157247"/>
            <a:ext cx="7598548" cy="51768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load these </a:t>
            </a:r>
            <a:r>
              <a:rPr lang="en-US" sz="2000" dirty="0" smtClean="0"/>
              <a:t>packages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library('MASS') # required for </a:t>
            </a:r>
            <a:r>
              <a:rPr lang="en-US" sz="2000" dirty="0" err="1"/>
              <a:t>ginv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library</a:t>
            </a:r>
            <a:r>
              <a:rPr lang="en-US" sz="2000" dirty="0"/>
              <a:t>(</a:t>
            </a:r>
            <a:r>
              <a:rPr lang="en-US" sz="2000" dirty="0" err="1"/>
              <a:t>multtest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library(</a:t>
            </a:r>
            <a:r>
              <a:rPr lang="en-US" sz="2000" dirty="0" err="1"/>
              <a:t>gplots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library(</a:t>
            </a:r>
            <a:r>
              <a:rPr lang="en-US" sz="2000" dirty="0" err="1"/>
              <a:t>LDheatmap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library("scatterplot3d"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library(genetics)</a:t>
            </a:r>
          </a:p>
          <a:p>
            <a:pPr marL="0" indent="0">
              <a:buNone/>
            </a:pPr>
            <a:r>
              <a:rPr lang="en-US" sz="2000" dirty="0"/>
              <a:t>library(EMMREML)</a:t>
            </a:r>
          </a:p>
          <a:p>
            <a:pPr marL="0" indent="0">
              <a:buNone/>
            </a:pPr>
            <a:r>
              <a:rPr lang="en-US" sz="2000" dirty="0"/>
              <a:t>library(compiler) #required for </a:t>
            </a:r>
            <a:r>
              <a:rPr lang="en-US" sz="2000" dirty="0" err="1" smtClean="0"/>
              <a:t>cmpfun</a:t>
            </a:r>
            <a:r>
              <a:rPr lang="en-US" sz="2000" dirty="0" smtClean="0"/>
              <a:t>        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load the GAPIT package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source</a:t>
            </a:r>
            <a:r>
              <a:rPr lang="en-US" sz="2000" dirty="0"/>
              <a:t>("http://</a:t>
            </a:r>
            <a:r>
              <a:rPr lang="en-US" sz="2000" dirty="0" err="1"/>
              <a:t>www.zzlab.net</a:t>
            </a:r>
            <a:r>
              <a:rPr lang="en-US" sz="2000" dirty="0"/>
              <a:t>/GAPIT/</a:t>
            </a:r>
            <a:r>
              <a:rPr lang="en-US" sz="2000" dirty="0" err="1"/>
              <a:t>emma.txt</a:t>
            </a:r>
            <a:r>
              <a:rPr lang="en-US" sz="2000" dirty="0"/>
              <a:t>")</a:t>
            </a:r>
          </a:p>
          <a:p>
            <a:pPr marL="0" indent="0">
              <a:buNone/>
            </a:pPr>
            <a:r>
              <a:rPr lang="en-US" sz="2000" dirty="0" smtClean="0"/>
              <a:t>source</a:t>
            </a:r>
            <a:r>
              <a:rPr lang="en-US" sz="2000" dirty="0"/>
              <a:t>("http://</a:t>
            </a:r>
            <a:r>
              <a:rPr lang="en-US" sz="2000" dirty="0" err="1"/>
              <a:t>zzlab.net</a:t>
            </a:r>
            <a:r>
              <a:rPr lang="en-US" sz="2000" dirty="0"/>
              <a:t>/GAPIT/</a:t>
            </a:r>
            <a:r>
              <a:rPr lang="en-US" sz="2000" dirty="0" err="1"/>
              <a:t>gapit_functions.txt</a:t>
            </a:r>
            <a:r>
              <a:rPr lang="en-US" sz="2000" dirty="0"/>
              <a:t>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155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data for GAPIT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9" y="1096910"/>
            <a:ext cx="8908321" cy="3368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setup working </a:t>
            </a:r>
            <a:r>
              <a:rPr lang="en-US" sz="2000" dirty="0" smtClean="0"/>
              <a:t>directory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setwd</a:t>
            </a:r>
            <a:r>
              <a:rPr lang="en-US" sz="2000" dirty="0"/>
              <a:t>("</a:t>
            </a:r>
            <a:r>
              <a:rPr lang="en-US" sz="2000" dirty="0">
                <a:solidFill>
                  <a:srgbClr val="FF0000"/>
                </a:solidFill>
              </a:rPr>
              <a:t>xxx</a:t>
            </a:r>
            <a:r>
              <a:rPr lang="en-US" sz="2000" dirty="0"/>
              <a:t>/Lab10_QG</a:t>
            </a:r>
            <a:r>
              <a:rPr lang="en-US" sz="2000" dirty="0" smtClean="0"/>
              <a:t>/</a:t>
            </a:r>
            <a:r>
              <a:rPr lang="en-US" sz="2000" dirty="0" err="1" smtClean="0"/>
              <a:t>gwas</a:t>
            </a:r>
            <a:r>
              <a:rPr lang="en-US" sz="2000" dirty="0" smtClean="0"/>
              <a:t>/run1")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data </a:t>
            </a:r>
            <a:r>
              <a:rPr lang="en-US" sz="2000" dirty="0" smtClean="0"/>
              <a:t>path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dp</a:t>
            </a:r>
            <a:r>
              <a:rPr lang="en-US" sz="2000" dirty="0"/>
              <a:t>=</a:t>
            </a:r>
            <a:r>
              <a:rPr lang="en-US" sz="2000" dirty="0" smtClean="0"/>
              <a:t>"</a:t>
            </a:r>
            <a:r>
              <a:rPr lang="en-US" sz="2000" dirty="0"/>
              <a:t>/homes/liu3zhen/teaching/BA17/Lab10_gwas/</a:t>
            </a:r>
            <a:r>
              <a:rPr lang="en-US" sz="2000" dirty="0" err="1"/>
              <a:t>GAPITdata</a:t>
            </a:r>
            <a:r>
              <a:rPr lang="en-US" sz="2000" dirty="0" smtClean="0"/>
              <a:t>"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step 1: Set data directory and import </a:t>
            </a:r>
            <a:r>
              <a:rPr lang="en-US" sz="2000" dirty="0" smtClean="0"/>
              <a:t>files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myY</a:t>
            </a:r>
            <a:r>
              <a:rPr lang="en-US" sz="2000" dirty="0"/>
              <a:t>  &lt;- </a:t>
            </a:r>
            <a:r>
              <a:rPr lang="en-US" sz="2000" dirty="0" err="1"/>
              <a:t>read.table</a:t>
            </a:r>
            <a:r>
              <a:rPr lang="en-US" sz="2000" dirty="0"/>
              <a:t>(paste(</a:t>
            </a:r>
            <a:r>
              <a:rPr lang="en-US" sz="2000" dirty="0" err="1"/>
              <a:t>dp</a:t>
            </a:r>
            <a:r>
              <a:rPr lang="en-US" sz="2000" dirty="0"/>
              <a:t>, "/</a:t>
            </a:r>
            <a:r>
              <a:rPr lang="en-US" sz="2000" dirty="0" err="1"/>
              <a:t>mdp_traits.txt</a:t>
            </a:r>
            <a:r>
              <a:rPr lang="en-US" sz="2000" dirty="0"/>
              <a:t>", </a:t>
            </a:r>
            <a:r>
              <a:rPr lang="en-US" sz="2000" dirty="0" err="1"/>
              <a:t>sep</a:t>
            </a:r>
            <a:r>
              <a:rPr lang="en-US" sz="2000" dirty="0"/>
              <a:t> = ""), header = T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myG</a:t>
            </a:r>
            <a:r>
              <a:rPr lang="en-US" sz="2000" dirty="0"/>
              <a:t> &lt;- </a:t>
            </a:r>
            <a:r>
              <a:rPr lang="en-US" sz="2000" dirty="0" err="1"/>
              <a:t>read.delim</a:t>
            </a:r>
            <a:r>
              <a:rPr lang="en-US" sz="2000" dirty="0"/>
              <a:t>(paste0(</a:t>
            </a:r>
            <a:r>
              <a:rPr lang="en-US" sz="2000" dirty="0" err="1"/>
              <a:t>dp</a:t>
            </a:r>
            <a:r>
              <a:rPr lang="en-US" sz="2000" dirty="0"/>
              <a:t>, "/</a:t>
            </a:r>
            <a:r>
              <a:rPr lang="en-US" sz="2000" dirty="0" err="1"/>
              <a:t>mdp_genotype_test.hmp.txt</a:t>
            </a:r>
            <a:r>
              <a:rPr lang="en-US" sz="2000" dirty="0"/>
              <a:t>"</a:t>
            </a:r>
            <a:r>
              <a:rPr lang="en-US" sz="2000" dirty="0" smtClean="0"/>
              <a:t>,)</a:t>
            </a:r>
            <a:r>
              <a:rPr lang="en-US" sz="2000" dirty="0"/>
              <a:t>, header = F)</a:t>
            </a:r>
          </a:p>
        </p:txBody>
      </p:sp>
      <p:pic>
        <p:nvPicPr>
          <p:cNvPr id="4" name="Picture 3" descr="Screenshot 2016-04-07 00.53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9" y="4887878"/>
            <a:ext cx="2641600" cy="1511300"/>
          </a:xfrm>
          <a:prstGeom prst="rect">
            <a:avLst/>
          </a:prstGeom>
        </p:spPr>
      </p:pic>
      <p:pic>
        <p:nvPicPr>
          <p:cNvPr id="5" name="Picture 4" descr="Screenshot 2016-04-07 00.54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216" y="4583014"/>
            <a:ext cx="5414572" cy="18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3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+ K model using GAPIT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8" y="1384877"/>
            <a:ext cx="8222562" cy="3198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dp</a:t>
            </a:r>
            <a:r>
              <a:rPr lang="en-US" sz="2000" dirty="0" smtClean="0"/>
              <a:t>=</a:t>
            </a:r>
            <a:r>
              <a:rPr lang="en-US" sz="2000" dirty="0" smtClean="0"/>
              <a:t>"</a:t>
            </a:r>
            <a:r>
              <a:rPr lang="en-US" sz="2000" dirty="0"/>
              <a:t>/homes/liu3zhen/teaching/datasets/</a:t>
            </a:r>
            <a:r>
              <a:rPr lang="en-US" sz="2000" dirty="0" err="1"/>
              <a:t>gwas</a:t>
            </a:r>
            <a:r>
              <a:rPr lang="en-US" sz="2000" dirty="0" smtClean="0"/>
              <a:t>"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</a:t>
            </a:r>
            <a:r>
              <a:rPr lang="en-US" sz="2000" dirty="0"/>
              <a:t> </a:t>
            </a:r>
            <a:r>
              <a:rPr lang="en-US" sz="2000" dirty="0" smtClean="0"/>
              <a:t>step </a:t>
            </a:r>
            <a:r>
              <a:rPr lang="en-US" sz="2000" dirty="0"/>
              <a:t>1: Set data directory and import files</a:t>
            </a:r>
          </a:p>
          <a:p>
            <a:pPr marL="0" indent="0">
              <a:buNone/>
            </a:pPr>
            <a:r>
              <a:rPr lang="en-US" sz="1800" dirty="0" err="1"/>
              <a:t>myY</a:t>
            </a:r>
            <a:r>
              <a:rPr lang="en-US" sz="1800" dirty="0"/>
              <a:t>  &lt;- </a:t>
            </a:r>
            <a:r>
              <a:rPr lang="en-US" sz="1800" dirty="0" err="1"/>
              <a:t>read.table</a:t>
            </a:r>
            <a:r>
              <a:rPr lang="en-US" sz="1800" dirty="0"/>
              <a:t>(</a:t>
            </a:r>
            <a:r>
              <a:rPr lang="en-US" sz="1800" dirty="0" smtClean="0"/>
              <a:t>paste0(</a:t>
            </a:r>
            <a:r>
              <a:rPr lang="en-US" sz="1800" dirty="0" err="1"/>
              <a:t>dp</a:t>
            </a:r>
            <a:r>
              <a:rPr lang="en-US" sz="1800" dirty="0"/>
              <a:t>, "/</a:t>
            </a:r>
            <a:r>
              <a:rPr lang="en-US" sz="1800" dirty="0" err="1"/>
              <a:t>mdp_traits.txt</a:t>
            </a:r>
            <a:r>
              <a:rPr lang="en-US" sz="1800" dirty="0" smtClean="0"/>
              <a:t>")</a:t>
            </a:r>
            <a:r>
              <a:rPr lang="en-US" sz="1800" dirty="0"/>
              <a:t>, header = T</a:t>
            </a:r>
            <a:r>
              <a:rPr lang="en-US" sz="1800" dirty="0" smtClean="0"/>
              <a:t>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myG</a:t>
            </a:r>
            <a:r>
              <a:rPr lang="en-US" sz="1800" dirty="0"/>
              <a:t> &lt;- </a:t>
            </a:r>
            <a:r>
              <a:rPr lang="en-US" sz="1800" dirty="0" err="1"/>
              <a:t>read.delim</a:t>
            </a:r>
            <a:r>
              <a:rPr lang="en-US" sz="1800" dirty="0"/>
              <a:t>(paste0(</a:t>
            </a:r>
            <a:r>
              <a:rPr lang="en-US" sz="1800" dirty="0" err="1"/>
              <a:t>dp</a:t>
            </a:r>
            <a:r>
              <a:rPr lang="en-US" sz="1800" dirty="0"/>
              <a:t>, "/</a:t>
            </a:r>
            <a:r>
              <a:rPr lang="en-US" sz="1800" dirty="0" err="1"/>
              <a:t>mdp_genotype_test.hmp.txt</a:t>
            </a:r>
            <a:r>
              <a:rPr lang="en-US" sz="1800" dirty="0" smtClean="0"/>
              <a:t>")</a:t>
            </a:r>
            <a:r>
              <a:rPr lang="en-US" sz="1800" dirty="0"/>
              <a:t>, header = F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step </a:t>
            </a:r>
            <a:r>
              <a:rPr lang="en-US" sz="2000" dirty="0"/>
              <a:t>2: Run GAPIT</a:t>
            </a:r>
          </a:p>
          <a:p>
            <a:pPr marL="0" indent="0">
              <a:buNone/>
            </a:pPr>
            <a:r>
              <a:rPr lang="en-US" sz="2000" dirty="0" err="1"/>
              <a:t>myGAPIT</a:t>
            </a:r>
            <a:r>
              <a:rPr lang="en-US" sz="2000" dirty="0"/>
              <a:t> &lt;- GAPIT</a:t>
            </a:r>
            <a:r>
              <a:rPr lang="en-US" sz="2000" dirty="0" smtClean="0"/>
              <a:t>(Y</a:t>
            </a:r>
            <a:r>
              <a:rPr lang="en-US" sz="2000" dirty="0"/>
              <a:t>=</a:t>
            </a:r>
            <a:r>
              <a:rPr lang="en-US" sz="2000" dirty="0" err="1" smtClean="0"/>
              <a:t>myY</a:t>
            </a:r>
            <a:r>
              <a:rPr lang="en-US" sz="2000" dirty="0" smtClean="0"/>
              <a:t>[, 1:2], G</a:t>
            </a:r>
            <a:r>
              <a:rPr lang="en-US" sz="2000" dirty="0"/>
              <a:t>=</a:t>
            </a:r>
            <a:r>
              <a:rPr lang="en-US" sz="2000" dirty="0" err="1"/>
              <a:t>myG</a:t>
            </a:r>
            <a:r>
              <a:rPr lang="en-US" sz="2000" dirty="0" smtClean="0"/>
              <a:t>, </a:t>
            </a:r>
            <a:r>
              <a:rPr lang="en-US" sz="2000" dirty="0" err="1" smtClean="0"/>
              <a:t>PCA.total</a:t>
            </a:r>
            <a:r>
              <a:rPr lang="en-US" sz="2000" dirty="0"/>
              <a:t>=</a:t>
            </a:r>
            <a:r>
              <a:rPr lang="en-US" sz="2000" dirty="0" smtClean="0"/>
              <a:t>3)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7874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result - I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3307970"/>
          <a:ext cx="8229600" cy="894523"/>
        </p:xfrm>
        <a:graphic>
          <a:graphicData uri="http://schemas.openxmlformats.org/drawingml/2006/table">
            <a:tbl>
              <a:tblPr/>
              <a:tblGrid>
                <a:gridCol w="673021"/>
                <a:gridCol w="707098"/>
                <a:gridCol w="596348"/>
                <a:gridCol w="715617"/>
                <a:gridCol w="655983"/>
                <a:gridCol w="298174"/>
                <a:gridCol w="1499389"/>
                <a:gridCol w="1337523"/>
                <a:gridCol w="1175657"/>
                <a:gridCol w="570790"/>
              </a:tblGrid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SNP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Chromosome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Position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P.value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maf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nobs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Rsquare.of.Model.without.SNP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Rsquare.of.Model.with.SNP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FDR_Adjusted_P.values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effect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PZA03188.4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280719882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0.000258998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0.28315412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0.2937205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0.5553945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1.88463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PZA03397.1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7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143547413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0.00035913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0.0125448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0.291982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0.5553945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-1.176011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an1.5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175504926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0.001341724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0.38172043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0.2850641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2.589423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PZB01881.10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6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93263605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0.00212124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0.04301075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0.2826985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1" u="none" strike="noStrike">
                          <a:solidFill>
                            <a:srgbClr val="B0B0B0"/>
                          </a:solidFill>
                          <a:effectLst/>
                          <a:latin typeface="Lucida Sans"/>
                        </a:rPr>
                        <a:t>NA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PZA03152.2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147044761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0.002350452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0.03584229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0.2821716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2.913919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PZA00277.9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141942814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0.002418229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0.19354839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0.2820258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-1.284217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8500" y="1355635"/>
            <a:ext cx="725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output file </a:t>
            </a:r>
            <a:r>
              <a:rPr lang="en-US" sz="2400" dirty="0" err="1"/>
              <a:t>GAPIT.MLM.EarHT.GWAS.Results.csv</a:t>
            </a:r>
            <a:endParaRPr lang="en-US" sz="2400" dirty="0"/>
          </a:p>
          <a:p>
            <a:r>
              <a:rPr lang="en-US" sz="2400" dirty="0" smtClean="0"/>
              <a:t>out </a:t>
            </a:r>
            <a:r>
              <a:rPr lang="en-US" sz="2400" dirty="0"/>
              <a:t>&lt;- </a:t>
            </a:r>
            <a:r>
              <a:rPr lang="en-US" sz="2400" dirty="0" err="1"/>
              <a:t>read.csv</a:t>
            </a:r>
            <a:r>
              <a:rPr lang="en-US" sz="2400" dirty="0"/>
              <a:t>("</a:t>
            </a:r>
            <a:r>
              <a:rPr lang="en-US" sz="2400" dirty="0" err="1"/>
              <a:t>GAPIT.MLM.EarHT.GWAS.Results.csv</a:t>
            </a:r>
            <a:r>
              <a:rPr lang="en-US" sz="2400" dirty="0"/>
              <a:t>")</a:t>
            </a:r>
          </a:p>
          <a:p>
            <a:r>
              <a:rPr lang="en-US" sz="2400" dirty="0"/>
              <a:t>out &lt;- out[order(</a:t>
            </a:r>
            <a:r>
              <a:rPr lang="en-US" sz="2400" dirty="0" err="1"/>
              <a:t>out$P.value</a:t>
            </a:r>
            <a:r>
              <a:rPr lang="en-US" sz="2400" dirty="0"/>
              <a:t>), ]</a:t>
            </a:r>
          </a:p>
          <a:p>
            <a:r>
              <a:rPr lang="en-US" sz="2400" dirty="0"/>
              <a:t>head(out)</a:t>
            </a:r>
          </a:p>
        </p:txBody>
      </p:sp>
    </p:spTree>
    <p:extLst>
      <p:ext uri="{BB962C8B-B14F-4D97-AF65-F5344CB8AC3E}">
        <p14:creationId xmlns:p14="http://schemas.microsoft.com/office/powerpoint/2010/main" val="1498012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- population structure</a:t>
            </a:r>
            <a:endParaRPr lang="en-US" dirty="0"/>
          </a:p>
        </p:txBody>
      </p:sp>
      <p:pic>
        <p:nvPicPr>
          <p:cNvPr id="4" name="Picture 3" descr="GAPIT.PCA.3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1612900"/>
            <a:ext cx="4445000" cy="4445000"/>
          </a:xfrm>
          <a:prstGeom prst="rect">
            <a:avLst/>
          </a:prstGeom>
        </p:spPr>
      </p:pic>
      <p:pic>
        <p:nvPicPr>
          <p:cNvPr id="5" name="Picture 4" descr="GAPIT.PCA.2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16129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9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0908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Goal of today’s lab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380" y="2084377"/>
            <a:ext cx="6764869" cy="15980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Perform QTL analysis with R/</a:t>
            </a:r>
            <a:r>
              <a:rPr lang="en-US" sz="3200" dirty="0" err="1" smtClean="0"/>
              <a:t>qtl</a:t>
            </a:r>
            <a:endParaRPr lang="en-US" sz="3200" dirty="0" smtClean="0"/>
          </a:p>
          <a:p>
            <a:pPr>
              <a:lnSpc>
                <a:spcPct val="150000"/>
              </a:lnSpc>
            </a:pPr>
            <a:r>
              <a:rPr lang="en-US" sz="3200" dirty="0" smtClean="0"/>
              <a:t>Perform GWAS analysis with GAPIT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615771" y="4668070"/>
            <a:ext cx="3866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Acknowledgements:</a:t>
            </a:r>
          </a:p>
          <a:p>
            <a:r>
              <a:rPr lang="en-US" i="1" dirty="0" smtClean="0"/>
              <a:t>Some slides were prepared by Dr. Lei Li </a:t>
            </a:r>
          </a:p>
          <a:p>
            <a:r>
              <a:rPr lang="en-US" i="1" dirty="0" smtClean="0"/>
              <a:t>QTL data from Dr. Karl W. Broman</a:t>
            </a:r>
          </a:p>
          <a:p>
            <a:r>
              <a:rPr lang="en-US" i="1" dirty="0" smtClean="0"/>
              <a:t>GWAS data from Dr. </a:t>
            </a:r>
            <a:r>
              <a:rPr lang="en-US" i="1" dirty="0" err="1" smtClean="0"/>
              <a:t>Zhiwu</a:t>
            </a:r>
            <a:r>
              <a:rPr lang="en-US" i="1" dirty="0" smtClean="0"/>
              <a:t> Zhang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MAF and QQ plot</a:t>
            </a:r>
            <a:endParaRPr lang="en-US" dirty="0"/>
          </a:p>
        </p:txBody>
      </p:sp>
      <p:pic>
        <p:nvPicPr>
          <p:cNvPr id="3" name="Picture 2" descr="GAPIT.MLM.EarHT.QQ-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60500"/>
            <a:ext cx="4406900" cy="4406900"/>
          </a:xfrm>
          <a:prstGeom prst="rect">
            <a:avLst/>
          </a:prstGeom>
        </p:spPr>
      </p:pic>
      <p:pic>
        <p:nvPicPr>
          <p:cNvPr id="5" name="Picture 4" descr="GAPIT.MLM.EarHT.MA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460500"/>
            <a:ext cx="44069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56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Manhattan plot</a:t>
            </a:r>
            <a:endParaRPr lang="en-US" dirty="0"/>
          </a:p>
        </p:txBody>
      </p:sp>
      <p:pic>
        <p:nvPicPr>
          <p:cNvPr id="3" name="Picture 2" descr="GAPIT.MLM.EarHT.Manhattan.Plot.Genomewi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9569"/>
            <a:ext cx="9144000" cy="40444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400" y="1447800"/>
            <a:ext cx="7359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GAPIT.MLM.EarHT.Manhattan.Plot.Chromosomewise.pdf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7887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own data of population structure and kinship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74" y="1384876"/>
            <a:ext cx="8686800" cy="4926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setup working directory</a:t>
            </a:r>
          </a:p>
          <a:p>
            <a:pPr marL="0" indent="0">
              <a:buNone/>
            </a:pPr>
            <a:r>
              <a:rPr lang="en-US" dirty="0" err="1"/>
              <a:t>setwd</a:t>
            </a:r>
            <a:r>
              <a:rPr lang="en-US" dirty="0"/>
              <a:t>("</a:t>
            </a:r>
            <a:r>
              <a:rPr lang="en-US" dirty="0">
                <a:solidFill>
                  <a:srgbClr val="FF0000"/>
                </a:solidFill>
              </a:rPr>
              <a:t>xxx</a:t>
            </a:r>
            <a:r>
              <a:rPr lang="en-US" dirty="0"/>
              <a:t>/Lab10_QG/</a:t>
            </a:r>
            <a:r>
              <a:rPr lang="en-US" dirty="0" err="1"/>
              <a:t>gwas</a:t>
            </a:r>
            <a:r>
              <a:rPr lang="en-US" dirty="0"/>
              <a:t>/</a:t>
            </a:r>
            <a:r>
              <a:rPr lang="en-US" dirty="0" smtClean="0"/>
              <a:t>run2"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step </a:t>
            </a:r>
            <a:r>
              <a:rPr lang="en-US" dirty="0"/>
              <a:t>1: Set data directory and import files</a:t>
            </a:r>
          </a:p>
          <a:p>
            <a:pPr marL="0" indent="0">
              <a:buNone/>
            </a:pPr>
            <a:r>
              <a:rPr lang="en-US" dirty="0" err="1"/>
              <a:t>myCV</a:t>
            </a:r>
            <a:r>
              <a:rPr lang="en-US" dirty="0"/>
              <a:t> &lt;- </a:t>
            </a:r>
            <a:r>
              <a:rPr lang="en-US" dirty="0" err="1"/>
              <a:t>read.table</a:t>
            </a:r>
            <a:r>
              <a:rPr lang="en-US" dirty="0"/>
              <a:t>(paste(</a:t>
            </a:r>
            <a:r>
              <a:rPr lang="en-US" dirty="0" err="1"/>
              <a:t>dp</a:t>
            </a:r>
            <a:r>
              <a:rPr lang="en-US" dirty="0"/>
              <a:t>, "</a:t>
            </a:r>
            <a:r>
              <a:rPr lang="en-US" dirty="0" smtClean="0"/>
              <a:t>/Q_PCA3</a:t>
            </a:r>
            <a:r>
              <a:rPr lang="en-US" dirty="0"/>
              <a:t>.txt", </a:t>
            </a:r>
            <a:r>
              <a:rPr lang="en-US" dirty="0" err="1"/>
              <a:t>sep</a:t>
            </a:r>
            <a:r>
              <a:rPr lang="en-US" dirty="0"/>
              <a:t> = ""), </a:t>
            </a:r>
            <a:r>
              <a:rPr lang="en-US" dirty="0" smtClean="0"/>
              <a:t>header </a:t>
            </a:r>
            <a:r>
              <a:rPr lang="en-US" dirty="0"/>
              <a:t>= 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myKI</a:t>
            </a:r>
            <a:r>
              <a:rPr lang="en-US" dirty="0" smtClean="0"/>
              <a:t> </a:t>
            </a:r>
            <a:r>
              <a:rPr lang="en-US" dirty="0"/>
              <a:t>&lt;- </a:t>
            </a:r>
            <a:r>
              <a:rPr lang="en-US" dirty="0" err="1"/>
              <a:t>read.table</a:t>
            </a:r>
            <a:r>
              <a:rPr lang="en-US" dirty="0" smtClean="0"/>
              <a:t>(</a:t>
            </a:r>
            <a:r>
              <a:rPr lang="en-US" dirty="0"/>
              <a:t>paste(</a:t>
            </a:r>
            <a:r>
              <a:rPr lang="en-US" dirty="0" err="1"/>
              <a:t>dp</a:t>
            </a:r>
            <a:r>
              <a:rPr lang="en-US" dirty="0"/>
              <a:t>, </a:t>
            </a:r>
            <a:r>
              <a:rPr lang="en-US" dirty="0" smtClean="0"/>
              <a:t>"/</a:t>
            </a:r>
            <a:r>
              <a:rPr lang="en-US" dirty="0" err="1" smtClean="0"/>
              <a:t>KSN.txt</a:t>
            </a:r>
            <a:r>
              <a:rPr lang="en-US" dirty="0"/>
              <a:t>", </a:t>
            </a:r>
            <a:r>
              <a:rPr lang="en-US" dirty="0" err="1" smtClean="0"/>
              <a:t>sep</a:t>
            </a:r>
            <a:r>
              <a:rPr lang="en-US" dirty="0" smtClean="0"/>
              <a:t> = ""), header </a:t>
            </a:r>
            <a:r>
              <a:rPr lang="en-US" dirty="0"/>
              <a:t>= </a:t>
            </a:r>
            <a:r>
              <a:rPr lang="en-US" dirty="0" smtClean="0"/>
              <a:t>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 step </a:t>
            </a:r>
            <a:r>
              <a:rPr lang="en-US" dirty="0"/>
              <a:t>2: Run GAPIT</a:t>
            </a:r>
          </a:p>
          <a:p>
            <a:pPr marL="0" indent="0">
              <a:buNone/>
            </a:pPr>
            <a:r>
              <a:rPr lang="en-US" dirty="0" smtClean="0"/>
              <a:t>myGAPIT2 </a:t>
            </a:r>
            <a:r>
              <a:rPr lang="en-US" dirty="0"/>
              <a:t>&lt;- GAPIT</a:t>
            </a:r>
            <a:r>
              <a:rPr lang="en-US" dirty="0" smtClean="0"/>
              <a:t>(Y = </a:t>
            </a:r>
            <a:r>
              <a:rPr lang="en-US" dirty="0" err="1" smtClean="0"/>
              <a:t>myY</a:t>
            </a:r>
            <a:r>
              <a:rPr lang="en-US" dirty="0"/>
              <a:t>[</a:t>
            </a:r>
            <a:r>
              <a:rPr lang="en-US" dirty="0" smtClean="0"/>
              <a:t>, 1</a:t>
            </a:r>
            <a:r>
              <a:rPr lang="en-US" dirty="0"/>
              <a:t>:2]</a:t>
            </a:r>
            <a:r>
              <a:rPr lang="en-US" dirty="0" smtClean="0"/>
              <a:t>, G = </a:t>
            </a:r>
            <a:r>
              <a:rPr lang="en-US" dirty="0" err="1" smtClean="0"/>
              <a:t>myG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                                 </a:t>
            </a:r>
            <a:r>
              <a:rPr lang="en-US" dirty="0"/>
              <a:t>CV = </a:t>
            </a:r>
            <a:r>
              <a:rPr lang="en-US" dirty="0" err="1" smtClean="0"/>
              <a:t>myCV</a:t>
            </a:r>
            <a:r>
              <a:rPr lang="en-US" dirty="0" smtClean="0"/>
              <a:t>, KI = </a:t>
            </a:r>
            <a:r>
              <a:rPr lang="en-US" dirty="0" err="1" smtClean="0"/>
              <a:t>myKI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4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R/</a:t>
            </a:r>
            <a:r>
              <a:rPr lang="en-US" dirty="0" err="1" smtClean="0"/>
              <a:t>qtl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0914" y="1948159"/>
            <a:ext cx="3842259" cy="1471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# install r/</a:t>
            </a:r>
            <a:r>
              <a:rPr lang="en-US" sz="2800" dirty="0" err="1" smtClean="0"/>
              <a:t>qtl</a:t>
            </a:r>
            <a:r>
              <a:rPr lang="en-US" sz="2800" dirty="0" smtClean="0"/>
              <a:t> package</a:t>
            </a:r>
          </a:p>
          <a:p>
            <a:pPr marL="0" indent="0">
              <a:buNone/>
            </a:pPr>
            <a:r>
              <a:rPr lang="en-US" sz="2800" dirty="0" err="1" smtClean="0"/>
              <a:t>install.packages</a:t>
            </a:r>
            <a:r>
              <a:rPr lang="en-US" sz="2800" dirty="0"/>
              <a:t>("</a:t>
            </a:r>
            <a:r>
              <a:rPr lang="en-US" sz="2800" dirty="0" err="1"/>
              <a:t>qtl</a:t>
            </a:r>
            <a:r>
              <a:rPr lang="en-US" sz="2800" dirty="0"/>
              <a:t>")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library("</a:t>
            </a:r>
            <a:r>
              <a:rPr lang="en-US" sz="2800" dirty="0" err="1"/>
              <a:t>qtl</a:t>
            </a:r>
            <a:r>
              <a:rPr lang="en-US" sz="28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47435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020" y="2259790"/>
            <a:ext cx="7185432" cy="3318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Lab directory: Lab10_QG</a:t>
            </a:r>
          </a:p>
          <a:p>
            <a:pPr marL="0" indent="0">
              <a:buNone/>
            </a:pPr>
            <a:r>
              <a:rPr lang="en-US" sz="2800" dirty="0" smtClean="0"/>
              <a:t>QTL directory: xx/Lab10_QG/</a:t>
            </a:r>
            <a:r>
              <a:rPr lang="en-US" sz="2800" dirty="0" err="1" smtClean="0"/>
              <a:t>qtl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GWAS directory: xx</a:t>
            </a:r>
            <a:r>
              <a:rPr lang="en-US" sz="2800" dirty="0"/>
              <a:t>/Lab10_QG</a:t>
            </a:r>
            <a:r>
              <a:rPr lang="en-US" sz="2800" dirty="0" smtClean="0"/>
              <a:t>/</a:t>
            </a:r>
            <a:r>
              <a:rPr lang="en-US" sz="2800" dirty="0" err="1" smtClean="0"/>
              <a:t>gwas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GWAS subdirectory:</a:t>
            </a:r>
          </a:p>
          <a:p>
            <a:pPr marL="0" indent="0">
              <a:buNone/>
            </a:pPr>
            <a:r>
              <a:rPr lang="en-US" sz="2800" dirty="0" smtClean="0"/>
              <a:t>run1</a:t>
            </a:r>
          </a:p>
          <a:p>
            <a:pPr marL="0" indent="0">
              <a:buNone/>
            </a:pPr>
            <a:r>
              <a:rPr lang="en-US" sz="2800" dirty="0" smtClean="0"/>
              <a:t>run2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6112" y="1515181"/>
            <a:ext cx="3606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 </a:t>
            </a:r>
            <a:r>
              <a:rPr lang="en-US" sz="2800" dirty="0" err="1" smtClean="0"/>
              <a:t>Beocat</a:t>
            </a:r>
            <a:r>
              <a:rPr lang="en-US" sz="2800" dirty="0" smtClean="0"/>
              <a:t> Linux system: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9867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pic>
        <p:nvPicPr>
          <p:cNvPr id="6" name="Picture 5" descr="Screenshot 2016-04-06 23.00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74" y="1274485"/>
            <a:ext cx="4227908" cy="2426954"/>
          </a:xfrm>
          <a:prstGeom prst="rect">
            <a:avLst/>
          </a:prstGeom>
        </p:spPr>
      </p:pic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351969"/>
              </p:ext>
            </p:extLst>
          </p:nvPr>
        </p:nvGraphicFramePr>
        <p:xfrm>
          <a:off x="1552938" y="4772381"/>
          <a:ext cx="6273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Worksheet" r:id="rId4" imgW="6273800" imgH="1346200" progId="Excel.Sheet.12">
                  <p:embed/>
                </p:oleObj>
              </mc:Choice>
              <mc:Fallback>
                <p:oleObj name="Worksheet" r:id="rId4" imgW="6273800" imgH="1346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2938" y="4772381"/>
                        <a:ext cx="62738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453350" y="4188741"/>
            <a:ext cx="120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Phenotype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055640" y="4596006"/>
            <a:ext cx="0" cy="17637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896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103" y="2177816"/>
            <a:ext cx="7895231" cy="3465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# setup working directory</a:t>
            </a:r>
          </a:p>
          <a:p>
            <a:pPr marL="0" indent="0">
              <a:buNone/>
            </a:pPr>
            <a:r>
              <a:rPr lang="en-US" dirty="0" err="1" smtClean="0"/>
              <a:t>setwd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smtClean="0">
                <a:solidFill>
                  <a:srgbClr val="FF0000"/>
                </a:solidFill>
              </a:rPr>
              <a:t>xxx</a:t>
            </a:r>
            <a:r>
              <a:rPr lang="en-US" dirty="0" smtClean="0"/>
              <a:t>/</a:t>
            </a:r>
            <a:r>
              <a:rPr lang="en-US" dirty="0"/>
              <a:t>Lab10_QG/</a:t>
            </a:r>
            <a:r>
              <a:rPr lang="en-US" dirty="0" err="1" smtClean="0"/>
              <a:t>qtl</a:t>
            </a:r>
            <a:r>
              <a:rPr lang="en-US" dirty="0"/>
              <a:t>"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read QTL </a:t>
            </a:r>
            <a:r>
              <a:rPr lang="en-US" dirty="0" err="1" smtClean="0"/>
              <a:t>dara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qtld</a:t>
            </a:r>
            <a:r>
              <a:rPr lang="en-US" dirty="0"/>
              <a:t> &lt;- </a:t>
            </a:r>
            <a:r>
              <a:rPr lang="en-US" dirty="0" err="1"/>
              <a:t>read.cross</a:t>
            </a:r>
            <a:r>
              <a:rPr lang="en-US" dirty="0" smtClean="0"/>
              <a:t>(format = "</a:t>
            </a:r>
            <a:r>
              <a:rPr lang="en-US" dirty="0" err="1" smtClean="0"/>
              <a:t>csv</a:t>
            </a:r>
            <a:r>
              <a:rPr lang="en-US" dirty="0"/>
              <a:t>"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</a:t>
            </a:r>
            <a:r>
              <a:rPr lang="en-US" dirty="0" err="1" smtClean="0"/>
              <a:t>dir</a:t>
            </a:r>
            <a:r>
              <a:rPr lang="en-US" dirty="0" smtClean="0"/>
              <a:t> = "</a:t>
            </a:r>
            <a:r>
              <a:rPr lang="en-US" dirty="0"/>
              <a:t>http://</a:t>
            </a:r>
            <a:r>
              <a:rPr lang="en-US" dirty="0" err="1"/>
              <a:t>www.rqtl.org</a:t>
            </a:r>
            <a:r>
              <a:rPr lang="en-US" dirty="0"/>
              <a:t>/</a:t>
            </a:r>
            <a:r>
              <a:rPr lang="en-US" dirty="0" err="1"/>
              <a:t>sampledata</a:t>
            </a:r>
            <a:r>
              <a:rPr lang="en-US" dirty="0"/>
              <a:t>"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file = "</a:t>
            </a:r>
            <a:r>
              <a:rPr lang="en-US" dirty="0" err="1"/>
              <a:t>listeria.csv</a:t>
            </a:r>
            <a:r>
              <a:rPr lang="en-US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636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Read QTL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920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700" y="1086475"/>
            <a:ext cx="8229600" cy="27282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summary</a:t>
            </a:r>
            <a:r>
              <a:rPr lang="en-US" dirty="0" smtClean="0"/>
              <a:t>(</a:t>
            </a:r>
            <a:r>
              <a:rPr lang="en-US" dirty="0" err="1" smtClean="0"/>
              <a:t>qtld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plotMap(</a:t>
            </a:r>
            <a:r>
              <a:rPr lang="en-US" dirty="0" err="1" smtClean="0"/>
              <a:t>qtld</a:t>
            </a:r>
            <a:r>
              <a:rPr lang="en-US" dirty="0" smtClean="0"/>
              <a:t>, </a:t>
            </a:r>
            <a:r>
              <a:rPr lang="en-US" dirty="0" err="1" smtClean="0"/>
              <a:t>show.marker.names</a:t>
            </a:r>
            <a:r>
              <a:rPr lang="en-US" dirty="0" smtClean="0"/>
              <a:t> = F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plotPheno</a:t>
            </a:r>
            <a:r>
              <a:rPr lang="en-US" dirty="0" smtClean="0"/>
              <a:t>(</a:t>
            </a:r>
            <a:r>
              <a:rPr lang="en-US" dirty="0" err="1" smtClean="0"/>
              <a:t>qtld</a:t>
            </a:r>
            <a:r>
              <a:rPr lang="en-US" dirty="0" smtClean="0"/>
              <a:t>, </a:t>
            </a:r>
            <a:r>
              <a:rPr lang="en-US" dirty="0" err="1" smtClean="0"/>
              <a:t>pheno.col</a:t>
            </a:r>
            <a:r>
              <a:rPr lang="en-US" dirty="0" smtClean="0"/>
              <a:t> = 1)</a:t>
            </a:r>
          </a:p>
          <a:p>
            <a:pPr marL="0" indent="0">
              <a:buNone/>
            </a:pPr>
            <a:r>
              <a:rPr lang="en-US" dirty="0" err="1" smtClean="0"/>
              <a:t>plotMissing</a:t>
            </a:r>
            <a:r>
              <a:rPr lang="en-US" dirty="0" smtClean="0"/>
              <a:t>(</a:t>
            </a:r>
            <a:r>
              <a:rPr lang="en-US" dirty="0" err="1" smtClean="0"/>
              <a:t>qtld</a:t>
            </a:r>
            <a:r>
              <a:rPr lang="en-US" dirty="0" smtClean="0"/>
              <a:t>, reorder = TRUE)</a:t>
            </a:r>
          </a:p>
          <a:p>
            <a:pPr marL="0" indent="0">
              <a:buNone/>
            </a:pPr>
            <a:r>
              <a:rPr lang="en-US" dirty="0" smtClean="0"/>
              <a:t># three in one</a:t>
            </a:r>
          </a:p>
          <a:p>
            <a:pPr marL="0" indent="0">
              <a:buNone/>
            </a:pPr>
            <a:r>
              <a:rPr lang="en-US" dirty="0"/>
              <a:t>plot</a:t>
            </a:r>
            <a:r>
              <a:rPr lang="en-US" dirty="0" smtClean="0"/>
              <a:t>(</a:t>
            </a:r>
            <a:r>
              <a:rPr lang="en-US" dirty="0" err="1" smtClean="0"/>
              <a:t>qtld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4759"/>
            <a:ext cx="9144000" cy="29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1211909"/>
            <a:ext cx="8229600" cy="1934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/>
              <a:t># estimate recombination fractions between all pairs of markers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err="1"/>
              <a:t>qtld</a:t>
            </a:r>
            <a:r>
              <a:rPr lang="en-US" sz="2400" dirty="0"/>
              <a:t> &lt;- </a:t>
            </a:r>
            <a:r>
              <a:rPr lang="en-US" sz="2400" dirty="0" err="1"/>
              <a:t>est.rf</a:t>
            </a:r>
            <a:r>
              <a:rPr lang="en-US" sz="2400" dirty="0"/>
              <a:t>(</a:t>
            </a:r>
            <a:r>
              <a:rPr lang="en-US" sz="2400" dirty="0" err="1"/>
              <a:t>qtld</a:t>
            </a:r>
            <a:r>
              <a:rPr lang="en-US" sz="2400" dirty="0"/>
              <a:t>)</a:t>
            </a:r>
          </a:p>
          <a:p>
            <a:pPr algn="l"/>
            <a:r>
              <a:rPr lang="en-US" sz="2400" dirty="0" err="1"/>
              <a:t>plotRF</a:t>
            </a:r>
            <a:r>
              <a:rPr lang="en-US" sz="2400" dirty="0"/>
              <a:t>(</a:t>
            </a:r>
            <a:r>
              <a:rPr lang="en-US" sz="2400" dirty="0" err="1"/>
              <a:t>qtld</a:t>
            </a:r>
            <a:r>
              <a:rPr lang="en-US" sz="2400" dirty="0"/>
              <a:t>)</a:t>
            </a:r>
          </a:p>
          <a:p>
            <a:pPr algn="l"/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Recombination fractions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293" y="2043547"/>
            <a:ext cx="4953227" cy="47352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430" y="4504885"/>
            <a:ext cx="3845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Upper left triangle:</a:t>
            </a:r>
          </a:p>
          <a:p>
            <a:r>
              <a:rPr lang="en-US" sz="2400" dirty="0" smtClean="0"/>
              <a:t>recombination fractions (r)</a:t>
            </a:r>
          </a:p>
          <a:p>
            <a:endParaRPr lang="en-US" sz="2400" dirty="0"/>
          </a:p>
          <a:p>
            <a:r>
              <a:rPr lang="en-US" sz="2400" dirty="0" smtClean="0"/>
              <a:t>Lower right triangle:</a:t>
            </a:r>
          </a:p>
          <a:p>
            <a:r>
              <a:rPr lang="en-US" sz="2400" dirty="0" smtClean="0"/>
              <a:t>LOD scores for tests of r = 0.5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242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74" y="1300451"/>
            <a:ext cx="8229600" cy="25099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# Reconstruct a genetic map</a:t>
            </a:r>
          </a:p>
          <a:p>
            <a:pPr marL="0" indent="0">
              <a:buNone/>
            </a:pPr>
            <a:r>
              <a:rPr lang="en-US" dirty="0" err="1" smtClean="0"/>
              <a:t>newmap</a:t>
            </a:r>
            <a:r>
              <a:rPr lang="en-US" dirty="0" smtClean="0"/>
              <a:t> &lt;- </a:t>
            </a:r>
            <a:r>
              <a:rPr lang="en-US" dirty="0" err="1" smtClean="0"/>
              <a:t>est.map</a:t>
            </a:r>
            <a:r>
              <a:rPr lang="en-US" dirty="0" smtClean="0"/>
              <a:t>(</a:t>
            </a:r>
            <a:r>
              <a:rPr lang="en-US" dirty="0" err="1" smtClean="0"/>
              <a:t>qtld</a:t>
            </a:r>
            <a:r>
              <a:rPr lang="en-US" dirty="0" smtClean="0"/>
              <a:t>, </a:t>
            </a:r>
            <a:r>
              <a:rPr lang="en-US" dirty="0" err="1" smtClean="0"/>
              <a:t>error.prob</a:t>
            </a:r>
            <a:r>
              <a:rPr lang="en-US" dirty="0" smtClean="0"/>
              <a:t>=0.01)</a:t>
            </a:r>
          </a:p>
          <a:p>
            <a:pPr marL="0" indent="0">
              <a:buNone/>
            </a:pPr>
            <a:r>
              <a:rPr lang="en-US" dirty="0" smtClean="0"/>
              <a:t>plotMap(</a:t>
            </a:r>
            <a:r>
              <a:rPr lang="en-US" dirty="0" err="1" smtClean="0"/>
              <a:t>qtld</a:t>
            </a:r>
            <a:r>
              <a:rPr lang="en-US" dirty="0" smtClean="0"/>
              <a:t>, </a:t>
            </a:r>
            <a:r>
              <a:rPr lang="en-US" dirty="0" err="1"/>
              <a:t>newmap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# Replace the </a:t>
            </a:r>
            <a:r>
              <a:rPr lang="en-US" dirty="0" smtClean="0"/>
              <a:t>genetic </a:t>
            </a:r>
            <a:r>
              <a:rPr lang="en-US" dirty="0"/>
              <a:t>map </a:t>
            </a:r>
            <a:r>
              <a:rPr lang="en-US" dirty="0" smtClean="0"/>
              <a:t>with the new one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qtld</a:t>
            </a:r>
            <a:r>
              <a:rPr lang="en-US" dirty="0"/>
              <a:t> &lt;- </a:t>
            </a:r>
            <a:r>
              <a:rPr lang="en-US" dirty="0" err="1"/>
              <a:t>replace.map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</a:t>
            </a:r>
            <a:r>
              <a:rPr lang="en-US" dirty="0" err="1"/>
              <a:t>newmap</a:t>
            </a:r>
            <a:r>
              <a:rPr lang="en-US" dirty="0" smtClean="0"/>
              <a:t>)</a:t>
            </a:r>
          </a:p>
          <a:p>
            <a:pPr lvl="4"/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02" y="3911008"/>
            <a:ext cx="3812774" cy="2852122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onstruct a new genetic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26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63877</TotalTime>
  <Words>1061</Words>
  <Application>Microsoft Macintosh PowerPoint</Application>
  <PresentationFormat>On-screen Show (4:3)</PresentationFormat>
  <Paragraphs>221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Worksheet</vt:lpstr>
      <vt:lpstr>QTL mapping and GWAS  Bioinformatics Applications (PLPTH813)</vt:lpstr>
      <vt:lpstr>Goal of today’s lab</vt:lpstr>
      <vt:lpstr>Install R/qtl</vt:lpstr>
      <vt:lpstr>Directory preparation</vt:lpstr>
      <vt:lpstr>Data preparation</vt:lpstr>
      <vt:lpstr>Read QTL data</vt:lpstr>
      <vt:lpstr>Check data</vt:lpstr>
      <vt:lpstr>Recombination fractions</vt:lpstr>
      <vt:lpstr>Construct a new genetic map</vt:lpstr>
      <vt:lpstr>Identify genotypes that are likely wrong</vt:lpstr>
      <vt:lpstr>QTL mapping (interval mapping)</vt:lpstr>
      <vt:lpstr>Permutation to determine a threshold</vt:lpstr>
      <vt:lpstr>Goal of today’s lab</vt:lpstr>
      <vt:lpstr>Install GAPIT and related packages</vt:lpstr>
      <vt:lpstr>Load related packages</vt:lpstr>
      <vt:lpstr>Prepare data for GAPIT</vt:lpstr>
      <vt:lpstr>Q + K model using GAPIT</vt:lpstr>
      <vt:lpstr>output result - I</vt:lpstr>
      <vt:lpstr>PCA - population structure</vt:lpstr>
      <vt:lpstr>MAF and QQ plot</vt:lpstr>
      <vt:lpstr>Manhattan plot</vt:lpstr>
      <vt:lpstr>Supply own data of population structure and kinship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207</cp:revision>
  <dcterms:created xsi:type="dcterms:W3CDTF">2014-12-15T18:58:14Z</dcterms:created>
  <dcterms:modified xsi:type="dcterms:W3CDTF">2019-04-02T03:57:55Z</dcterms:modified>
</cp:coreProperties>
</file>